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7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970" r:id="rId1"/>
    <p:sldMasterId id="2147483992" r:id="rId2"/>
    <p:sldMasterId id="2147484004" r:id="rId3"/>
    <p:sldMasterId id="2147484016" r:id="rId4"/>
    <p:sldMasterId id="2147484028" r:id="rId5"/>
    <p:sldMasterId id="2147484040" r:id="rId6"/>
    <p:sldMasterId id="2147484052" r:id="rId7"/>
    <p:sldMasterId id="2147484073" r:id="rId8"/>
  </p:sldMasterIdLst>
  <p:notesMasterIdLst>
    <p:notesMasterId r:id="rId198"/>
  </p:notesMasterIdLst>
  <p:handoutMasterIdLst>
    <p:handoutMasterId r:id="rId199"/>
  </p:handoutMasterIdLst>
  <p:sldIdLst>
    <p:sldId id="1538" r:id="rId9"/>
    <p:sldId id="1550" r:id="rId10"/>
    <p:sldId id="1575" r:id="rId11"/>
    <p:sldId id="1576" r:id="rId12"/>
    <p:sldId id="1574" r:id="rId13"/>
    <p:sldId id="1631" r:id="rId14"/>
    <p:sldId id="1632" r:id="rId15"/>
    <p:sldId id="1633" r:id="rId16"/>
    <p:sldId id="1577" r:id="rId17"/>
    <p:sldId id="1634" r:id="rId18"/>
    <p:sldId id="1635" r:id="rId19"/>
    <p:sldId id="1636" r:id="rId20"/>
    <p:sldId id="1637" r:id="rId21"/>
    <p:sldId id="1578" r:id="rId22"/>
    <p:sldId id="1579" r:id="rId23"/>
    <p:sldId id="1580" r:id="rId24"/>
    <p:sldId id="1432" r:id="rId25"/>
    <p:sldId id="1601" r:id="rId26"/>
    <p:sldId id="1602" r:id="rId27"/>
    <p:sldId id="1585" r:id="rId28"/>
    <p:sldId id="1603" r:id="rId29"/>
    <p:sldId id="1594" r:id="rId30"/>
    <p:sldId id="1595" r:id="rId31"/>
    <p:sldId id="1596" r:id="rId32"/>
    <p:sldId id="1598" r:id="rId33"/>
    <p:sldId id="1599" r:id="rId34"/>
    <p:sldId id="1605" r:id="rId35"/>
    <p:sldId id="1606" r:id="rId36"/>
    <p:sldId id="1604" r:id="rId37"/>
    <p:sldId id="1638" r:id="rId38"/>
    <p:sldId id="1589" r:id="rId39"/>
    <p:sldId id="1613" r:id="rId40"/>
    <p:sldId id="1609" r:id="rId41"/>
    <p:sldId id="1591" r:id="rId42"/>
    <p:sldId id="1615" r:id="rId43"/>
    <p:sldId id="1616" r:id="rId44"/>
    <p:sldId id="1614" r:id="rId45"/>
    <p:sldId id="1617" r:id="rId46"/>
    <p:sldId id="1592" r:id="rId47"/>
    <p:sldId id="1618" r:id="rId48"/>
    <p:sldId id="1600" r:id="rId49"/>
    <p:sldId id="1629" r:id="rId50"/>
    <p:sldId id="1619" r:id="rId51"/>
    <p:sldId id="1630" r:id="rId52"/>
    <p:sldId id="1587" r:id="rId53"/>
    <p:sldId id="1586" r:id="rId54"/>
    <p:sldId id="1396" r:id="rId55"/>
    <p:sldId id="1397" r:id="rId56"/>
    <p:sldId id="1641" r:id="rId57"/>
    <p:sldId id="1582" r:id="rId58"/>
    <p:sldId id="1561" r:id="rId59"/>
    <p:sldId id="1409" r:id="rId60"/>
    <p:sldId id="1426" r:id="rId61"/>
    <p:sldId id="1583" r:id="rId62"/>
    <p:sldId id="1581" r:id="rId63"/>
    <p:sldId id="1584" r:id="rId64"/>
    <p:sldId id="1552" r:id="rId65"/>
    <p:sldId id="1551" r:id="rId66"/>
    <p:sldId id="1569" r:id="rId67"/>
    <p:sldId id="1434" r:id="rId68"/>
    <p:sldId id="1564" r:id="rId69"/>
    <p:sldId id="1622" r:id="rId70"/>
    <p:sldId id="1623" r:id="rId71"/>
    <p:sldId id="1621" r:id="rId72"/>
    <p:sldId id="1565" r:id="rId73"/>
    <p:sldId id="1639" r:id="rId74"/>
    <p:sldId id="1640" r:id="rId75"/>
    <p:sldId id="1433" r:id="rId76"/>
    <p:sldId id="1570" r:id="rId77"/>
    <p:sldId id="1573" r:id="rId78"/>
    <p:sldId id="1624" r:id="rId79"/>
    <p:sldId id="1571" r:id="rId80"/>
    <p:sldId id="986" r:id="rId81"/>
    <p:sldId id="1625" r:id="rId82"/>
    <p:sldId id="1626" r:id="rId83"/>
    <p:sldId id="1566" r:id="rId84"/>
    <p:sldId id="1627" r:id="rId85"/>
    <p:sldId id="1628" r:id="rId86"/>
    <p:sldId id="1553" r:id="rId87"/>
    <p:sldId id="1620" r:id="rId88"/>
    <p:sldId id="1427" r:id="rId89"/>
    <p:sldId id="1428" r:id="rId90"/>
    <p:sldId id="1429" r:id="rId91"/>
    <p:sldId id="1642" r:id="rId92"/>
    <p:sldId id="1441" r:id="rId93"/>
    <p:sldId id="1447" r:id="rId94"/>
    <p:sldId id="1453" r:id="rId95"/>
    <p:sldId id="1452" r:id="rId96"/>
    <p:sldId id="1713" r:id="rId97"/>
    <p:sldId id="1717" r:id="rId98"/>
    <p:sldId id="1714" r:id="rId99"/>
    <p:sldId id="1715" r:id="rId100"/>
    <p:sldId id="1555" r:id="rId101"/>
    <p:sldId id="1556" r:id="rId102"/>
    <p:sldId id="964" r:id="rId103"/>
    <p:sldId id="1643" r:id="rId104"/>
    <p:sldId id="1703" r:id="rId105"/>
    <p:sldId id="1705" r:id="rId106"/>
    <p:sldId id="1704" r:id="rId107"/>
    <p:sldId id="1644" r:id="rId108"/>
    <p:sldId id="1645" r:id="rId109"/>
    <p:sldId id="1646" r:id="rId110"/>
    <p:sldId id="1647" r:id="rId111"/>
    <p:sldId id="969" r:id="rId112"/>
    <p:sldId id="1649" r:id="rId113"/>
    <p:sldId id="987" r:id="rId114"/>
    <p:sldId id="1648" r:id="rId115"/>
    <p:sldId id="1651" r:id="rId116"/>
    <p:sldId id="1650" r:id="rId117"/>
    <p:sldId id="1610" r:id="rId118"/>
    <p:sldId id="1557" r:id="rId119"/>
    <p:sldId id="1652" r:id="rId120"/>
    <p:sldId id="1655" r:id="rId121"/>
    <p:sldId id="1657" r:id="rId122"/>
    <p:sldId id="1456" r:id="rId123"/>
    <p:sldId id="1662" r:id="rId124"/>
    <p:sldId id="1663" r:id="rId125"/>
    <p:sldId id="1457" r:id="rId126"/>
    <p:sldId id="1664" r:id="rId127"/>
    <p:sldId id="1665" r:id="rId128"/>
    <p:sldId id="1461" r:id="rId129"/>
    <p:sldId id="1654" r:id="rId130"/>
    <p:sldId id="1653" r:id="rId131"/>
    <p:sldId id="1661" r:id="rId132"/>
    <p:sldId id="1658" r:id="rId133"/>
    <p:sldId id="1722" r:id="rId134"/>
    <p:sldId id="1660" r:id="rId135"/>
    <p:sldId id="1723" r:id="rId136"/>
    <p:sldId id="1469" r:id="rId137"/>
    <p:sldId id="1675" r:id="rId138"/>
    <p:sldId id="1676" r:id="rId139"/>
    <p:sldId id="1611" r:id="rId140"/>
    <p:sldId id="1677" r:id="rId141"/>
    <p:sldId id="1470" r:id="rId142"/>
    <p:sldId id="1666" r:id="rId143"/>
    <p:sldId id="1471" r:id="rId144"/>
    <p:sldId id="1667" r:id="rId145"/>
    <p:sldId id="1472" r:id="rId146"/>
    <p:sldId id="1612" r:id="rId147"/>
    <p:sldId id="1668" r:id="rId148"/>
    <p:sldId id="1464" r:id="rId149"/>
    <p:sldId id="1670" r:id="rId150"/>
    <p:sldId id="1473" r:id="rId151"/>
    <p:sldId id="1474" r:id="rId152"/>
    <p:sldId id="1671" r:id="rId153"/>
    <p:sldId id="1672" r:id="rId154"/>
    <p:sldId id="1669" r:id="rId155"/>
    <p:sldId id="1673" r:id="rId156"/>
    <p:sldId id="1674" r:id="rId157"/>
    <p:sldId id="1559" r:id="rId158"/>
    <p:sldId id="1678" r:id="rId159"/>
    <p:sldId id="1721" r:id="rId160"/>
    <p:sldId id="1682" r:id="rId161"/>
    <p:sldId id="1718" r:id="rId162"/>
    <p:sldId id="1719" r:id="rId163"/>
    <p:sldId id="1720" r:id="rId164"/>
    <p:sldId id="1683" r:id="rId165"/>
    <p:sldId id="1716" r:id="rId166"/>
    <p:sldId id="1707" r:id="rId167"/>
    <p:sldId id="1706" r:id="rId168"/>
    <p:sldId id="1708" r:id="rId169"/>
    <p:sldId id="1686" r:id="rId170"/>
    <p:sldId id="1690" r:id="rId171"/>
    <p:sldId id="1691" r:id="rId172"/>
    <p:sldId id="1692" r:id="rId173"/>
    <p:sldId id="977" r:id="rId174"/>
    <p:sldId id="1693" r:id="rId175"/>
    <p:sldId id="988" r:id="rId176"/>
    <p:sldId id="1709" r:id="rId177"/>
    <p:sldId id="1710" r:id="rId178"/>
    <p:sldId id="1711" r:id="rId179"/>
    <p:sldId id="1689" r:id="rId180"/>
    <p:sldId id="1681" r:id="rId181"/>
    <p:sldId id="1687" r:id="rId182"/>
    <p:sldId id="1688" r:id="rId183"/>
    <p:sldId id="1679" r:id="rId184"/>
    <p:sldId id="1680" r:id="rId185"/>
    <p:sldId id="1475" r:id="rId186"/>
    <p:sldId id="1695" r:id="rId187"/>
    <p:sldId id="1476" r:id="rId188"/>
    <p:sldId id="1696" r:id="rId189"/>
    <p:sldId id="1480" r:id="rId190"/>
    <p:sldId id="1694" r:id="rId191"/>
    <p:sldId id="1481" r:id="rId192"/>
    <p:sldId id="1702" r:id="rId193"/>
    <p:sldId id="1712" r:id="rId194"/>
    <p:sldId id="1699" r:id="rId195"/>
    <p:sldId id="1700" r:id="rId196"/>
    <p:sldId id="1701" r:id="rId197"/>
  </p:sldIdLst>
  <p:sldSz cx="9144000" cy="6858000" type="screen4x3"/>
  <p:notesSz cx="6992938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u="sng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u="sng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6FF"/>
    <a:srgbClr val="FF7C80"/>
    <a:srgbClr val="FFFF99"/>
    <a:srgbClr val="FFCC99"/>
    <a:srgbClr val="FFCCFF"/>
    <a:srgbClr val="E8FFA7"/>
    <a:srgbClr val="DDFF7D"/>
    <a:srgbClr val="99CC00"/>
    <a:srgbClr val="336699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 autoAdjust="0"/>
  </p:normalViewPr>
  <p:slideViewPr>
    <p:cSldViewPr snapToGrid="0">
      <p:cViewPr>
        <p:scale>
          <a:sx n="90" d="100"/>
          <a:sy n="90" d="100"/>
        </p:scale>
        <p:origin x="1805" y="101"/>
      </p:cViewPr>
      <p:guideLst>
        <p:guide orient="horz" pos="4277"/>
        <p:guide pos="23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11702"/>
    </p:cViewPr>
  </p:sorterViewPr>
  <p:notesViewPr>
    <p:cSldViewPr snapToGrid="0">
      <p:cViewPr>
        <p:scale>
          <a:sx n="75" d="100"/>
          <a:sy n="75" d="100"/>
        </p:scale>
        <p:origin x="-2818" y="422"/>
      </p:cViewPr>
      <p:guideLst>
        <p:guide orient="horz" pos="2922"/>
        <p:guide pos="220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91" Type="http://schemas.openxmlformats.org/officeDocument/2006/relationships/slide" Target="slides/slide183.xml"/><Relationship Id="rId196" Type="http://schemas.openxmlformats.org/officeDocument/2006/relationships/slide" Target="slides/slide188.xml"/><Relationship Id="rId200" Type="http://schemas.openxmlformats.org/officeDocument/2006/relationships/presProps" Target="presProps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28" Type="http://schemas.openxmlformats.org/officeDocument/2006/relationships/slide" Target="slides/slide120.xml"/><Relationship Id="rId144" Type="http://schemas.openxmlformats.org/officeDocument/2006/relationships/slide" Target="slides/slide136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65" Type="http://schemas.openxmlformats.org/officeDocument/2006/relationships/slide" Target="slides/slide157.xml"/><Relationship Id="rId181" Type="http://schemas.openxmlformats.org/officeDocument/2006/relationships/slide" Target="slides/slide173.xml"/><Relationship Id="rId186" Type="http://schemas.openxmlformats.org/officeDocument/2006/relationships/slide" Target="slides/slide178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34" Type="http://schemas.openxmlformats.org/officeDocument/2006/relationships/slide" Target="slides/slide126.xml"/><Relationship Id="rId139" Type="http://schemas.openxmlformats.org/officeDocument/2006/relationships/slide" Target="slides/slide13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55" Type="http://schemas.openxmlformats.org/officeDocument/2006/relationships/slide" Target="slides/slide147.xml"/><Relationship Id="rId171" Type="http://schemas.openxmlformats.org/officeDocument/2006/relationships/slide" Target="slides/slide163.xml"/><Relationship Id="rId176" Type="http://schemas.openxmlformats.org/officeDocument/2006/relationships/slide" Target="slides/slide168.xml"/><Relationship Id="rId192" Type="http://schemas.openxmlformats.org/officeDocument/2006/relationships/slide" Target="slides/slide184.xml"/><Relationship Id="rId197" Type="http://schemas.openxmlformats.org/officeDocument/2006/relationships/slide" Target="slides/slide189.xml"/><Relationship Id="rId201" Type="http://schemas.openxmlformats.org/officeDocument/2006/relationships/viewProps" Target="viewProps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24" Type="http://schemas.openxmlformats.org/officeDocument/2006/relationships/slide" Target="slides/slide116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45" Type="http://schemas.openxmlformats.org/officeDocument/2006/relationships/slide" Target="slides/slide137.xml"/><Relationship Id="rId161" Type="http://schemas.openxmlformats.org/officeDocument/2006/relationships/slide" Target="slides/slide153.xml"/><Relationship Id="rId166" Type="http://schemas.openxmlformats.org/officeDocument/2006/relationships/slide" Target="slides/slide158.xml"/><Relationship Id="rId182" Type="http://schemas.openxmlformats.org/officeDocument/2006/relationships/slide" Target="slides/slide174.xml"/><Relationship Id="rId187" Type="http://schemas.openxmlformats.org/officeDocument/2006/relationships/slide" Target="slides/slide17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35" Type="http://schemas.openxmlformats.org/officeDocument/2006/relationships/slide" Target="slides/slide127.xml"/><Relationship Id="rId151" Type="http://schemas.openxmlformats.org/officeDocument/2006/relationships/slide" Target="slides/slide143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notesMaster" Target="notesMasters/notesMaster1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202" Type="http://schemas.openxmlformats.org/officeDocument/2006/relationships/theme" Target="theme/them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slide" Target="slides/slide117.xml"/><Relationship Id="rId141" Type="http://schemas.openxmlformats.org/officeDocument/2006/relationships/slide" Target="slides/slide133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Relationship Id="rId131" Type="http://schemas.openxmlformats.org/officeDocument/2006/relationships/slide" Target="slides/slide123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slide" Target="slides/slide186.xml"/><Relationship Id="rId199" Type="http://schemas.openxmlformats.org/officeDocument/2006/relationships/handoutMaster" Target="handoutMasters/handout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189" Type="http://schemas.openxmlformats.org/officeDocument/2006/relationships/slide" Target="slides/slide18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79" Type="http://schemas.openxmlformats.org/officeDocument/2006/relationships/slide" Target="slides/slide171.xml"/><Relationship Id="rId195" Type="http://schemas.openxmlformats.org/officeDocument/2006/relationships/slide" Target="slides/slide187.xml"/><Relationship Id="rId190" Type="http://schemas.openxmlformats.org/officeDocument/2006/relationships/slide" Target="slides/slide182.xml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185" Type="http://schemas.openxmlformats.org/officeDocument/2006/relationships/slide" Target="slides/slide17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80" Type="http://schemas.openxmlformats.org/officeDocument/2006/relationships/slide" Target="slides/slide172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17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73C51E-FA64-434C-A324-1E3FF175C9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10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81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3163" y="692150"/>
            <a:ext cx="4618037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8050" y="4387850"/>
            <a:ext cx="5148263" cy="42338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u="none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51900"/>
            <a:ext cx="3027363" cy="4619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u="none"/>
            </a:lvl1pPr>
          </a:lstStyle>
          <a:p>
            <a:pPr>
              <a:defRPr/>
            </a:pPr>
            <a:fld id="{8AF9DF1B-A40D-4F53-A08C-24E7E7066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98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6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3F9C7-755D-409D-97FB-A1601D6F677F}" type="slidenum">
              <a:rPr lang="en-US" smtClean="0"/>
              <a:pPr/>
              <a:t>104</a:t>
            </a:fld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617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6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93F9C7-755D-409D-97FB-A1601D6F677F}" type="slidenum">
              <a:rPr lang="en-US" smtClean="0"/>
              <a:pPr/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7B6EF1-29B4-4268-9B01-B1CC1D3AF1E8}" type="slidenum">
              <a:rPr lang="en-US" smtClean="0"/>
              <a:pPr/>
              <a:t>106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7B6EF1-29B4-4268-9B01-B1CC1D3AF1E8}" type="slidenum">
              <a:rPr lang="en-US" smtClean="0"/>
              <a:pPr/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7B6EF1-29B4-4268-9B01-B1CC1D3AF1E8}" type="slidenum">
              <a:rPr lang="en-US" smtClean="0"/>
              <a:pPr/>
              <a:t>108</a:t>
            </a:fld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7B6EF1-29B4-4268-9B01-B1CC1D3AF1E8}" type="slidenum">
              <a:rPr lang="en-US" smtClean="0"/>
              <a:pPr/>
              <a:t>109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E7B6EF1-29B4-4268-9B01-B1CC1D3AF1E8}" type="slidenum">
              <a:rPr lang="en-US" smtClean="0"/>
              <a:pPr/>
              <a:t>110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111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83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88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067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067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9067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96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9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5963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011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2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29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297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297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297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024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102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849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8849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17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7117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718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7718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05260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150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156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157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158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159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160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161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162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163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164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4EFAB9-1726-4C97-A067-A1328DB7BBA0}" type="slidenum">
              <a:rPr lang="en-US"/>
              <a:pPr/>
              <a:t>165</a:t>
            </a:fld>
            <a:endParaRPr lang="en-US"/>
          </a:p>
        </p:txBody>
      </p:sp>
      <p:sp>
        <p:nvSpPr>
          <p:cNvPr id="1832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096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2096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168</a:t>
            </a:fld>
            <a:endParaRPr 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169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314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170</a:t>
            </a:fld>
            <a:endParaRPr lang="en-US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171</a:t>
            </a:fld>
            <a:endParaRPr lang="en-US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172</a:t>
            </a:fld>
            <a:endParaRPr lang="en-US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173</a:t>
            </a:fld>
            <a:endParaRPr lang="en-US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174</a:t>
            </a:fld>
            <a:endParaRPr lang="en-US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175</a:t>
            </a:fld>
            <a:endParaRPr 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176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3353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335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31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83232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8323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62806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6280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26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262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42625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3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31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73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767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73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7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073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5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5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5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75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220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2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http://www.flickr.com/photos/akc77/3370167184/sizes/l/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22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960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9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9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4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718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92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58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EEB764-899C-4A38-A379-234459B65B8D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79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413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95035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552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413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856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34546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989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2200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F9DF1B-A40D-4F53-A08C-24E7E70664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3901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CBCBBE42-7098-478C-AB27-BFE8BD4916C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93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51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smtClean="0"/>
          </a:p>
        </p:txBody>
      </p:sp>
      <p:sp>
        <p:nvSpPr>
          <p:cNvPr id="305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96707D-ABDC-4473-AB36-37AA85AA38B5}" type="slidenum">
              <a:rPr lang="en-US" smtClean="0"/>
              <a:pPr/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998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085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50498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93225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002382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7831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88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62757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06669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9468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678500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73142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94380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076542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34246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104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8445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41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92098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1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737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528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3195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42833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275839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646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514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3634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82022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1873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35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45481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49070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65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68186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062468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 u="none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9879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582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60960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6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8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1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98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20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5.xml"/><Relationship Id="rId19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dirty="0" smtClean="0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 u="none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u="none" dirty="0">
              <a:ea typeface="宋体" pitchFamily="1" charset="-122"/>
              <a:cs typeface="+mn-cs"/>
            </a:endParaRPr>
          </a:p>
        </p:txBody>
      </p:sp>
      <p:sp>
        <p:nvSpPr>
          <p:cNvPr id="12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96265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Concurrency</a:t>
            </a:r>
            <a:r>
              <a:rPr lang="en-US" altLang="zh-CN" u="none" baseline="0" dirty="0" smtClean="0">
                <a:solidFill>
                  <a:srgbClr val="3333CC"/>
                </a:solidFill>
                <a:latin typeface="Tahoma" pitchFamily="34" charset="0"/>
              </a:rPr>
              <a:t> &amp; Synchronization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6705600" y="571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1" r:id="rId1"/>
    <p:sldLayoutId id="2147483972" r:id="rId2"/>
    <p:sldLayoutId id="2147483973" r:id="rId3"/>
    <p:sldLayoutId id="2147483974" r:id="rId4"/>
    <p:sldLayoutId id="2147483975" r:id="rId5"/>
    <p:sldLayoutId id="2147483976" r:id="rId6"/>
    <p:sldLayoutId id="2147483977" r:id="rId7"/>
    <p:sldLayoutId id="2147483978" r:id="rId8"/>
    <p:sldLayoutId id="2147483979" r:id="rId9"/>
    <p:sldLayoutId id="2147483980" r:id="rId10"/>
    <p:sldLayoutId id="2147483981" r:id="rId11"/>
    <p:sldLayoutId id="2147483982" r:id="rId12"/>
    <p:sldLayoutId id="2147483983" r:id="rId13"/>
    <p:sldLayoutId id="2147483984" r:id="rId14"/>
    <p:sldLayoutId id="2147483985" r:id="rId15"/>
    <p:sldLayoutId id="2147483986" r:id="rId16"/>
    <p:sldLayoutId id="2147483987" r:id="rId17"/>
    <p:sldLayoutId id="2147483988" r:id="rId18"/>
    <p:sldLayoutId id="2147483989" r:id="rId19"/>
    <p:sldLayoutId id="2147483990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1" fontAlgn="base" hangingPunct="1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1" r:id="rId1"/>
    <p:sldLayoutId id="2147484042" r:id="rId2"/>
    <p:sldLayoutId id="2147484043" r:id="rId3"/>
    <p:sldLayoutId id="2147484044" r:id="rId4"/>
    <p:sldLayoutId id="2147484045" r:id="rId5"/>
    <p:sldLayoutId id="2147484046" r:id="rId6"/>
    <p:sldLayoutId id="2147484047" r:id="rId7"/>
    <p:sldLayoutId id="2147484048" r:id="rId8"/>
    <p:sldLayoutId id="2147484049" r:id="rId9"/>
    <p:sldLayoutId id="2147484050" r:id="rId10"/>
    <p:sldLayoutId id="214748405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96265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Concurrency</a:t>
            </a:r>
            <a:r>
              <a:rPr lang="en-US" altLang="zh-CN" u="none" baseline="0" dirty="0" smtClean="0">
                <a:solidFill>
                  <a:srgbClr val="3333CC"/>
                </a:solidFill>
                <a:latin typeface="Tahoma" pitchFamily="34" charset="0"/>
              </a:rPr>
              <a:t> &amp; Synchronization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80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  <p:sldLayoutId id="2147484071" r:id="rId19"/>
    <p:sldLayoutId id="2147484072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 dirty="0" smtClean="0">
                <a:solidFill>
                  <a:srgbClr val="3333CC"/>
                </a:solidFill>
                <a:latin typeface="Tahoma" pitchFamily="34" charset="0"/>
              </a:rPr>
              <a:t>Course Overview</a:t>
            </a:r>
            <a:endParaRPr lang="en-US" altLang="zh-CN" u="none" dirty="0">
              <a:solidFill>
                <a:srgbClr val="3333CC"/>
              </a:solidFill>
              <a:latin typeface="Tahoma" pitchFamily="34" charset="0"/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 u="none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u="none">
                <a:solidFill>
                  <a:srgbClr val="3333CC"/>
                </a:solidFill>
                <a:latin typeface="Tahoma" pitchFamily="34" charset="0"/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 u="none">
                <a:solidFill>
                  <a:srgbClr val="000000"/>
                </a:solidFill>
                <a:latin typeface="Tahoma" pitchFamily="34" charset="0"/>
                <a:ea typeface="宋体" pitchFamily="1" charset="-122"/>
              </a:rPr>
              <a:pPr eaLnBrk="1" hangingPunct="1">
                <a:lnSpc>
                  <a:spcPct val="90000"/>
                </a:lnSpc>
                <a:spcBef>
                  <a:spcPct val="20000"/>
                </a:spcBef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u="none" dirty="0">
              <a:solidFill>
                <a:srgbClr val="000000"/>
              </a:solidFill>
              <a:latin typeface="Tahoma" pitchFamily="34" charset="0"/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074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locking-patterns.pdf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locking-patterns.pdf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Resource_Acquisition_Is_Initialization" TargetMode="Externa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locking-patterns.pdf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LF.pdf" TargetMode="Externa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ACE-concurrency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dre.vanderbilt.edu/~schmidt/PDF/HS-HA.pdf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://www.dre.vanderbilt.edu/~schmidt/PDF/Active-Objects.pdf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hyperlink" Target="http://www.dre.vanderbilt.edu/~schmidt/PDF/monitor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</a:t>
            </a:r>
            <a:r>
              <a:rPr lang="en-US" sz="4000" u="none" kern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&amp; Synchronization: </a:t>
            </a: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842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0" y="3102270"/>
            <a:ext cx="6254375" cy="37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8731" y="312265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Dynamics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4" name="Line Callout 1 53"/>
          <p:cNvSpPr/>
          <p:nvPr/>
        </p:nvSpPr>
        <p:spPr bwMode="auto">
          <a:xfrm>
            <a:off x="92074" y="4829383"/>
            <a:ext cx="2811491" cy="1200329"/>
          </a:xfrm>
          <a:prstGeom prst="borderCallout1">
            <a:avLst>
              <a:gd name="adj1" fmla="val -1353"/>
              <a:gd name="adj2" fmla="val 48371"/>
              <a:gd name="adj3" fmla="val -66202"/>
              <a:gd name="adj4" fmla="val 16414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Proxy converts method call into method request, passes to scheduler, &amp; returns future to client</a:t>
            </a:r>
            <a:endParaRPr lang="en-US" i="1" dirty="0">
              <a:latin typeface="+mj-lt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40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0" y="6296025"/>
            <a:ext cx="9144000" cy="5607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2510946"/>
            <a:ext cx="4972050" cy="443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Line Callout 1 62"/>
          <p:cNvSpPr/>
          <p:nvPr/>
        </p:nvSpPr>
        <p:spPr bwMode="auto">
          <a:xfrm>
            <a:off x="467325" y="4137187"/>
            <a:ext cx="2056800" cy="923330"/>
          </a:xfrm>
          <a:prstGeom prst="borderCallout1">
            <a:avLst>
              <a:gd name="adj1" fmla="val -172"/>
              <a:gd name="adj2" fmla="val 54154"/>
              <a:gd name="adj3" fmla="val -101006"/>
              <a:gd name="adj4" fmla="val 23193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i="1" u="none" dirty="0">
                <a:latin typeface="+mj-lt"/>
              </a:rPr>
              <a:t>Synchronized method invocation &amp; serialization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164998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3825" y="270046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Dynamics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363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0" y="6296025"/>
            <a:ext cx="9144000" cy="5607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2510946"/>
            <a:ext cx="4972050" cy="443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64" name="Line Callout 1 63"/>
          <p:cNvSpPr/>
          <p:nvPr/>
        </p:nvSpPr>
        <p:spPr bwMode="auto">
          <a:xfrm>
            <a:off x="2081662" y="4606729"/>
            <a:ext cx="1837425" cy="923330"/>
          </a:xfrm>
          <a:prstGeom prst="borderCallout1">
            <a:avLst>
              <a:gd name="adj1" fmla="val -172"/>
              <a:gd name="adj2" fmla="val 64438"/>
              <a:gd name="adj3" fmla="val -87597"/>
              <a:gd name="adj4" fmla="val 33533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i="1" u="none" dirty="0">
                <a:latin typeface="+mj-lt"/>
              </a:rPr>
              <a:t>Synchronized method thread suspension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481869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23825" y="270046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Dynamics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56275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0" y="6296025"/>
            <a:ext cx="9144000" cy="5607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2510946"/>
            <a:ext cx="4972050" cy="443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65" name="Line Callout 1 64"/>
          <p:cNvSpPr/>
          <p:nvPr/>
        </p:nvSpPr>
        <p:spPr bwMode="auto">
          <a:xfrm>
            <a:off x="1238850" y="3537201"/>
            <a:ext cx="2056800" cy="646331"/>
          </a:xfrm>
          <a:prstGeom prst="borderCallout1">
            <a:avLst>
              <a:gd name="adj1" fmla="val 102987"/>
              <a:gd name="adj2" fmla="val 52764"/>
              <a:gd name="adj3" fmla="val 228071"/>
              <a:gd name="adj4" fmla="val 3287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i="1" u="none" dirty="0">
                <a:latin typeface="+mj-lt"/>
              </a:rPr>
              <a:t>Monitor condition notification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4323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23825" y="270046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Dynamics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5888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 bwMode="auto">
          <a:xfrm>
            <a:off x="0" y="6296025"/>
            <a:ext cx="9144000" cy="56079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76" y="2510946"/>
            <a:ext cx="4972050" cy="443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66" name="Line Callout 1 65"/>
          <p:cNvSpPr/>
          <p:nvPr/>
        </p:nvSpPr>
        <p:spPr bwMode="auto">
          <a:xfrm>
            <a:off x="1210275" y="3527586"/>
            <a:ext cx="1799625" cy="923330"/>
          </a:xfrm>
          <a:prstGeom prst="borderCallout1">
            <a:avLst>
              <a:gd name="adj1" fmla="val 100924"/>
              <a:gd name="adj2" fmla="val 49986"/>
              <a:gd name="adj3" fmla="val 223944"/>
              <a:gd name="adj4" fmla="val 20957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i="1" u="none" dirty="0">
                <a:latin typeface="+mj-lt"/>
              </a:rPr>
              <a:t>Synchronized method thread resumption</a:t>
            </a:r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757233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123825" y="2700465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Dynamics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6136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16" name="Rectangle 39"/>
          <p:cNvSpPr>
            <a:spLocks noChangeAspect="1" noChangeArrowheads="1"/>
          </p:cNvSpPr>
          <p:nvPr/>
        </p:nvSpPr>
        <p:spPr bwMode="auto">
          <a:xfrm>
            <a:off x="1787899" y="3592183"/>
            <a:ext cx="2352675" cy="3683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14" name="Rectangle 37"/>
          <p:cNvSpPr>
            <a:spLocks noChangeAspect="1" noChangeArrowheads="1"/>
          </p:cNvSpPr>
          <p:nvPr/>
        </p:nvSpPr>
        <p:spPr bwMode="auto">
          <a:xfrm>
            <a:off x="1723605" y="1586655"/>
            <a:ext cx="1216025" cy="60166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06" name="Rectangle 28"/>
          <p:cNvSpPr>
            <a:spLocks noChangeAspect="1" noChangeArrowheads="1"/>
          </p:cNvSpPr>
          <p:nvPr/>
        </p:nvSpPr>
        <p:spPr bwMode="auto">
          <a:xfrm>
            <a:off x="3720680" y="1256455"/>
            <a:ext cx="1776412" cy="368300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21" name="Rectangle 45"/>
          <p:cNvSpPr>
            <a:spLocks noChangeAspect="1" noChangeArrowheads="1"/>
          </p:cNvSpPr>
          <p:nvPr/>
        </p:nvSpPr>
        <p:spPr bwMode="auto">
          <a:xfrm>
            <a:off x="6428382" y="14945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>
          <a:xfrm>
            <a:off x="-446265" y="288925"/>
            <a:ext cx="10047288" cy="914400"/>
          </a:xfrm>
        </p:spPr>
        <p:txBody>
          <a:bodyPr/>
          <a:lstStyle/>
          <a:p>
            <a:r>
              <a:rPr lang="en-US" dirty="0" smtClean="0"/>
              <a:t>Applying Monitor Object Pattern in JAWS</a:t>
            </a:r>
          </a:p>
        </p:txBody>
      </p:sp>
      <p:sp>
        <p:nvSpPr>
          <p:cNvPr id="160789" name="Rectangle 11"/>
          <p:cNvSpPr>
            <a:spLocks noChangeArrowheads="1"/>
          </p:cNvSpPr>
          <p:nvPr/>
        </p:nvSpPr>
        <p:spPr bwMode="auto">
          <a:xfrm>
            <a:off x="3704805" y="1316780"/>
            <a:ext cx="1635125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05" name="Rectangle 27"/>
          <p:cNvSpPr>
            <a:spLocks noChangeAspect="1" noChangeArrowheads="1"/>
          </p:cNvSpPr>
          <p:nvPr/>
        </p:nvSpPr>
        <p:spPr bwMode="auto">
          <a:xfrm>
            <a:off x="3565105" y="1269155"/>
            <a:ext cx="208915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600" b="1" u="none" dirty="0" err="1" smtClean="0">
                <a:solidFill>
                  <a:srgbClr val="000000"/>
                </a:solidFill>
                <a:cs typeface="Times New Roman" pitchFamily="18" charset="0"/>
              </a:rPr>
              <a:t>ACE_Task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60807" name="Rectangle 29"/>
          <p:cNvSpPr>
            <a:spLocks noChangeAspect="1" noChangeArrowheads="1"/>
          </p:cNvSpPr>
          <p:nvPr/>
        </p:nvSpPr>
        <p:spPr bwMode="auto">
          <a:xfrm>
            <a:off x="3714330" y="1599355"/>
            <a:ext cx="1716087" cy="588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put()</a:t>
            </a:r>
            <a:b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GB" sz="1600" u="none" dirty="0" err="1" smtClean="0">
                <a:solidFill>
                  <a:srgbClr val="000000"/>
                </a:solidFill>
                <a:cs typeface="Times New Roman" pitchFamily="18" charset="0"/>
              </a:rPr>
              <a:t>putq</a:t>
            </a: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GB" sz="1600" u="none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err="1" smtClean="0">
                <a:solidFill>
                  <a:srgbClr val="000000"/>
                </a:solidFill>
                <a:cs typeface="Times New Roman" pitchFamily="18" charset="0"/>
              </a:rPr>
              <a:t>getq</a:t>
            </a: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600" u="none" dirty="0">
              <a:cs typeface="Times New Roman" pitchFamily="18" charset="0"/>
            </a:endParaRPr>
          </a:p>
        </p:txBody>
      </p:sp>
      <p:sp>
        <p:nvSpPr>
          <p:cNvPr id="160808" name="Rectangle 30"/>
          <p:cNvSpPr>
            <a:spLocks noChangeAspect="1" noChangeArrowheads="1"/>
          </p:cNvSpPr>
          <p:nvPr/>
        </p:nvSpPr>
        <p:spPr bwMode="auto">
          <a:xfrm>
            <a:off x="3720680" y="1624755"/>
            <a:ext cx="1776412" cy="746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13" name="Rectangle 36"/>
          <p:cNvSpPr>
            <a:spLocks noChangeAspect="1" noChangeArrowheads="1"/>
          </p:cNvSpPr>
          <p:nvPr/>
        </p:nvSpPr>
        <p:spPr bwMode="auto">
          <a:xfrm>
            <a:off x="1725192" y="1597768"/>
            <a:ext cx="1173163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 _Handler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60790" name="Rectangle 12"/>
          <p:cNvSpPr>
            <a:spLocks noChangeArrowheads="1"/>
          </p:cNvSpPr>
          <p:nvPr/>
        </p:nvSpPr>
        <p:spPr bwMode="auto">
          <a:xfrm>
            <a:off x="4372349" y="3198483"/>
            <a:ext cx="20637" cy="2111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91" name="Rectangle 13"/>
          <p:cNvSpPr>
            <a:spLocks noChangeArrowheads="1"/>
          </p:cNvSpPr>
          <p:nvPr/>
        </p:nvSpPr>
        <p:spPr bwMode="auto">
          <a:xfrm>
            <a:off x="3616699" y="3387396"/>
            <a:ext cx="75565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92" name="Rectangle 14"/>
          <p:cNvSpPr>
            <a:spLocks noChangeArrowheads="1"/>
          </p:cNvSpPr>
          <p:nvPr/>
        </p:nvSpPr>
        <p:spPr bwMode="auto">
          <a:xfrm>
            <a:off x="3605586" y="3387396"/>
            <a:ext cx="20638" cy="2111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95" name="Rectangle 17"/>
          <p:cNvSpPr>
            <a:spLocks noChangeArrowheads="1"/>
          </p:cNvSpPr>
          <p:nvPr/>
        </p:nvSpPr>
        <p:spPr bwMode="auto">
          <a:xfrm>
            <a:off x="5668045" y="3406852"/>
            <a:ext cx="20638" cy="2111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797" name="Rectangle 19"/>
          <p:cNvSpPr>
            <a:spLocks noChangeArrowheads="1"/>
          </p:cNvSpPr>
          <p:nvPr/>
        </p:nvSpPr>
        <p:spPr bwMode="auto">
          <a:xfrm>
            <a:off x="2772762" y="3304052"/>
            <a:ext cx="74379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sp>
        <p:nvSpPr>
          <p:cNvPr id="160798" name="Rectangle 20"/>
          <p:cNvSpPr>
            <a:spLocks noChangeArrowheads="1"/>
          </p:cNvSpPr>
          <p:nvPr/>
        </p:nvSpPr>
        <p:spPr bwMode="auto">
          <a:xfrm>
            <a:off x="3659561" y="3377871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>
                <a:solidFill>
                  <a:srgbClr val="000000"/>
                </a:solidFill>
              </a:rPr>
              <a:t>2</a:t>
            </a:r>
            <a:endParaRPr lang="en-US" b="1" u="none" dirty="0"/>
          </a:p>
        </p:txBody>
      </p:sp>
      <p:grpSp>
        <p:nvGrpSpPr>
          <p:cNvPr id="3" name="Group 2"/>
          <p:cNvGrpSpPr/>
          <p:nvPr/>
        </p:nvGrpSpPr>
        <p:grpSpPr>
          <a:xfrm>
            <a:off x="5062911" y="3073071"/>
            <a:ext cx="147638" cy="336550"/>
            <a:chOff x="6525419" y="2718316"/>
            <a:chExt cx="147638" cy="336550"/>
          </a:xfrm>
        </p:grpSpPr>
        <p:sp>
          <p:nvSpPr>
            <p:cNvPr id="160793" name="Rectangle 15"/>
            <p:cNvSpPr>
              <a:spLocks noChangeArrowheads="1"/>
            </p:cNvSpPr>
            <p:nvPr/>
          </p:nvSpPr>
          <p:spPr bwMode="auto">
            <a:xfrm>
              <a:off x="6588919" y="2843728"/>
              <a:ext cx="20638" cy="2111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799" name="Freeform 21"/>
            <p:cNvSpPr>
              <a:spLocks/>
            </p:cNvSpPr>
            <p:nvPr/>
          </p:nvSpPr>
          <p:spPr bwMode="auto">
            <a:xfrm>
              <a:off x="6525419" y="2738953"/>
              <a:ext cx="127000" cy="252413"/>
            </a:xfrm>
            <a:custGeom>
              <a:avLst/>
              <a:gdLst>
                <a:gd name="T0" fmla="*/ 2147483647 w 80"/>
                <a:gd name="T1" fmla="*/ 0 h 159"/>
                <a:gd name="T2" fmla="*/ 0 w 80"/>
                <a:gd name="T3" fmla="*/ 2147483647 h 159"/>
                <a:gd name="T4" fmla="*/ 2147483647 w 80"/>
                <a:gd name="T5" fmla="*/ 2147483647 h 159"/>
                <a:gd name="T6" fmla="*/ 2147483647 w 80"/>
                <a:gd name="T7" fmla="*/ 2147483647 h 159"/>
                <a:gd name="T8" fmla="*/ 2147483647 w 80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9"/>
                <a:gd name="T17" fmla="*/ 80 w 80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9">
                  <a:moveTo>
                    <a:pt x="40" y="0"/>
                  </a:moveTo>
                  <a:lnTo>
                    <a:pt x="0" y="80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40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800" name="Freeform 22"/>
            <p:cNvSpPr>
              <a:spLocks/>
            </p:cNvSpPr>
            <p:nvPr/>
          </p:nvSpPr>
          <p:spPr bwMode="auto">
            <a:xfrm>
              <a:off x="6525419" y="2738953"/>
              <a:ext cx="147638" cy="273050"/>
            </a:xfrm>
            <a:custGeom>
              <a:avLst/>
              <a:gdLst>
                <a:gd name="T0" fmla="*/ 2147483647 w 93"/>
                <a:gd name="T1" fmla="*/ 0 h 172"/>
                <a:gd name="T2" fmla="*/ 2147483647 w 93"/>
                <a:gd name="T3" fmla="*/ 2147483647 h 172"/>
                <a:gd name="T4" fmla="*/ 0 w 93"/>
                <a:gd name="T5" fmla="*/ 2147483647 h 172"/>
                <a:gd name="T6" fmla="*/ 2147483647 w 93"/>
                <a:gd name="T7" fmla="*/ 2147483647 h 172"/>
                <a:gd name="T8" fmla="*/ 2147483647 w 93"/>
                <a:gd name="T9" fmla="*/ 2147483647 h 172"/>
                <a:gd name="T10" fmla="*/ 2147483647 w 93"/>
                <a:gd name="T11" fmla="*/ 2147483647 h 172"/>
                <a:gd name="T12" fmla="*/ 2147483647 w 93"/>
                <a:gd name="T13" fmla="*/ 2147483647 h 172"/>
                <a:gd name="T14" fmla="*/ 2147483647 w 93"/>
                <a:gd name="T15" fmla="*/ 2147483647 h 172"/>
                <a:gd name="T16" fmla="*/ 2147483647 w 93"/>
                <a:gd name="T17" fmla="*/ 2147483647 h 172"/>
                <a:gd name="T18" fmla="*/ 2147483647 w 93"/>
                <a:gd name="T19" fmla="*/ 2147483647 h 172"/>
                <a:gd name="T20" fmla="*/ 2147483647 w 93"/>
                <a:gd name="T21" fmla="*/ 2147483647 h 172"/>
                <a:gd name="T22" fmla="*/ 2147483647 w 93"/>
                <a:gd name="T23" fmla="*/ 2147483647 h 172"/>
                <a:gd name="T24" fmla="*/ 2147483647 w 93"/>
                <a:gd name="T25" fmla="*/ 2147483647 h 172"/>
                <a:gd name="T26" fmla="*/ 2147483647 w 93"/>
                <a:gd name="T27" fmla="*/ 2147483647 h 172"/>
                <a:gd name="T28" fmla="*/ 0 w 93"/>
                <a:gd name="T29" fmla="*/ 2147483647 h 172"/>
                <a:gd name="T30" fmla="*/ 0 w 93"/>
                <a:gd name="T31" fmla="*/ 2147483647 h 172"/>
                <a:gd name="T32" fmla="*/ 0 w 93"/>
                <a:gd name="T33" fmla="*/ 2147483647 h 172"/>
                <a:gd name="T34" fmla="*/ 2147483647 w 93"/>
                <a:gd name="T35" fmla="*/ 0 h 172"/>
                <a:gd name="T36" fmla="*/ 2147483647 w 93"/>
                <a:gd name="T37" fmla="*/ 0 h 1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3"/>
                <a:gd name="T58" fmla="*/ 0 h 172"/>
                <a:gd name="T59" fmla="*/ 93 w 93"/>
                <a:gd name="T60" fmla="*/ 172 h 1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3" h="172">
                  <a:moveTo>
                    <a:pt x="53" y="0"/>
                  </a:moveTo>
                  <a:lnTo>
                    <a:pt x="14" y="80"/>
                  </a:lnTo>
                  <a:lnTo>
                    <a:pt x="0" y="80"/>
                  </a:lnTo>
                  <a:lnTo>
                    <a:pt x="14" y="80"/>
                  </a:lnTo>
                  <a:lnTo>
                    <a:pt x="53" y="159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93" y="80"/>
                  </a:lnTo>
                  <a:lnTo>
                    <a:pt x="53" y="159"/>
                  </a:lnTo>
                  <a:lnTo>
                    <a:pt x="40" y="172"/>
                  </a:lnTo>
                  <a:lnTo>
                    <a:pt x="40" y="159"/>
                  </a:lnTo>
                  <a:lnTo>
                    <a:pt x="0" y="80"/>
                  </a:lnTo>
                  <a:lnTo>
                    <a:pt x="40" y="0"/>
                  </a:lnTo>
                  <a:lnTo>
                    <a:pt x="53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801" name="Freeform 23"/>
            <p:cNvSpPr>
              <a:spLocks/>
            </p:cNvSpPr>
            <p:nvPr/>
          </p:nvSpPr>
          <p:spPr bwMode="auto">
            <a:xfrm>
              <a:off x="6588919" y="2718316"/>
              <a:ext cx="84138" cy="147637"/>
            </a:xfrm>
            <a:custGeom>
              <a:avLst/>
              <a:gdLst>
                <a:gd name="T0" fmla="*/ 2147483647 w 53"/>
                <a:gd name="T1" fmla="*/ 2147483647 h 93"/>
                <a:gd name="T2" fmla="*/ 0 w 53"/>
                <a:gd name="T3" fmla="*/ 2147483647 h 93"/>
                <a:gd name="T4" fmla="*/ 0 w 53"/>
                <a:gd name="T5" fmla="*/ 2147483647 h 93"/>
                <a:gd name="T6" fmla="*/ 2147483647 w 53"/>
                <a:gd name="T7" fmla="*/ 0 h 93"/>
                <a:gd name="T8" fmla="*/ 2147483647 w 53"/>
                <a:gd name="T9" fmla="*/ 2147483647 h 93"/>
                <a:gd name="T10" fmla="*/ 2147483647 w 53"/>
                <a:gd name="T11" fmla="*/ 2147483647 h 93"/>
                <a:gd name="T12" fmla="*/ 2147483647 w 53"/>
                <a:gd name="T13" fmla="*/ 2147483647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3"/>
                <a:gd name="T23" fmla="*/ 53 w 53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3">
                  <a:moveTo>
                    <a:pt x="40" y="9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53" y="93"/>
                  </a:lnTo>
                  <a:lnTo>
                    <a:pt x="40" y="93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802" name="Freeform 24"/>
          <p:cNvSpPr>
            <a:spLocks/>
          </p:cNvSpPr>
          <p:nvPr/>
        </p:nvSpPr>
        <p:spPr bwMode="auto">
          <a:xfrm>
            <a:off x="4308849" y="3114346"/>
            <a:ext cx="125412" cy="252412"/>
          </a:xfrm>
          <a:custGeom>
            <a:avLst/>
            <a:gdLst>
              <a:gd name="T0" fmla="*/ 2147483647 w 79"/>
              <a:gd name="T1" fmla="*/ 0 h 159"/>
              <a:gd name="T2" fmla="*/ 0 w 79"/>
              <a:gd name="T3" fmla="*/ 2147483647 h 159"/>
              <a:gd name="T4" fmla="*/ 2147483647 w 79"/>
              <a:gd name="T5" fmla="*/ 2147483647 h 159"/>
              <a:gd name="T6" fmla="*/ 2147483647 w 79"/>
              <a:gd name="T7" fmla="*/ 2147483647 h 159"/>
              <a:gd name="T8" fmla="*/ 2147483647 w 79"/>
              <a:gd name="T9" fmla="*/ 0 h 1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159"/>
              <a:gd name="T17" fmla="*/ 79 w 79"/>
              <a:gd name="T18" fmla="*/ 159 h 1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159">
                <a:moveTo>
                  <a:pt x="40" y="0"/>
                </a:moveTo>
                <a:lnTo>
                  <a:pt x="0" y="80"/>
                </a:lnTo>
                <a:lnTo>
                  <a:pt x="40" y="159"/>
                </a:lnTo>
                <a:lnTo>
                  <a:pt x="79" y="80"/>
                </a:lnTo>
                <a:lnTo>
                  <a:pt x="4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03" name="Freeform 25"/>
          <p:cNvSpPr>
            <a:spLocks/>
          </p:cNvSpPr>
          <p:nvPr/>
        </p:nvSpPr>
        <p:spPr bwMode="auto">
          <a:xfrm>
            <a:off x="4308849" y="3114346"/>
            <a:ext cx="146050" cy="273050"/>
          </a:xfrm>
          <a:custGeom>
            <a:avLst/>
            <a:gdLst>
              <a:gd name="T0" fmla="*/ 2147483647 w 92"/>
              <a:gd name="T1" fmla="*/ 0 h 172"/>
              <a:gd name="T2" fmla="*/ 2147483647 w 92"/>
              <a:gd name="T3" fmla="*/ 2147483647 h 172"/>
              <a:gd name="T4" fmla="*/ 0 w 92"/>
              <a:gd name="T5" fmla="*/ 2147483647 h 172"/>
              <a:gd name="T6" fmla="*/ 2147483647 w 92"/>
              <a:gd name="T7" fmla="*/ 2147483647 h 172"/>
              <a:gd name="T8" fmla="*/ 2147483647 w 92"/>
              <a:gd name="T9" fmla="*/ 2147483647 h 172"/>
              <a:gd name="T10" fmla="*/ 2147483647 w 92"/>
              <a:gd name="T11" fmla="*/ 2147483647 h 172"/>
              <a:gd name="T12" fmla="*/ 2147483647 w 92"/>
              <a:gd name="T13" fmla="*/ 2147483647 h 172"/>
              <a:gd name="T14" fmla="*/ 2147483647 w 92"/>
              <a:gd name="T15" fmla="*/ 2147483647 h 172"/>
              <a:gd name="T16" fmla="*/ 2147483647 w 92"/>
              <a:gd name="T17" fmla="*/ 2147483647 h 172"/>
              <a:gd name="T18" fmla="*/ 2147483647 w 92"/>
              <a:gd name="T19" fmla="*/ 2147483647 h 172"/>
              <a:gd name="T20" fmla="*/ 2147483647 w 92"/>
              <a:gd name="T21" fmla="*/ 2147483647 h 172"/>
              <a:gd name="T22" fmla="*/ 2147483647 w 92"/>
              <a:gd name="T23" fmla="*/ 2147483647 h 172"/>
              <a:gd name="T24" fmla="*/ 2147483647 w 92"/>
              <a:gd name="T25" fmla="*/ 2147483647 h 172"/>
              <a:gd name="T26" fmla="*/ 2147483647 w 92"/>
              <a:gd name="T27" fmla="*/ 2147483647 h 172"/>
              <a:gd name="T28" fmla="*/ 0 w 92"/>
              <a:gd name="T29" fmla="*/ 2147483647 h 172"/>
              <a:gd name="T30" fmla="*/ 0 w 92"/>
              <a:gd name="T31" fmla="*/ 2147483647 h 172"/>
              <a:gd name="T32" fmla="*/ 0 w 92"/>
              <a:gd name="T33" fmla="*/ 2147483647 h 172"/>
              <a:gd name="T34" fmla="*/ 2147483647 w 92"/>
              <a:gd name="T35" fmla="*/ 0 h 172"/>
              <a:gd name="T36" fmla="*/ 2147483647 w 92"/>
              <a:gd name="T37" fmla="*/ 0 h 1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2"/>
              <a:gd name="T58" fmla="*/ 0 h 172"/>
              <a:gd name="T59" fmla="*/ 92 w 92"/>
              <a:gd name="T60" fmla="*/ 172 h 1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2" h="172">
                <a:moveTo>
                  <a:pt x="53" y="0"/>
                </a:moveTo>
                <a:lnTo>
                  <a:pt x="13" y="80"/>
                </a:lnTo>
                <a:lnTo>
                  <a:pt x="0" y="80"/>
                </a:lnTo>
                <a:lnTo>
                  <a:pt x="13" y="80"/>
                </a:lnTo>
                <a:lnTo>
                  <a:pt x="53" y="159"/>
                </a:lnTo>
                <a:lnTo>
                  <a:pt x="40" y="159"/>
                </a:lnTo>
                <a:lnTo>
                  <a:pt x="79" y="80"/>
                </a:lnTo>
                <a:lnTo>
                  <a:pt x="92" y="80"/>
                </a:lnTo>
                <a:lnTo>
                  <a:pt x="53" y="159"/>
                </a:lnTo>
                <a:lnTo>
                  <a:pt x="40" y="172"/>
                </a:lnTo>
                <a:lnTo>
                  <a:pt x="40" y="159"/>
                </a:lnTo>
                <a:lnTo>
                  <a:pt x="0" y="80"/>
                </a:lnTo>
                <a:lnTo>
                  <a:pt x="40" y="0"/>
                </a:lnTo>
                <a:lnTo>
                  <a:pt x="53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04" name="Freeform 26"/>
          <p:cNvSpPr>
            <a:spLocks/>
          </p:cNvSpPr>
          <p:nvPr/>
        </p:nvSpPr>
        <p:spPr bwMode="auto">
          <a:xfrm>
            <a:off x="4372349" y="3093708"/>
            <a:ext cx="82550" cy="147638"/>
          </a:xfrm>
          <a:custGeom>
            <a:avLst/>
            <a:gdLst>
              <a:gd name="T0" fmla="*/ 2147483647 w 52"/>
              <a:gd name="T1" fmla="*/ 2147483647 h 93"/>
              <a:gd name="T2" fmla="*/ 0 w 52"/>
              <a:gd name="T3" fmla="*/ 2147483647 h 93"/>
              <a:gd name="T4" fmla="*/ 0 w 52"/>
              <a:gd name="T5" fmla="*/ 2147483647 h 93"/>
              <a:gd name="T6" fmla="*/ 2147483647 w 52"/>
              <a:gd name="T7" fmla="*/ 0 h 93"/>
              <a:gd name="T8" fmla="*/ 2147483647 w 52"/>
              <a:gd name="T9" fmla="*/ 2147483647 h 93"/>
              <a:gd name="T10" fmla="*/ 2147483647 w 52"/>
              <a:gd name="T11" fmla="*/ 2147483647 h 93"/>
              <a:gd name="T12" fmla="*/ 2147483647 w 52"/>
              <a:gd name="T13" fmla="*/ 2147483647 h 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"/>
              <a:gd name="T22" fmla="*/ 0 h 93"/>
              <a:gd name="T23" fmla="*/ 52 w 52"/>
              <a:gd name="T24" fmla="*/ 93 h 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" h="93">
                <a:moveTo>
                  <a:pt x="39" y="93"/>
                </a:moveTo>
                <a:lnTo>
                  <a:pt x="0" y="13"/>
                </a:lnTo>
                <a:lnTo>
                  <a:pt x="13" y="0"/>
                </a:lnTo>
                <a:lnTo>
                  <a:pt x="13" y="13"/>
                </a:lnTo>
                <a:lnTo>
                  <a:pt x="52" y="93"/>
                </a:lnTo>
                <a:lnTo>
                  <a:pt x="39" y="9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15" name="Rectangle 38"/>
          <p:cNvSpPr>
            <a:spLocks noChangeAspect="1" noChangeArrowheads="1"/>
          </p:cNvSpPr>
          <p:nvPr/>
        </p:nvSpPr>
        <p:spPr bwMode="auto">
          <a:xfrm>
            <a:off x="1732336" y="3604883"/>
            <a:ext cx="247173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>
                <a:solidFill>
                  <a:srgbClr val="000000"/>
                </a:solidFill>
                <a:cs typeface="Times New Roman" pitchFamily="18" charset="0"/>
              </a:rPr>
              <a:t>ACE_Thread_Condition</a:t>
            </a:r>
            <a:endParaRPr lang="en-US" sz="16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/>
          </a:p>
        </p:txBody>
      </p:sp>
      <p:sp>
        <p:nvSpPr>
          <p:cNvPr id="160817" name="Rectangle 40"/>
          <p:cNvSpPr>
            <a:spLocks noChangeAspect="1" noChangeArrowheads="1"/>
          </p:cNvSpPr>
          <p:nvPr/>
        </p:nvSpPr>
        <p:spPr bwMode="auto">
          <a:xfrm>
            <a:off x="1765674" y="3933496"/>
            <a:ext cx="1716087" cy="588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wait()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signal()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broadcast()</a:t>
            </a:r>
            <a:endParaRPr lang="en-US" sz="1600" u="none">
              <a:cs typeface="Times New Roman" pitchFamily="18" charset="0"/>
            </a:endParaRPr>
          </a:p>
        </p:txBody>
      </p:sp>
      <p:sp>
        <p:nvSpPr>
          <p:cNvPr id="160818" name="Rectangle 41"/>
          <p:cNvSpPr>
            <a:spLocks noChangeAspect="1" noChangeArrowheads="1"/>
          </p:cNvSpPr>
          <p:nvPr/>
        </p:nvSpPr>
        <p:spPr bwMode="auto">
          <a:xfrm>
            <a:off x="1787899" y="3960483"/>
            <a:ext cx="2352675" cy="749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19" name="Line 42"/>
          <p:cNvSpPr>
            <a:spLocks noChangeShapeType="1"/>
          </p:cNvSpPr>
          <p:nvPr/>
        </p:nvSpPr>
        <p:spPr bwMode="auto">
          <a:xfrm>
            <a:off x="4140574" y="3690608"/>
            <a:ext cx="336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20" name="Rectangle 44"/>
          <p:cNvSpPr>
            <a:spLocks noChangeAspect="1" noChangeArrowheads="1"/>
          </p:cNvSpPr>
          <p:nvPr/>
        </p:nvSpPr>
        <p:spPr bwMode="auto">
          <a:xfrm>
            <a:off x="6429970" y="15056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60822" name="Rectangle 99"/>
          <p:cNvSpPr>
            <a:spLocks noChangeArrowheads="1"/>
          </p:cNvSpPr>
          <p:nvPr/>
        </p:nvSpPr>
        <p:spPr bwMode="auto">
          <a:xfrm>
            <a:off x="5549480" y="1969243"/>
            <a:ext cx="223837" cy="20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3" name="Freeform 100"/>
          <p:cNvSpPr>
            <a:spLocks/>
          </p:cNvSpPr>
          <p:nvPr/>
        </p:nvSpPr>
        <p:spPr bwMode="auto">
          <a:xfrm>
            <a:off x="5489155" y="1969243"/>
            <a:ext cx="263525" cy="80962"/>
          </a:xfrm>
          <a:custGeom>
            <a:avLst/>
            <a:gdLst>
              <a:gd name="T0" fmla="*/ 2147483647 w 166"/>
              <a:gd name="T1" fmla="*/ 2147483647 h 51"/>
              <a:gd name="T2" fmla="*/ 2147483647 w 166"/>
              <a:gd name="T3" fmla="*/ 2147483647 h 51"/>
              <a:gd name="T4" fmla="*/ 2147483647 w 166"/>
              <a:gd name="T5" fmla="*/ 0 h 51"/>
              <a:gd name="T6" fmla="*/ 2147483647 w 166"/>
              <a:gd name="T7" fmla="*/ 0 h 51"/>
              <a:gd name="T8" fmla="*/ 0 w 166"/>
              <a:gd name="T9" fmla="*/ 2147483647 h 51"/>
              <a:gd name="T10" fmla="*/ 2147483647 w 166"/>
              <a:gd name="T11" fmla="*/ 2147483647 h 51"/>
              <a:gd name="T12" fmla="*/ 2147483647 w 166"/>
              <a:gd name="T13" fmla="*/ 2147483647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6"/>
              <a:gd name="T22" fmla="*/ 0 h 51"/>
              <a:gd name="T23" fmla="*/ 166 w 166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6" h="51">
                <a:moveTo>
                  <a:pt x="166" y="51"/>
                </a:moveTo>
                <a:lnTo>
                  <a:pt x="166" y="38"/>
                </a:lnTo>
                <a:lnTo>
                  <a:pt x="38" y="0"/>
                </a:lnTo>
                <a:lnTo>
                  <a:pt x="0" y="13"/>
                </a:lnTo>
                <a:lnTo>
                  <a:pt x="38" y="13"/>
                </a:lnTo>
                <a:lnTo>
                  <a:pt x="166" y="5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4" name="Freeform 101"/>
          <p:cNvSpPr>
            <a:spLocks/>
          </p:cNvSpPr>
          <p:nvPr/>
        </p:nvSpPr>
        <p:spPr bwMode="auto">
          <a:xfrm>
            <a:off x="5549480" y="1908918"/>
            <a:ext cx="203200" cy="80962"/>
          </a:xfrm>
          <a:custGeom>
            <a:avLst/>
            <a:gdLst>
              <a:gd name="T0" fmla="*/ 0 w 128"/>
              <a:gd name="T1" fmla="*/ 2147483647 h 51"/>
              <a:gd name="T2" fmla="*/ 0 w 128"/>
              <a:gd name="T3" fmla="*/ 2147483647 h 51"/>
              <a:gd name="T4" fmla="*/ 2147483647 w 128"/>
              <a:gd name="T5" fmla="*/ 2147483647 h 51"/>
              <a:gd name="T6" fmla="*/ 2147483647 w 128"/>
              <a:gd name="T7" fmla="*/ 0 h 51"/>
              <a:gd name="T8" fmla="*/ 0 w 128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51"/>
              <a:gd name="T17" fmla="*/ 128 w 128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51">
                <a:moveTo>
                  <a:pt x="0" y="38"/>
                </a:moveTo>
                <a:lnTo>
                  <a:pt x="0" y="51"/>
                </a:lnTo>
                <a:lnTo>
                  <a:pt x="128" y="13"/>
                </a:lnTo>
                <a:lnTo>
                  <a:pt x="128" y="0"/>
                </a:lnTo>
                <a:lnTo>
                  <a:pt x="0" y="3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5" name="Line 106"/>
          <p:cNvSpPr>
            <a:spLocks noChangeShapeType="1"/>
          </p:cNvSpPr>
          <p:nvPr/>
        </p:nvSpPr>
        <p:spPr bwMode="auto">
          <a:xfrm flipH="1">
            <a:off x="6283920" y="197083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6" name="Line 107"/>
          <p:cNvSpPr>
            <a:spLocks noChangeShapeType="1"/>
          </p:cNvSpPr>
          <p:nvPr/>
        </p:nvSpPr>
        <p:spPr bwMode="auto">
          <a:xfrm flipH="1">
            <a:off x="5971755" y="197083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7" name="Rectangle 111"/>
          <p:cNvSpPr>
            <a:spLocks noChangeArrowheads="1"/>
          </p:cNvSpPr>
          <p:nvPr/>
        </p:nvSpPr>
        <p:spPr bwMode="auto">
          <a:xfrm>
            <a:off x="5773317" y="1970830"/>
            <a:ext cx="60325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8" name="Rectangle 112"/>
          <p:cNvSpPr>
            <a:spLocks noChangeArrowheads="1"/>
          </p:cNvSpPr>
          <p:nvPr/>
        </p:nvSpPr>
        <p:spPr bwMode="auto">
          <a:xfrm>
            <a:off x="3419055" y="2018455"/>
            <a:ext cx="22383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29" name="Freeform 113"/>
          <p:cNvSpPr>
            <a:spLocks/>
          </p:cNvSpPr>
          <p:nvPr/>
        </p:nvSpPr>
        <p:spPr bwMode="auto">
          <a:xfrm>
            <a:off x="3439692" y="1958130"/>
            <a:ext cx="263525" cy="80963"/>
          </a:xfrm>
          <a:custGeom>
            <a:avLst/>
            <a:gdLst>
              <a:gd name="T0" fmla="*/ 0 w 166"/>
              <a:gd name="T1" fmla="*/ 0 h 51"/>
              <a:gd name="T2" fmla="*/ 0 w 166"/>
              <a:gd name="T3" fmla="*/ 2147483647 h 51"/>
              <a:gd name="T4" fmla="*/ 2147483647 w 166"/>
              <a:gd name="T5" fmla="*/ 2147483647 h 51"/>
              <a:gd name="T6" fmla="*/ 2147483647 w 166"/>
              <a:gd name="T7" fmla="*/ 2147483647 h 51"/>
              <a:gd name="T8" fmla="*/ 2147483647 w 166"/>
              <a:gd name="T9" fmla="*/ 2147483647 h 51"/>
              <a:gd name="T10" fmla="*/ 2147483647 w 166"/>
              <a:gd name="T11" fmla="*/ 2147483647 h 51"/>
              <a:gd name="T12" fmla="*/ 0 w 166"/>
              <a:gd name="T13" fmla="*/ 0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6"/>
              <a:gd name="T22" fmla="*/ 0 h 51"/>
              <a:gd name="T23" fmla="*/ 166 w 166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6" h="51">
                <a:moveTo>
                  <a:pt x="0" y="0"/>
                </a:moveTo>
                <a:lnTo>
                  <a:pt x="0" y="13"/>
                </a:lnTo>
                <a:lnTo>
                  <a:pt x="128" y="51"/>
                </a:lnTo>
                <a:lnTo>
                  <a:pt x="166" y="38"/>
                </a:lnTo>
                <a:lnTo>
                  <a:pt x="128" y="3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30" name="Freeform 114"/>
          <p:cNvSpPr>
            <a:spLocks/>
          </p:cNvSpPr>
          <p:nvPr/>
        </p:nvSpPr>
        <p:spPr bwMode="auto">
          <a:xfrm>
            <a:off x="3439692" y="2018455"/>
            <a:ext cx="203200" cy="80963"/>
          </a:xfrm>
          <a:custGeom>
            <a:avLst/>
            <a:gdLst>
              <a:gd name="T0" fmla="*/ 2147483647 w 128"/>
              <a:gd name="T1" fmla="*/ 2147483647 h 51"/>
              <a:gd name="T2" fmla="*/ 2147483647 w 128"/>
              <a:gd name="T3" fmla="*/ 0 h 51"/>
              <a:gd name="T4" fmla="*/ 0 w 128"/>
              <a:gd name="T5" fmla="*/ 2147483647 h 51"/>
              <a:gd name="T6" fmla="*/ 0 w 128"/>
              <a:gd name="T7" fmla="*/ 2147483647 h 51"/>
              <a:gd name="T8" fmla="*/ 2147483647 w 128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51"/>
              <a:gd name="T17" fmla="*/ 128 w 128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51">
                <a:moveTo>
                  <a:pt x="128" y="13"/>
                </a:moveTo>
                <a:lnTo>
                  <a:pt x="128" y="0"/>
                </a:lnTo>
                <a:lnTo>
                  <a:pt x="0" y="38"/>
                </a:lnTo>
                <a:lnTo>
                  <a:pt x="0" y="51"/>
                </a:lnTo>
                <a:lnTo>
                  <a:pt x="128" y="1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31" name="Line 120"/>
          <p:cNvSpPr>
            <a:spLocks noChangeShapeType="1"/>
          </p:cNvSpPr>
          <p:nvPr/>
        </p:nvSpPr>
        <p:spPr bwMode="auto">
          <a:xfrm>
            <a:off x="3053930" y="2027980"/>
            <a:ext cx="161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32" name="Rectangle 124"/>
          <p:cNvSpPr>
            <a:spLocks noChangeArrowheads="1"/>
          </p:cNvSpPr>
          <p:nvPr/>
        </p:nvSpPr>
        <p:spPr bwMode="auto">
          <a:xfrm>
            <a:off x="3358730" y="2018455"/>
            <a:ext cx="60325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0833" name="Rectangle 125"/>
          <p:cNvSpPr>
            <a:spLocks noChangeArrowheads="1"/>
          </p:cNvSpPr>
          <p:nvPr/>
        </p:nvSpPr>
        <p:spPr bwMode="auto">
          <a:xfrm>
            <a:off x="2980905" y="1727943"/>
            <a:ext cx="3446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put()</a:t>
            </a:r>
            <a:endParaRPr lang="en-US" b="1" u="none" dirty="0"/>
          </a:p>
        </p:txBody>
      </p:sp>
      <p:sp>
        <p:nvSpPr>
          <p:cNvPr id="160834" name="Rectangle 126"/>
          <p:cNvSpPr>
            <a:spLocks noChangeArrowheads="1"/>
          </p:cNvSpPr>
          <p:nvPr/>
        </p:nvSpPr>
        <p:spPr bwMode="auto">
          <a:xfrm>
            <a:off x="5725692" y="1699368"/>
            <a:ext cx="4376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err="1">
                <a:solidFill>
                  <a:srgbClr val="000000"/>
                </a:solidFill>
              </a:rPr>
              <a:t>g</a:t>
            </a:r>
            <a:r>
              <a:rPr lang="en-US" sz="1300" u="none" dirty="0" err="1" smtClean="0">
                <a:solidFill>
                  <a:srgbClr val="000000"/>
                </a:solidFill>
              </a:rPr>
              <a:t>etq</a:t>
            </a:r>
            <a:r>
              <a:rPr lang="en-US" sz="13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grpSp>
        <p:nvGrpSpPr>
          <p:cNvPr id="86" name="Group 85"/>
          <p:cNvGrpSpPr/>
          <p:nvPr/>
        </p:nvGrpSpPr>
        <p:grpSpPr>
          <a:xfrm>
            <a:off x="4653336" y="2383580"/>
            <a:ext cx="147638" cy="336550"/>
            <a:chOff x="6525419" y="2718316"/>
            <a:chExt cx="147638" cy="336550"/>
          </a:xfrm>
        </p:grpSpPr>
        <p:sp>
          <p:nvSpPr>
            <p:cNvPr id="87" name="Rectangle 15"/>
            <p:cNvSpPr>
              <a:spLocks noChangeArrowheads="1"/>
            </p:cNvSpPr>
            <p:nvPr/>
          </p:nvSpPr>
          <p:spPr bwMode="auto">
            <a:xfrm>
              <a:off x="6588919" y="2843728"/>
              <a:ext cx="20638" cy="2111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6525419" y="2738953"/>
              <a:ext cx="127000" cy="252413"/>
            </a:xfrm>
            <a:custGeom>
              <a:avLst/>
              <a:gdLst>
                <a:gd name="T0" fmla="*/ 2147483647 w 80"/>
                <a:gd name="T1" fmla="*/ 0 h 159"/>
                <a:gd name="T2" fmla="*/ 0 w 80"/>
                <a:gd name="T3" fmla="*/ 2147483647 h 159"/>
                <a:gd name="T4" fmla="*/ 2147483647 w 80"/>
                <a:gd name="T5" fmla="*/ 2147483647 h 159"/>
                <a:gd name="T6" fmla="*/ 2147483647 w 80"/>
                <a:gd name="T7" fmla="*/ 2147483647 h 159"/>
                <a:gd name="T8" fmla="*/ 2147483647 w 80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9"/>
                <a:gd name="T17" fmla="*/ 80 w 80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9">
                  <a:moveTo>
                    <a:pt x="40" y="0"/>
                  </a:moveTo>
                  <a:lnTo>
                    <a:pt x="0" y="80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40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6525419" y="2738953"/>
              <a:ext cx="147638" cy="273050"/>
            </a:xfrm>
            <a:custGeom>
              <a:avLst/>
              <a:gdLst>
                <a:gd name="T0" fmla="*/ 2147483647 w 93"/>
                <a:gd name="T1" fmla="*/ 0 h 172"/>
                <a:gd name="T2" fmla="*/ 2147483647 w 93"/>
                <a:gd name="T3" fmla="*/ 2147483647 h 172"/>
                <a:gd name="T4" fmla="*/ 0 w 93"/>
                <a:gd name="T5" fmla="*/ 2147483647 h 172"/>
                <a:gd name="T6" fmla="*/ 2147483647 w 93"/>
                <a:gd name="T7" fmla="*/ 2147483647 h 172"/>
                <a:gd name="T8" fmla="*/ 2147483647 w 93"/>
                <a:gd name="T9" fmla="*/ 2147483647 h 172"/>
                <a:gd name="T10" fmla="*/ 2147483647 w 93"/>
                <a:gd name="T11" fmla="*/ 2147483647 h 172"/>
                <a:gd name="T12" fmla="*/ 2147483647 w 93"/>
                <a:gd name="T13" fmla="*/ 2147483647 h 172"/>
                <a:gd name="T14" fmla="*/ 2147483647 w 93"/>
                <a:gd name="T15" fmla="*/ 2147483647 h 172"/>
                <a:gd name="T16" fmla="*/ 2147483647 w 93"/>
                <a:gd name="T17" fmla="*/ 2147483647 h 172"/>
                <a:gd name="T18" fmla="*/ 2147483647 w 93"/>
                <a:gd name="T19" fmla="*/ 2147483647 h 172"/>
                <a:gd name="T20" fmla="*/ 2147483647 w 93"/>
                <a:gd name="T21" fmla="*/ 2147483647 h 172"/>
                <a:gd name="T22" fmla="*/ 2147483647 w 93"/>
                <a:gd name="T23" fmla="*/ 2147483647 h 172"/>
                <a:gd name="T24" fmla="*/ 2147483647 w 93"/>
                <a:gd name="T25" fmla="*/ 2147483647 h 172"/>
                <a:gd name="T26" fmla="*/ 2147483647 w 93"/>
                <a:gd name="T27" fmla="*/ 2147483647 h 172"/>
                <a:gd name="T28" fmla="*/ 0 w 93"/>
                <a:gd name="T29" fmla="*/ 2147483647 h 172"/>
                <a:gd name="T30" fmla="*/ 0 w 93"/>
                <a:gd name="T31" fmla="*/ 2147483647 h 172"/>
                <a:gd name="T32" fmla="*/ 0 w 93"/>
                <a:gd name="T33" fmla="*/ 2147483647 h 172"/>
                <a:gd name="T34" fmla="*/ 2147483647 w 93"/>
                <a:gd name="T35" fmla="*/ 0 h 172"/>
                <a:gd name="T36" fmla="*/ 2147483647 w 93"/>
                <a:gd name="T37" fmla="*/ 0 h 1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3"/>
                <a:gd name="T58" fmla="*/ 0 h 172"/>
                <a:gd name="T59" fmla="*/ 93 w 93"/>
                <a:gd name="T60" fmla="*/ 172 h 1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3" h="172">
                  <a:moveTo>
                    <a:pt x="53" y="0"/>
                  </a:moveTo>
                  <a:lnTo>
                    <a:pt x="14" y="80"/>
                  </a:lnTo>
                  <a:lnTo>
                    <a:pt x="0" y="80"/>
                  </a:lnTo>
                  <a:lnTo>
                    <a:pt x="14" y="80"/>
                  </a:lnTo>
                  <a:lnTo>
                    <a:pt x="53" y="159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93" y="80"/>
                  </a:lnTo>
                  <a:lnTo>
                    <a:pt x="53" y="159"/>
                  </a:lnTo>
                  <a:lnTo>
                    <a:pt x="40" y="172"/>
                  </a:lnTo>
                  <a:lnTo>
                    <a:pt x="40" y="159"/>
                  </a:lnTo>
                  <a:lnTo>
                    <a:pt x="0" y="80"/>
                  </a:lnTo>
                  <a:lnTo>
                    <a:pt x="40" y="0"/>
                  </a:lnTo>
                  <a:lnTo>
                    <a:pt x="53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3"/>
            <p:cNvSpPr>
              <a:spLocks/>
            </p:cNvSpPr>
            <p:nvPr/>
          </p:nvSpPr>
          <p:spPr bwMode="auto">
            <a:xfrm>
              <a:off x="6588919" y="2718316"/>
              <a:ext cx="84138" cy="147637"/>
            </a:xfrm>
            <a:custGeom>
              <a:avLst/>
              <a:gdLst>
                <a:gd name="T0" fmla="*/ 2147483647 w 53"/>
                <a:gd name="T1" fmla="*/ 2147483647 h 93"/>
                <a:gd name="T2" fmla="*/ 0 w 53"/>
                <a:gd name="T3" fmla="*/ 2147483647 h 93"/>
                <a:gd name="T4" fmla="*/ 0 w 53"/>
                <a:gd name="T5" fmla="*/ 2147483647 h 93"/>
                <a:gd name="T6" fmla="*/ 2147483647 w 53"/>
                <a:gd name="T7" fmla="*/ 0 h 93"/>
                <a:gd name="T8" fmla="*/ 2147483647 w 53"/>
                <a:gd name="T9" fmla="*/ 2147483647 h 93"/>
                <a:gd name="T10" fmla="*/ 2147483647 w 53"/>
                <a:gd name="T11" fmla="*/ 2147483647 h 93"/>
                <a:gd name="T12" fmla="*/ 2147483647 w 53"/>
                <a:gd name="T13" fmla="*/ 2147483647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3"/>
                <a:gd name="T23" fmla="*/ 53 w 53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3">
                  <a:moveTo>
                    <a:pt x="40" y="9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53" y="93"/>
                  </a:lnTo>
                  <a:lnTo>
                    <a:pt x="40" y="93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" name="Rectangle 27"/>
          <p:cNvSpPr>
            <a:spLocks noChangeAspect="1" noChangeArrowheads="1"/>
          </p:cNvSpPr>
          <p:nvPr/>
        </p:nvSpPr>
        <p:spPr bwMode="auto">
          <a:xfrm>
            <a:off x="3498191" y="2709372"/>
            <a:ext cx="2467153" cy="37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600" b="1" u="none" dirty="0" err="1" smtClean="0">
                <a:solidFill>
                  <a:srgbClr val="000000"/>
                </a:solidFill>
                <a:cs typeface="Times New Roman" pitchFamily="18" charset="0"/>
              </a:rPr>
              <a:t>ACE_Message_Queue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75" name="Line Callout 1 74"/>
          <p:cNvSpPr/>
          <p:nvPr/>
        </p:nvSpPr>
        <p:spPr bwMode="auto">
          <a:xfrm>
            <a:off x="762000" y="5221443"/>
            <a:ext cx="7524750" cy="677108"/>
          </a:xfrm>
          <a:prstGeom prst="borderCallout1">
            <a:avLst>
              <a:gd name="adj1" fmla="val -3376"/>
              <a:gd name="adj2" fmla="val 99369"/>
              <a:gd name="adj3" fmla="val -362552"/>
              <a:gd name="adj4" fmla="val 6928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US" i="1" u="none" dirty="0" smtClean="0">
                <a:latin typeface="+mj-lt"/>
              </a:rPr>
              <a:t>Uses </a:t>
            </a:r>
            <a:r>
              <a:rPr lang="en-US" sz="2000" b="1" i="1" u="none" dirty="0" err="1" smtClean="0">
                <a:latin typeface="Courier New" pitchFamily="49" charset="0"/>
                <a:cs typeface="Courier New" pitchFamily="49" charset="0"/>
              </a:rPr>
              <a:t>ACE_Message_Queue</a:t>
            </a:r>
            <a:r>
              <a:rPr lang="en-US" i="1" u="none" dirty="0" smtClean="0">
                <a:latin typeface="+mj-lt"/>
              </a:rPr>
              <a:t> &amp; implements the queue’s </a:t>
            </a: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not_empty</a:t>
            </a:r>
            <a:r>
              <a:rPr lang="en-US" b="1" i="1" u="none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i="1" u="none" dirty="0" smtClean="0"/>
              <a:t> </a:t>
            </a:r>
            <a:r>
              <a:rPr lang="en-US" i="1" u="none" dirty="0" smtClean="0">
                <a:latin typeface="+mj-lt"/>
              </a:rPr>
              <a:t>&amp;</a:t>
            </a:r>
            <a:r>
              <a:rPr lang="en-US" i="1" u="none" dirty="0" smtClean="0"/>
              <a:t> </a:t>
            </a: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not_full</a:t>
            </a:r>
            <a:r>
              <a:rPr lang="en-US" b="1" i="1" u="none" dirty="0" smtClean="0">
                <a:latin typeface="Courier New" pitchFamily="49" charset="0"/>
                <a:cs typeface="Courier New" pitchFamily="49" charset="0"/>
              </a:rPr>
              <a:t>_</a:t>
            </a:r>
            <a:r>
              <a:rPr lang="en-US" i="1" u="none" dirty="0" smtClean="0">
                <a:latin typeface="+mj-lt"/>
              </a:rPr>
              <a:t> monitor conditions via ACE wrapper facades</a:t>
            </a:r>
            <a:endParaRPr lang="en-US" i="1" u="none" dirty="0">
              <a:latin typeface="+mj-lt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2095873" y="2272185"/>
            <a:ext cx="431800" cy="370426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5" name="Group 84"/>
          <p:cNvGrpSpPr/>
          <p:nvPr/>
        </p:nvGrpSpPr>
        <p:grpSpPr>
          <a:xfrm>
            <a:off x="7159998" y="2870920"/>
            <a:ext cx="431800" cy="370426"/>
            <a:chOff x="8327572" y="4328206"/>
            <a:chExt cx="300243" cy="312737"/>
          </a:xfrm>
        </p:grpSpPr>
        <p:grpSp>
          <p:nvGrpSpPr>
            <p:cNvPr id="92" name="Group 9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3" name="Straight Arrow Connector 9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8" name="Rectangle 45"/>
          <p:cNvSpPr>
            <a:spLocks noChangeAspect="1" noChangeArrowheads="1"/>
          </p:cNvSpPr>
          <p:nvPr/>
        </p:nvSpPr>
        <p:spPr bwMode="auto">
          <a:xfrm>
            <a:off x="6561732" y="16088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9" name="Rectangle 44"/>
          <p:cNvSpPr>
            <a:spLocks noChangeAspect="1" noChangeArrowheads="1"/>
          </p:cNvSpPr>
          <p:nvPr/>
        </p:nvSpPr>
        <p:spPr bwMode="auto">
          <a:xfrm>
            <a:off x="6563320" y="16199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00" name="Rectangle 45"/>
          <p:cNvSpPr>
            <a:spLocks noChangeAspect="1" noChangeArrowheads="1"/>
          </p:cNvSpPr>
          <p:nvPr/>
        </p:nvSpPr>
        <p:spPr bwMode="auto">
          <a:xfrm>
            <a:off x="6695082" y="17231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1" name="Rectangle 44"/>
          <p:cNvSpPr>
            <a:spLocks noChangeAspect="1" noChangeArrowheads="1"/>
          </p:cNvSpPr>
          <p:nvPr/>
        </p:nvSpPr>
        <p:spPr bwMode="auto">
          <a:xfrm>
            <a:off x="6696670" y="17342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02" name="Rectangle 45"/>
          <p:cNvSpPr>
            <a:spLocks noChangeAspect="1" noChangeArrowheads="1"/>
          </p:cNvSpPr>
          <p:nvPr/>
        </p:nvSpPr>
        <p:spPr bwMode="auto">
          <a:xfrm>
            <a:off x="6828432" y="18374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3" name="Rectangle 44"/>
          <p:cNvSpPr>
            <a:spLocks noChangeAspect="1" noChangeArrowheads="1"/>
          </p:cNvSpPr>
          <p:nvPr/>
        </p:nvSpPr>
        <p:spPr bwMode="auto">
          <a:xfrm>
            <a:off x="6830020" y="18485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04" name="Rectangle 19"/>
          <p:cNvSpPr>
            <a:spLocks noChangeArrowheads="1"/>
          </p:cNvSpPr>
          <p:nvPr/>
        </p:nvSpPr>
        <p:spPr bwMode="auto">
          <a:xfrm>
            <a:off x="5803479" y="3312365"/>
            <a:ext cx="74379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cxnSp>
        <p:nvCxnSpPr>
          <p:cNvPr id="5" name="Straight Connector 4"/>
          <p:cNvCxnSpPr>
            <a:stCxn id="160793" idx="2"/>
            <a:endCxn id="160795" idx="0"/>
          </p:cNvCxnSpPr>
          <p:nvPr/>
        </p:nvCxnSpPr>
        <p:spPr bwMode="auto">
          <a:xfrm flipV="1">
            <a:off x="5136730" y="3406852"/>
            <a:ext cx="541634" cy="276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810" name="Rectangle 33"/>
          <p:cNvSpPr>
            <a:spLocks noChangeAspect="1" noChangeArrowheads="1"/>
          </p:cNvSpPr>
          <p:nvPr/>
        </p:nvSpPr>
        <p:spPr bwMode="auto">
          <a:xfrm>
            <a:off x="4475536" y="3595358"/>
            <a:ext cx="2043113" cy="40322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0809" name="Rectangle 32"/>
          <p:cNvSpPr>
            <a:spLocks noChangeAspect="1" noChangeArrowheads="1"/>
          </p:cNvSpPr>
          <p:nvPr/>
        </p:nvSpPr>
        <p:spPr bwMode="auto">
          <a:xfrm>
            <a:off x="4434261" y="3604883"/>
            <a:ext cx="2112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>
                <a:solidFill>
                  <a:srgbClr val="000000"/>
                </a:solidFill>
                <a:cs typeface="Times New Roman" pitchFamily="18" charset="0"/>
              </a:rPr>
              <a:t>ACE_Thread_Mutex</a:t>
            </a:r>
            <a:endParaRPr lang="en-US" sz="16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/>
          </a:p>
        </p:txBody>
      </p:sp>
      <p:sp>
        <p:nvSpPr>
          <p:cNvPr id="160811" name="Rectangle 34"/>
          <p:cNvSpPr>
            <a:spLocks noChangeAspect="1" noChangeArrowheads="1"/>
          </p:cNvSpPr>
          <p:nvPr/>
        </p:nvSpPr>
        <p:spPr bwMode="auto">
          <a:xfrm>
            <a:off x="4497761" y="4041446"/>
            <a:ext cx="1716088" cy="58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acquire()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release()</a:t>
            </a:r>
            <a:endParaRPr lang="en-US" sz="1600" u="none">
              <a:cs typeface="Times New Roman" pitchFamily="18" charset="0"/>
            </a:endParaRPr>
          </a:p>
        </p:txBody>
      </p:sp>
      <p:sp>
        <p:nvSpPr>
          <p:cNvPr id="160812" name="Rectangle 35"/>
          <p:cNvSpPr>
            <a:spLocks noChangeAspect="1" noChangeArrowheads="1"/>
          </p:cNvSpPr>
          <p:nvPr/>
        </p:nvSpPr>
        <p:spPr bwMode="auto">
          <a:xfrm>
            <a:off x="4475536" y="4000171"/>
            <a:ext cx="2043113" cy="6397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 bwMode="auto">
          <a:xfrm>
            <a:off x="0" y="6381168"/>
            <a:ext cx="9144000" cy="4647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>
          <a:xfrm>
            <a:off x="-446265" y="288925"/>
            <a:ext cx="10047288" cy="914400"/>
          </a:xfrm>
        </p:spPr>
        <p:txBody>
          <a:bodyPr/>
          <a:lstStyle/>
          <a:p>
            <a:r>
              <a:rPr lang="en-US" dirty="0" smtClean="0"/>
              <a:t>Applying Monitor Object Pattern in JAWS</a:t>
            </a:r>
          </a:p>
        </p:txBody>
      </p:sp>
      <p:sp>
        <p:nvSpPr>
          <p:cNvPr id="76" name="Line Callout 1 75"/>
          <p:cNvSpPr/>
          <p:nvPr/>
        </p:nvSpPr>
        <p:spPr bwMode="auto">
          <a:xfrm>
            <a:off x="4600949" y="5402715"/>
            <a:ext cx="3971551" cy="646331"/>
          </a:xfrm>
          <a:prstGeom prst="borderCallout1">
            <a:avLst>
              <a:gd name="adj1" fmla="val -3325"/>
              <a:gd name="adj2" fmla="val 73645"/>
              <a:gd name="adj3" fmla="val -492664"/>
              <a:gd name="adj4" fmla="val 5018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u="none" dirty="0" smtClean="0">
                <a:latin typeface="+mj-lt"/>
              </a:rPr>
              <a:t>Consumer threads remain blocked until </a:t>
            </a:r>
            <a:r>
              <a:rPr lang="en-US" u="none" dirty="0">
                <a:latin typeface="+mj-lt"/>
              </a:rPr>
              <a:t>the queue is no longer </a:t>
            </a:r>
            <a:r>
              <a:rPr lang="en-US" u="none" dirty="0" smtClean="0">
                <a:latin typeface="+mj-lt"/>
              </a:rPr>
              <a:t>empty</a:t>
            </a:r>
            <a:endParaRPr lang="en-US" u="none" dirty="0">
              <a:latin typeface="+mj-lt"/>
            </a:endParaRPr>
          </a:p>
        </p:txBody>
      </p:sp>
      <p:sp>
        <p:nvSpPr>
          <p:cNvPr id="78" name="Rectangle 146"/>
          <p:cNvSpPr>
            <a:spLocks noChangeArrowheads="1"/>
          </p:cNvSpPr>
          <p:nvPr/>
        </p:nvSpPr>
        <p:spPr bwMode="auto">
          <a:xfrm>
            <a:off x="281311" y="6409554"/>
            <a:ext cx="8624563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It’s instructive to compare </a:t>
            </a:r>
            <a:r>
              <a:rPr lang="en-US" sz="2000" i="1" u="none" dirty="0"/>
              <a:t>Monitor Object </a:t>
            </a:r>
            <a:r>
              <a:rPr lang="en-US" sz="2000" u="none" dirty="0"/>
              <a:t>pattern </a:t>
            </a:r>
            <a:r>
              <a:rPr lang="en-US" sz="2000" u="none" dirty="0" smtClean="0"/>
              <a:t>with </a:t>
            </a:r>
            <a:r>
              <a:rPr lang="en-US" sz="2000" i="1" u="none" dirty="0"/>
              <a:t>Active Object </a:t>
            </a:r>
            <a:r>
              <a:rPr lang="en-US" sz="2000" u="none" dirty="0" smtClean="0"/>
              <a:t>pattern</a:t>
            </a:r>
            <a:endParaRPr lang="en-US" sz="2000" u="none" dirty="0"/>
          </a:p>
        </p:txBody>
      </p:sp>
      <p:sp>
        <p:nvSpPr>
          <p:cNvPr id="80" name="Rectangle 39"/>
          <p:cNvSpPr>
            <a:spLocks noChangeAspect="1" noChangeArrowheads="1"/>
          </p:cNvSpPr>
          <p:nvPr/>
        </p:nvSpPr>
        <p:spPr bwMode="auto">
          <a:xfrm>
            <a:off x="1787899" y="3592183"/>
            <a:ext cx="2352675" cy="3683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2" name="Rectangle 37"/>
          <p:cNvSpPr>
            <a:spLocks noChangeAspect="1" noChangeArrowheads="1"/>
          </p:cNvSpPr>
          <p:nvPr/>
        </p:nvSpPr>
        <p:spPr bwMode="auto">
          <a:xfrm>
            <a:off x="1723605" y="1586655"/>
            <a:ext cx="1216025" cy="601663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4" name="Rectangle 45"/>
          <p:cNvSpPr>
            <a:spLocks noChangeAspect="1" noChangeArrowheads="1"/>
          </p:cNvSpPr>
          <p:nvPr/>
        </p:nvSpPr>
        <p:spPr bwMode="auto">
          <a:xfrm>
            <a:off x="6428382" y="14945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5" name="Rectangle 11"/>
          <p:cNvSpPr>
            <a:spLocks noChangeArrowheads="1"/>
          </p:cNvSpPr>
          <p:nvPr/>
        </p:nvSpPr>
        <p:spPr bwMode="auto">
          <a:xfrm>
            <a:off x="3704805" y="1316780"/>
            <a:ext cx="1635125" cy="1281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36"/>
          <p:cNvSpPr>
            <a:spLocks noChangeAspect="1" noChangeArrowheads="1"/>
          </p:cNvSpPr>
          <p:nvPr/>
        </p:nvSpPr>
        <p:spPr bwMode="auto">
          <a:xfrm>
            <a:off x="1725192" y="1597768"/>
            <a:ext cx="1173163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 _Handler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96" name="Rectangle 12"/>
          <p:cNvSpPr>
            <a:spLocks noChangeArrowheads="1"/>
          </p:cNvSpPr>
          <p:nvPr/>
        </p:nvSpPr>
        <p:spPr bwMode="auto">
          <a:xfrm>
            <a:off x="4372349" y="3198483"/>
            <a:ext cx="20637" cy="2111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Rectangle 13"/>
          <p:cNvSpPr>
            <a:spLocks noChangeArrowheads="1"/>
          </p:cNvSpPr>
          <p:nvPr/>
        </p:nvSpPr>
        <p:spPr bwMode="auto">
          <a:xfrm>
            <a:off x="3616699" y="3387396"/>
            <a:ext cx="75565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Rectangle 14"/>
          <p:cNvSpPr>
            <a:spLocks noChangeArrowheads="1"/>
          </p:cNvSpPr>
          <p:nvPr/>
        </p:nvSpPr>
        <p:spPr bwMode="auto">
          <a:xfrm>
            <a:off x="3605586" y="3387396"/>
            <a:ext cx="20638" cy="2111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Rectangle 19"/>
          <p:cNvSpPr>
            <a:spLocks noChangeArrowheads="1"/>
          </p:cNvSpPr>
          <p:nvPr/>
        </p:nvSpPr>
        <p:spPr bwMode="auto">
          <a:xfrm>
            <a:off x="2772762" y="3304052"/>
            <a:ext cx="74379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sp>
        <p:nvSpPr>
          <p:cNvPr id="101" name="Rectangle 20"/>
          <p:cNvSpPr>
            <a:spLocks noChangeArrowheads="1"/>
          </p:cNvSpPr>
          <p:nvPr/>
        </p:nvSpPr>
        <p:spPr bwMode="auto">
          <a:xfrm>
            <a:off x="3659561" y="3377871"/>
            <a:ext cx="920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>
                <a:solidFill>
                  <a:srgbClr val="000000"/>
                </a:solidFill>
              </a:rPr>
              <a:t>2</a:t>
            </a:r>
            <a:endParaRPr lang="en-US" b="1" u="none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5062911" y="3073071"/>
            <a:ext cx="147638" cy="336550"/>
            <a:chOff x="6525419" y="2718316"/>
            <a:chExt cx="147638" cy="336550"/>
          </a:xfrm>
        </p:grpSpPr>
        <p:sp>
          <p:nvSpPr>
            <p:cNvPr id="103" name="Rectangle 15"/>
            <p:cNvSpPr>
              <a:spLocks noChangeArrowheads="1"/>
            </p:cNvSpPr>
            <p:nvPr/>
          </p:nvSpPr>
          <p:spPr bwMode="auto">
            <a:xfrm>
              <a:off x="6588919" y="2843728"/>
              <a:ext cx="20638" cy="2111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1"/>
            <p:cNvSpPr>
              <a:spLocks/>
            </p:cNvSpPr>
            <p:nvPr/>
          </p:nvSpPr>
          <p:spPr bwMode="auto">
            <a:xfrm>
              <a:off x="6525419" y="2738953"/>
              <a:ext cx="127000" cy="252413"/>
            </a:xfrm>
            <a:custGeom>
              <a:avLst/>
              <a:gdLst>
                <a:gd name="T0" fmla="*/ 2147483647 w 80"/>
                <a:gd name="T1" fmla="*/ 0 h 159"/>
                <a:gd name="T2" fmla="*/ 0 w 80"/>
                <a:gd name="T3" fmla="*/ 2147483647 h 159"/>
                <a:gd name="T4" fmla="*/ 2147483647 w 80"/>
                <a:gd name="T5" fmla="*/ 2147483647 h 159"/>
                <a:gd name="T6" fmla="*/ 2147483647 w 80"/>
                <a:gd name="T7" fmla="*/ 2147483647 h 159"/>
                <a:gd name="T8" fmla="*/ 2147483647 w 80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9"/>
                <a:gd name="T17" fmla="*/ 80 w 80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9">
                  <a:moveTo>
                    <a:pt x="40" y="0"/>
                  </a:moveTo>
                  <a:lnTo>
                    <a:pt x="0" y="80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40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2"/>
            <p:cNvSpPr>
              <a:spLocks/>
            </p:cNvSpPr>
            <p:nvPr/>
          </p:nvSpPr>
          <p:spPr bwMode="auto">
            <a:xfrm>
              <a:off x="6525419" y="2738953"/>
              <a:ext cx="147638" cy="273050"/>
            </a:xfrm>
            <a:custGeom>
              <a:avLst/>
              <a:gdLst>
                <a:gd name="T0" fmla="*/ 2147483647 w 93"/>
                <a:gd name="T1" fmla="*/ 0 h 172"/>
                <a:gd name="T2" fmla="*/ 2147483647 w 93"/>
                <a:gd name="T3" fmla="*/ 2147483647 h 172"/>
                <a:gd name="T4" fmla="*/ 0 w 93"/>
                <a:gd name="T5" fmla="*/ 2147483647 h 172"/>
                <a:gd name="T6" fmla="*/ 2147483647 w 93"/>
                <a:gd name="T7" fmla="*/ 2147483647 h 172"/>
                <a:gd name="T8" fmla="*/ 2147483647 w 93"/>
                <a:gd name="T9" fmla="*/ 2147483647 h 172"/>
                <a:gd name="T10" fmla="*/ 2147483647 w 93"/>
                <a:gd name="T11" fmla="*/ 2147483647 h 172"/>
                <a:gd name="T12" fmla="*/ 2147483647 w 93"/>
                <a:gd name="T13" fmla="*/ 2147483647 h 172"/>
                <a:gd name="T14" fmla="*/ 2147483647 w 93"/>
                <a:gd name="T15" fmla="*/ 2147483647 h 172"/>
                <a:gd name="T16" fmla="*/ 2147483647 w 93"/>
                <a:gd name="T17" fmla="*/ 2147483647 h 172"/>
                <a:gd name="T18" fmla="*/ 2147483647 w 93"/>
                <a:gd name="T19" fmla="*/ 2147483647 h 172"/>
                <a:gd name="T20" fmla="*/ 2147483647 w 93"/>
                <a:gd name="T21" fmla="*/ 2147483647 h 172"/>
                <a:gd name="T22" fmla="*/ 2147483647 w 93"/>
                <a:gd name="T23" fmla="*/ 2147483647 h 172"/>
                <a:gd name="T24" fmla="*/ 2147483647 w 93"/>
                <a:gd name="T25" fmla="*/ 2147483647 h 172"/>
                <a:gd name="T26" fmla="*/ 2147483647 w 93"/>
                <a:gd name="T27" fmla="*/ 2147483647 h 172"/>
                <a:gd name="T28" fmla="*/ 0 w 93"/>
                <a:gd name="T29" fmla="*/ 2147483647 h 172"/>
                <a:gd name="T30" fmla="*/ 0 w 93"/>
                <a:gd name="T31" fmla="*/ 2147483647 h 172"/>
                <a:gd name="T32" fmla="*/ 0 w 93"/>
                <a:gd name="T33" fmla="*/ 2147483647 h 172"/>
                <a:gd name="T34" fmla="*/ 2147483647 w 93"/>
                <a:gd name="T35" fmla="*/ 0 h 172"/>
                <a:gd name="T36" fmla="*/ 2147483647 w 93"/>
                <a:gd name="T37" fmla="*/ 0 h 1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3"/>
                <a:gd name="T58" fmla="*/ 0 h 172"/>
                <a:gd name="T59" fmla="*/ 93 w 93"/>
                <a:gd name="T60" fmla="*/ 172 h 1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3" h="172">
                  <a:moveTo>
                    <a:pt x="53" y="0"/>
                  </a:moveTo>
                  <a:lnTo>
                    <a:pt x="14" y="80"/>
                  </a:lnTo>
                  <a:lnTo>
                    <a:pt x="0" y="80"/>
                  </a:lnTo>
                  <a:lnTo>
                    <a:pt x="14" y="80"/>
                  </a:lnTo>
                  <a:lnTo>
                    <a:pt x="53" y="159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93" y="80"/>
                  </a:lnTo>
                  <a:lnTo>
                    <a:pt x="53" y="159"/>
                  </a:lnTo>
                  <a:lnTo>
                    <a:pt x="40" y="172"/>
                  </a:lnTo>
                  <a:lnTo>
                    <a:pt x="40" y="159"/>
                  </a:lnTo>
                  <a:lnTo>
                    <a:pt x="0" y="80"/>
                  </a:lnTo>
                  <a:lnTo>
                    <a:pt x="40" y="0"/>
                  </a:lnTo>
                  <a:lnTo>
                    <a:pt x="53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3"/>
            <p:cNvSpPr>
              <a:spLocks/>
            </p:cNvSpPr>
            <p:nvPr/>
          </p:nvSpPr>
          <p:spPr bwMode="auto">
            <a:xfrm>
              <a:off x="6588919" y="2718316"/>
              <a:ext cx="84138" cy="147637"/>
            </a:xfrm>
            <a:custGeom>
              <a:avLst/>
              <a:gdLst>
                <a:gd name="T0" fmla="*/ 2147483647 w 53"/>
                <a:gd name="T1" fmla="*/ 2147483647 h 93"/>
                <a:gd name="T2" fmla="*/ 0 w 53"/>
                <a:gd name="T3" fmla="*/ 2147483647 h 93"/>
                <a:gd name="T4" fmla="*/ 0 w 53"/>
                <a:gd name="T5" fmla="*/ 2147483647 h 93"/>
                <a:gd name="T6" fmla="*/ 2147483647 w 53"/>
                <a:gd name="T7" fmla="*/ 0 h 93"/>
                <a:gd name="T8" fmla="*/ 2147483647 w 53"/>
                <a:gd name="T9" fmla="*/ 2147483647 h 93"/>
                <a:gd name="T10" fmla="*/ 2147483647 w 53"/>
                <a:gd name="T11" fmla="*/ 2147483647 h 93"/>
                <a:gd name="T12" fmla="*/ 2147483647 w 53"/>
                <a:gd name="T13" fmla="*/ 2147483647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3"/>
                <a:gd name="T23" fmla="*/ 53 w 53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3">
                  <a:moveTo>
                    <a:pt x="40" y="9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53" y="93"/>
                  </a:lnTo>
                  <a:lnTo>
                    <a:pt x="40" y="93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" name="Freeform 24"/>
          <p:cNvSpPr>
            <a:spLocks/>
          </p:cNvSpPr>
          <p:nvPr/>
        </p:nvSpPr>
        <p:spPr bwMode="auto">
          <a:xfrm>
            <a:off x="4308849" y="3114346"/>
            <a:ext cx="125412" cy="252412"/>
          </a:xfrm>
          <a:custGeom>
            <a:avLst/>
            <a:gdLst>
              <a:gd name="T0" fmla="*/ 2147483647 w 79"/>
              <a:gd name="T1" fmla="*/ 0 h 159"/>
              <a:gd name="T2" fmla="*/ 0 w 79"/>
              <a:gd name="T3" fmla="*/ 2147483647 h 159"/>
              <a:gd name="T4" fmla="*/ 2147483647 w 79"/>
              <a:gd name="T5" fmla="*/ 2147483647 h 159"/>
              <a:gd name="T6" fmla="*/ 2147483647 w 79"/>
              <a:gd name="T7" fmla="*/ 2147483647 h 159"/>
              <a:gd name="T8" fmla="*/ 2147483647 w 79"/>
              <a:gd name="T9" fmla="*/ 0 h 1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159"/>
              <a:gd name="T17" fmla="*/ 79 w 79"/>
              <a:gd name="T18" fmla="*/ 159 h 1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159">
                <a:moveTo>
                  <a:pt x="40" y="0"/>
                </a:moveTo>
                <a:lnTo>
                  <a:pt x="0" y="80"/>
                </a:lnTo>
                <a:lnTo>
                  <a:pt x="40" y="159"/>
                </a:lnTo>
                <a:lnTo>
                  <a:pt x="79" y="80"/>
                </a:lnTo>
                <a:lnTo>
                  <a:pt x="4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8" name="Freeform 25"/>
          <p:cNvSpPr>
            <a:spLocks/>
          </p:cNvSpPr>
          <p:nvPr/>
        </p:nvSpPr>
        <p:spPr bwMode="auto">
          <a:xfrm>
            <a:off x="4308849" y="3114346"/>
            <a:ext cx="146050" cy="273050"/>
          </a:xfrm>
          <a:custGeom>
            <a:avLst/>
            <a:gdLst>
              <a:gd name="T0" fmla="*/ 2147483647 w 92"/>
              <a:gd name="T1" fmla="*/ 0 h 172"/>
              <a:gd name="T2" fmla="*/ 2147483647 w 92"/>
              <a:gd name="T3" fmla="*/ 2147483647 h 172"/>
              <a:gd name="T4" fmla="*/ 0 w 92"/>
              <a:gd name="T5" fmla="*/ 2147483647 h 172"/>
              <a:gd name="T6" fmla="*/ 2147483647 w 92"/>
              <a:gd name="T7" fmla="*/ 2147483647 h 172"/>
              <a:gd name="T8" fmla="*/ 2147483647 w 92"/>
              <a:gd name="T9" fmla="*/ 2147483647 h 172"/>
              <a:gd name="T10" fmla="*/ 2147483647 w 92"/>
              <a:gd name="T11" fmla="*/ 2147483647 h 172"/>
              <a:gd name="T12" fmla="*/ 2147483647 w 92"/>
              <a:gd name="T13" fmla="*/ 2147483647 h 172"/>
              <a:gd name="T14" fmla="*/ 2147483647 w 92"/>
              <a:gd name="T15" fmla="*/ 2147483647 h 172"/>
              <a:gd name="T16" fmla="*/ 2147483647 w 92"/>
              <a:gd name="T17" fmla="*/ 2147483647 h 172"/>
              <a:gd name="T18" fmla="*/ 2147483647 w 92"/>
              <a:gd name="T19" fmla="*/ 2147483647 h 172"/>
              <a:gd name="T20" fmla="*/ 2147483647 w 92"/>
              <a:gd name="T21" fmla="*/ 2147483647 h 172"/>
              <a:gd name="T22" fmla="*/ 2147483647 w 92"/>
              <a:gd name="T23" fmla="*/ 2147483647 h 172"/>
              <a:gd name="T24" fmla="*/ 2147483647 w 92"/>
              <a:gd name="T25" fmla="*/ 2147483647 h 172"/>
              <a:gd name="T26" fmla="*/ 2147483647 w 92"/>
              <a:gd name="T27" fmla="*/ 2147483647 h 172"/>
              <a:gd name="T28" fmla="*/ 0 w 92"/>
              <a:gd name="T29" fmla="*/ 2147483647 h 172"/>
              <a:gd name="T30" fmla="*/ 0 w 92"/>
              <a:gd name="T31" fmla="*/ 2147483647 h 172"/>
              <a:gd name="T32" fmla="*/ 0 w 92"/>
              <a:gd name="T33" fmla="*/ 2147483647 h 172"/>
              <a:gd name="T34" fmla="*/ 2147483647 w 92"/>
              <a:gd name="T35" fmla="*/ 0 h 172"/>
              <a:gd name="T36" fmla="*/ 2147483647 w 92"/>
              <a:gd name="T37" fmla="*/ 0 h 1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2"/>
              <a:gd name="T58" fmla="*/ 0 h 172"/>
              <a:gd name="T59" fmla="*/ 92 w 92"/>
              <a:gd name="T60" fmla="*/ 172 h 1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2" h="172">
                <a:moveTo>
                  <a:pt x="53" y="0"/>
                </a:moveTo>
                <a:lnTo>
                  <a:pt x="13" y="80"/>
                </a:lnTo>
                <a:lnTo>
                  <a:pt x="0" y="80"/>
                </a:lnTo>
                <a:lnTo>
                  <a:pt x="13" y="80"/>
                </a:lnTo>
                <a:lnTo>
                  <a:pt x="53" y="159"/>
                </a:lnTo>
                <a:lnTo>
                  <a:pt x="40" y="159"/>
                </a:lnTo>
                <a:lnTo>
                  <a:pt x="79" y="80"/>
                </a:lnTo>
                <a:lnTo>
                  <a:pt x="92" y="80"/>
                </a:lnTo>
                <a:lnTo>
                  <a:pt x="53" y="159"/>
                </a:lnTo>
                <a:lnTo>
                  <a:pt x="40" y="172"/>
                </a:lnTo>
                <a:lnTo>
                  <a:pt x="40" y="159"/>
                </a:lnTo>
                <a:lnTo>
                  <a:pt x="0" y="80"/>
                </a:lnTo>
                <a:lnTo>
                  <a:pt x="40" y="0"/>
                </a:lnTo>
                <a:lnTo>
                  <a:pt x="53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9" name="Freeform 26"/>
          <p:cNvSpPr>
            <a:spLocks/>
          </p:cNvSpPr>
          <p:nvPr/>
        </p:nvSpPr>
        <p:spPr bwMode="auto">
          <a:xfrm>
            <a:off x="4372349" y="3093708"/>
            <a:ext cx="82550" cy="147638"/>
          </a:xfrm>
          <a:custGeom>
            <a:avLst/>
            <a:gdLst>
              <a:gd name="T0" fmla="*/ 2147483647 w 52"/>
              <a:gd name="T1" fmla="*/ 2147483647 h 93"/>
              <a:gd name="T2" fmla="*/ 0 w 52"/>
              <a:gd name="T3" fmla="*/ 2147483647 h 93"/>
              <a:gd name="T4" fmla="*/ 0 w 52"/>
              <a:gd name="T5" fmla="*/ 2147483647 h 93"/>
              <a:gd name="T6" fmla="*/ 2147483647 w 52"/>
              <a:gd name="T7" fmla="*/ 0 h 93"/>
              <a:gd name="T8" fmla="*/ 2147483647 w 52"/>
              <a:gd name="T9" fmla="*/ 2147483647 h 93"/>
              <a:gd name="T10" fmla="*/ 2147483647 w 52"/>
              <a:gd name="T11" fmla="*/ 2147483647 h 93"/>
              <a:gd name="T12" fmla="*/ 2147483647 w 52"/>
              <a:gd name="T13" fmla="*/ 2147483647 h 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"/>
              <a:gd name="T22" fmla="*/ 0 h 93"/>
              <a:gd name="T23" fmla="*/ 52 w 52"/>
              <a:gd name="T24" fmla="*/ 93 h 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" h="93">
                <a:moveTo>
                  <a:pt x="39" y="93"/>
                </a:moveTo>
                <a:lnTo>
                  <a:pt x="0" y="13"/>
                </a:lnTo>
                <a:lnTo>
                  <a:pt x="13" y="0"/>
                </a:lnTo>
                <a:lnTo>
                  <a:pt x="13" y="13"/>
                </a:lnTo>
                <a:lnTo>
                  <a:pt x="52" y="93"/>
                </a:lnTo>
                <a:lnTo>
                  <a:pt x="39" y="9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" name="Rectangle 38"/>
          <p:cNvSpPr>
            <a:spLocks noChangeAspect="1" noChangeArrowheads="1"/>
          </p:cNvSpPr>
          <p:nvPr/>
        </p:nvSpPr>
        <p:spPr bwMode="auto">
          <a:xfrm>
            <a:off x="1732336" y="3604883"/>
            <a:ext cx="2471738" cy="2936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>
                <a:solidFill>
                  <a:srgbClr val="000000"/>
                </a:solidFill>
                <a:cs typeface="Times New Roman" pitchFamily="18" charset="0"/>
              </a:rPr>
              <a:t>ACE_Thread_Condition</a:t>
            </a:r>
            <a:endParaRPr lang="en-US" sz="16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/>
          </a:p>
        </p:txBody>
      </p:sp>
      <p:sp>
        <p:nvSpPr>
          <p:cNvPr id="114" name="Rectangle 40"/>
          <p:cNvSpPr>
            <a:spLocks noChangeAspect="1" noChangeArrowheads="1"/>
          </p:cNvSpPr>
          <p:nvPr/>
        </p:nvSpPr>
        <p:spPr bwMode="auto">
          <a:xfrm>
            <a:off x="1765674" y="3933496"/>
            <a:ext cx="1716087" cy="5889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wait()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signal()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broadcast()</a:t>
            </a:r>
            <a:endParaRPr lang="en-US" sz="1600" u="none">
              <a:cs typeface="Times New Roman" pitchFamily="18" charset="0"/>
            </a:endParaRPr>
          </a:p>
        </p:txBody>
      </p:sp>
      <p:sp>
        <p:nvSpPr>
          <p:cNvPr id="115" name="Rectangle 41"/>
          <p:cNvSpPr>
            <a:spLocks noChangeAspect="1" noChangeArrowheads="1"/>
          </p:cNvSpPr>
          <p:nvPr/>
        </p:nvSpPr>
        <p:spPr bwMode="auto">
          <a:xfrm>
            <a:off x="1787899" y="3960483"/>
            <a:ext cx="2352675" cy="749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6" name="Line 42"/>
          <p:cNvSpPr>
            <a:spLocks noChangeShapeType="1"/>
          </p:cNvSpPr>
          <p:nvPr/>
        </p:nvSpPr>
        <p:spPr bwMode="auto">
          <a:xfrm>
            <a:off x="4140574" y="3690608"/>
            <a:ext cx="336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7" name="Rectangle 44"/>
          <p:cNvSpPr>
            <a:spLocks noChangeAspect="1" noChangeArrowheads="1"/>
          </p:cNvSpPr>
          <p:nvPr/>
        </p:nvSpPr>
        <p:spPr bwMode="auto">
          <a:xfrm>
            <a:off x="6429970" y="15056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18" name="Rectangle 99"/>
          <p:cNvSpPr>
            <a:spLocks noChangeArrowheads="1"/>
          </p:cNvSpPr>
          <p:nvPr/>
        </p:nvSpPr>
        <p:spPr bwMode="auto">
          <a:xfrm>
            <a:off x="5549480" y="1969243"/>
            <a:ext cx="223837" cy="206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9" name="Freeform 100"/>
          <p:cNvSpPr>
            <a:spLocks/>
          </p:cNvSpPr>
          <p:nvPr/>
        </p:nvSpPr>
        <p:spPr bwMode="auto">
          <a:xfrm>
            <a:off x="5489155" y="1969243"/>
            <a:ext cx="263525" cy="80962"/>
          </a:xfrm>
          <a:custGeom>
            <a:avLst/>
            <a:gdLst>
              <a:gd name="T0" fmla="*/ 2147483647 w 166"/>
              <a:gd name="T1" fmla="*/ 2147483647 h 51"/>
              <a:gd name="T2" fmla="*/ 2147483647 w 166"/>
              <a:gd name="T3" fmla="*/ 2147483647 h 51"/>
              <a:gd name="T4" fmla="*/ 2147483647 w 166"/>
              <a:gd name="T5" fmla="*/ 0 h 51"/>
              <a:gd name="T6" fmla="*/ 2147483647 w 166"/>
              <a:gd name="T7" fmla="*/ 0 h 51"/>
              <a:gd name="T8" fmla="*/ 0 w 166"/>
              <a:gd name="T9" fmla="*/ 2147483647 h 51"/>
              <a:gd name="T10" fmla="*/ 2147483647 w 166"/>
              <a:gd name="T11" fmla="*/ 2147483647 h 51"/>
              <a:gd name="T12" fmla="*/ 2147483647 w 166"/>
              <a:gd name="T13" fmla="*/ 2147483647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6"/>
              <a:gd name="T22" fmla="*/ 0 h 51"/>
              <a:gd name="T23" fmla="*/ 166 w 166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6" h="51">
                <a:moveTo>
                  <a:pt x="166" y="51"/>
                </a:moveTo>
                <a:lnTo>
                  <a:pt x="166" y="38"/>
                </a:lnTo>
                <a:lnTo>
                  <a:pt x="38" y="0"/>
                </a:lnTo>
                <a:lnTo>
                  <a:pt x="0" y="13"/>
                </a:lnTo>
                <a:lnTo>
                  <a:pt x="38" y="13"/>
                </a:lnTo>
                <a:lnTo>
                  <a:pt x="166" y="5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0" name="Freeform 101"/>
          <p:cNvSpPr>
            <a:spLocks/>
          </p:cNvSpPr>
          <p:nvPr/>
        </p:nvSpPr>
        <p:spPr bwMode="auto">
          <a:xfrm>
            <a:off x="5549480" y="1908918"/>
            <a:ext cx="203200" cy="80962"/>
          </a:xfrm>
          <a:custGeom>
            <a:avLst/>
            <a:gdLst>
              <a:gd name="T0" fmla="*/ 0 w 128"/>
              <a:gd name="T1" fmla="*/ 2147483647 h 51"/>
              <a:gd name="T2" fmla="*/ 0 w 128"/>
              <a:gd name="T3" fmla="*/ 2147483647 h 51"/>
              <a:gd name="T4" fmla="*/ 2147483647 w 128"/>
              <a:gd name="T5" fmla="*/ 2147483647 h 51"/>
              <a:gd name="T6" fmla="*/ 2147483647 w 128"/>
              <a:gd name="T7" fmla="*/ 0 h 51"/>
              <a:gd name="T8" fmla="*/ 0 w 128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51"/>
              <a:gd name="T17" fmla="*/ 128 w 128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51">
                <a:moveTo>
                  <a:pt x="0" y="38"/>
                </a:moveTo>
                <a:lnTo>
                  <a:pt x="0" y="51"/>
                </a:lnTo>
                <a:lnTo>
                  <a:pt x="128" y="13"/>
                </a:lnTo>
                <a:lnTo>
                  <a:pt x="128" y="0"/>
                </a:lnTo>
                <a:lnTo>
                  <a:pt x="0" y="3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1" name="Line 106"/>
          <p:cNvSpPr>
            <a:spLocks noChangeShapeType="1"/>
          </p:cNvSpPr>
          <p:nvPr/>
        </p:nvSpPr>
        <p:spPr bwMode="auto">
          <a:xfrm flipH="1">
            <a:off x="6283920" y="197083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" name="Line 107"/>
          <p:cNvSpPr>
            <a:spLocks noChangeShapeType="1"/>
          </p:cNvSpPr>
          <p:nvPr/>
        </p:nvSpPr>
        <p:spPr bwMode="auto">
          <a:xfrm flipH="1">
            <a:off x="5971755" y="1970830"/>
            <a:ext cx="1428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" name="Rectangle 111"/>
          <p:cNvSpPr>
            <a:spLocks noChangeArrowheads="1"/>
          </p:cNvSpPr>
          <p:nvPr/>
        </p:nvSpPr>
        <p:spPr bwMode="auto">
          <a:xfrm>
            <a:off x="5773317" y="1970830"/>
            <a:ext cx="60325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Rectangle 112"/>
          <p:cNvSpPr>
            <a:spLocks noChangeArrowheads="1"/>
          </p:cNvSpPr>
          <p:nvPr/>
        </p:nvSpPr>
        <p:spPr bwMode="auto">
          <a:xfrm>
            <a:off x="3419055" y="2018455"/>
            <a:ext cx="22383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5" name="Freeform 113"/>
          <p:cNvSpPr>
            <a:spLocks/>
          </p:cNvSpPr>
          <p:nvPr/>
        </p:nvSpPr>
        <p:spPr bwMode="auto">
          <a:xfrm>
            <a:off x="3439692" y="1958130"/>
            <a:ext cx="263525" cy="80963"/>
          </a:xfrm>
          <a:custGeom>
            <a:avLst/>
            <a:gdLst>
              <a:gd name="T0" fmla="*/ 0 w 166"/>
              <a:gd name="T1" fmla="*/ 0 h 51"/>
              <a:gd name="T2" fmla="*/ 0 w 166"/>
              <a:gd name="T3" fmla="*/ 2147483647 h 51"/>
              <a:gd name="T4" fmla="*/ 2147483647 w 166"/>
              <a:gd name="T5" fmla="*/ 2147483647 h 51"/>
              <a:gd name="T6" fmla="*/ 2147483647 w 166"/>
              <a:gd name="T7" fmla="*/ 2147483647 h 51"/>
              <a:gd name="T8" fmla="*/ 2147483647 w 166"/>
              <a:gd name="T9" fmla="*/ 2147483647 h 51"/>
              <a:gd name="T10" fmla="*/ 2147483647 w 166"/>
              <a:gd name="T11" fmla="*/ 2147483647 h 51"/>
              <a:gd name="T12" fmla="*/ 0 w 166"/>
              <a:gd name="T13" fmla="*/ 0 h 5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6"/>
              <a:gd name="T22" fmla="*/ 0 h 51"/>
              <a:gd name="T23" fmla="*/ 166 w 166"/>
              <a:gd name="T24" fmla="*/ 51 h 5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6" h="51">
                <a:moveTo>
                  <a:pt x="0" y="0"/>
                </a:moveTo>
                <a:lnTo>
                  <a:pt x="0" y="13"/>
                </a:lnTo>
                <a:lnTo>
                  <a:pt x="128" y="51"/>
                </a:lnTo>
                <a:lnTo>
                  <a:pt x="166" y="38"/>
                </a:lnTo>
                <a:lnTo>
                  <a:pt x="128" y="38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6" name="Freeform 114"/>
          <p:cNvSpPr>
            <a:spLocks/>
          </p:cNvSpPr>
          <p:nvPr/>
        </p:nvSpPr>
        <p:spPr bwMode="auto">
          <a:xfrm>
            <a:off x="3439692" y="2018455"/>
            <a:ext cx="203200" cy="80963"/>
          </a:xfrm>
          <a:custGeom>
            <a:avLst/>
            <a:gdLst>
              <a:gd name="T0" fmla="*/ 2147483647 w 128"/>
              <a:gd name="T1" fmla="*/ 2147483647 h 51"/>
              <a:gd name="T2" fmla="*/ 2147483647 w 128"/>
              <a:gd name="T3" fmla="*/ 0 h 51"/>
              <a:gd name="T4" fmla="*/ 0 w 128"/>
              <a:gd name="T5" fmla="*/ 2147483647 h 51"/>
              <a:gd name="T6" fmla="*/ 0 w 128"/>
              <a:gd name="T7" fmla="*/ 2147483647 h 51"/>
              <a:gd name="T8" fmla="*/ 2147483647 w 128"/>
              <a:gd name="T9" fmla="*/ 2147483647 h 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51"/>
              <a:gd name="T17" fmla="*/ 128 w 128"/>
              <a:gd name="T18" fmla="*/ 51 h 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51">
                <a:moveTo>
                  <a:pt x="128" y="13"/>
                </a:moveTo>
                <a:lnTo>
                  <a:pt x="128" y="0"/>
                </a:lnTo>
                <a:lnTo>
                  <a:pt x="0" y="38"/>
                </a:lnTo>
                <a:lnTo>
                  <a:pt x="0" y="51"/>
                </a:lnTo>
                <a:lnTo>
                  <a:pt x="128" y="1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7" name="Line 120"/>
          <p:cNvSpPr>
            <a:spLocks noChangeShapeType="1"/>
          </p:cNvSpPr>
          <p:nvPr/>
        </p:nvSpPr>
        <p:spPr bwMode="auto">
          <a:xfrm>
            <a:off x="3053930" y="2027980"/>
            <a:ext cx="1619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8" name="Rectangle 124"/>
          <p:cNvSpPr>
            <a:spLocks noChangeArrowheads="1"/>
          </p:cNvSpPr>
          <p:nvPr/>
        </p:nvSpPr>
        <p:spPr bwMode="auto">
          <a:xfrm>
            <a:off x="3358730" y="2018455"/>
            <a:ext cx="60325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9" name="Rectangle 125"/>
          <p:cNvSpPr>
            <a:spLocks noChangeArrowheads="1"/>
          </p:cNvSpPr>
          <p:nvPr/>
        </p:nvSpPr>
        <p:spPr bwMode="auto">
          <a:xfrm>
            <a:off x="2980905" y="1727943"/>
            <a:ext cx="344646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put()</a:t>
            </a:r>
            <a:endParaRPr lang="en-US" b="1" u="none" dirty="0"/>
          </a:p>
        </p:txBody>
      </p:sp>
      <p:sp>
        <p:nvSpPr>
          <p:cNvPr id="130" name="Rectangle 126"/>
          <p:cNvSpPr>
            <a:spLocks noChangeArrowheads="1"/>
          </p:cNvSpPr>
          <p:nvPr/>
        </p:nvSpPr>
        <p:spPr bwMode="auto">
          <a:xfrm>
            <a:off x="5725692" y="1699368"/>
            <a:ext cx="437620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err="1">
                <a:solidFill>
                  <a:srgbClr val="000000"/>
                </a:solidFill>
              </a:rPr>
              <a:t>g</a:t>
            </a:r>
            <a:r>
              <a:rPr lang="en-US" sz="1300" u="none" dirty="0" err="1" smtClean="0">
                <a:solidFill>
                  <a:srgbClr val="000000"/>
                </a:solidFill>
              </a:rPr>
              <a:t>etq</a:t>
            </a:r>
            <a:r>
              <a:rPr lang="en-US" sz="13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grpSp>
        <p:nvGrpSpPr>
          <p:cNvPr id="131" name="Group 130"/>
          <p:cNvGrpSpPr/>
          <p:nvPr/>
        </p:nvGrpSpPr>
        <p:grpSpPr>
          <a:xfrm>
            <a:off x="4653336" y="2383580"/>
            <a:ext cx="147638" cy="336550"/>
            <a:chOff x="6525419" y="2718316"/>
            <a:chExt cx="147638" cy="336550"/>
          </a:xfrm>
        </p:grpSpPr>
        <p:sp>
          <p:nvSpPr>
            <p:cNvPr id="132" name="Rectangle 15"/>
            <p:cNvSpPr>
              <a:spLocks noChangeArrowheads="1"/>
            </p:cNvSpPr>
            <p:nvPr/>
          </p:nvSpPr>
          <p:spPr bwMode="auto">
            <a:xfrm>
              <a:off x="6588919" y="2843728"/>
              <a:ext cx="20638" cy="211138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21"/>
            <p:cNvSpPr>
              <a:spLocks/>
            </p:cNvSpPr>
            <p:nvPr/>
          </p:nvSpPr>
          <p:spPr bwMode="auto">
            <a:xfrm>
              <a:off x="6525419" y="2738953"/>
              <a:ext cx="127000" cy="252413"/>
            </a:xfrm>
            <a:custGeom>
              <a:avLst/>
              <a:gdLst>
                <a:gd name="T0" fmla="*/ 2147483647 w 80"/>
                <a:gd name="T1" fmla="*/ 0 h 159"/>
                <a:gd name="T2" fmla="*/ 0 w 80"/>
                <a:gd name="T3" fmla="*/ 2147483647 h 159"/>
                <a:gd name="T4" fmla="*/ 2147483647 w 80"/>
                <a:gd name="T5" fmla="*/ 2147483647 h 159"/>
                <a:gd name="T6" fmla="*/ 2147483647 w 80"/>
                <a:gd name="T7" fmla="*/ 2147483647 h 159"/>
                <a:gd name="T8" fmla="*/ 2147483647 w 80"/>
                <a:gd name="T9" fmla="*/ 0 h 1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159"/>
                <a:gd name="T17" fmla="*/ 80 w 80"/>
                <a:gd name="T18" fmla="*/ 159 h 1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159">
                  <a:moveTo>
                    <a:pt x="40" y="0"/>
                  </a:moveTo>
                  <a:lnTo>
                    <a:pt x="0" y="80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40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22"/>
            <p:cNvSpPr>
              <a:spLocks/>
            </p:cNvSpPr>
            <p:nvPr/>
          </p:nvSpPr>
          <p:spPr bwMode="auto">
            <a:xfrm>
              <a:off x="6525419" y="2738953"/>
              <a:ext cx="147638" cy="273050"/>
            </a:xfrm>
            <a:custGeom>
              <a:avLst/>
              <a:gdLst>
                <a:gd name="T0" fmla="*/ 2147483647 w 93"/>
                <a:gd name="T1" fmla="*/ 0 h 172"/>
                <a:gd name="T2" fmla="*/ 2147483647 w 93"/>
                <a:gd name="T3" fmla="*/ 2147483647 h 172"/>
                <a:gd name="T4" fmla="*/ 0 w 93"/>
                <a:gd name="T5" fmla="*/ 2147483647 h 172"/>
                <a:gd name="T6" fmla="*/ 2147483647 w 93"/>
                <a:gd name="T7" fmla="*/ 2147483647 h 172"/>
                <a:gd name="T8" fmla="*/ 2147483647 w 93"/>
                <a:gd name="T9" fmla="*/ 2147483647 h 172"/>
                <a:gd name="T10" fmla="*/ 2147483647 w 93"/>
                <a:gd name="T11" fmla="*/ 2147483647 h 172"/>
                <a:gd name="T12" fmla="*/ 2147483647 w 93"/>
                <a:gd name="T13" fmla="*/ 2147483647 h 172"/>
                <a:gd name="T14" fmla="*/ 2147483647 w 93"/>
                <a:gd name="T15" fmla="*/ 2147483647 h 172"/>
                <a:gd name="T16" fmla="*/ 2147483647 w 93"/>
                <a:gd name="T17" fmla="*/ 2147483647 h 172"/>
                <a:gd name="T18" fmla="*/ 2147483647 w 93"/>
                <a:gd name="T19" fmla="*/ 2147483647 h 172"/>
                <a:gd name="T20" fmla="*/ 2147483647 w 93"/>
                <a:gd name="T21" fmla="*/ 2147483647 h 172"/>
                <a:gd name="T22" fmla="*/ 2147483647 w 93"/>
                <a:gd name="T23" fmla="*/ 2147483647 h 172"/>
                <a:gd name="T24" fmla="*/ 2147483647 w 93"/>
                <a:gd name="T25" fmla="*/ 2147483647 h 172"/>
                <a:gd name="T26" fmla="*/ 2147483647 w 93"/>
                <a:gd name="T27" fmla="*/ 2147483647 h 172"/>
                <a:gd name="T28" fmla="*/ 0 w 93"/>
                <a:gd name="T29" fmla="*/ 2147483647 h 172"/>
                <a:gd name="T30" fmla="*/ 0 w 93"/>
                <a:gd name="T31" fmla="*/ 2147483647 h 172"/>
                <a:gd name="T32" fmla="*/ 0 w 93"/>
                <a:gd name="T33" fmla="*/ 2147483647 h 172"/>
                <a:gd name="T34" fmla="*/ 2147483647 w 93"/>
                <a:gd name="T35" fmla="*/ 0 h 172"/>
                <a:gd name="T36" fmla="*/ 2147483647 w 93"/>
                <a:gd name="T37" fmla="*/ 0 h 17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3"/>
                <a:gd name="T58" fmla="*/ 0 h 172"/>
                <a:gd name="T59" fmla="*/ 93 w 93"/>
                <a:gd name="T60" fmla="*/ 172 h 17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3" h="172">
                  <a:moveTo>
                    <a:pt x="53" y="0"/>
                  </a:moveTo>
                  <a:lnTo>
                    <a:pt x="14" y="80"/>
                  </a:lnTo>
                  <a:lnTo>
                    <a:pt x="0" y="80"/>
                  </a:lnTo>
                  <a:lnTo>
                    <a:pt x="14" y="80"/>
                  </a:lnTo>
                  <a:lnTo>
                    <a:pt x="53" y="159"/>
                  </a:lnTo>
                  <a:lnTo>
                    <a:pt x="40" y="159"/>
                  </a:lnTo>
                  <a:lnTo>
                    <a:pt x="80" y="80"/>
                  </a:lnTo>
                  <a:lnTo>
                    <a:pt x="93" y="80"/>
                  </a:lnTo>
                  <a:lnTo>
                    <a:pt x="53" y="159"/>
                  </a:lnTo>
                  <a:lnTo>
                    <a:pt x="40" y="172"/>
                  </a:lnTo>
                  <a:lnTo>
                    <a:pt x="40" y="159"/>
                  </a:lnTo>
                  <a:lnTo>
                    <a:pt x="0" y="80"/>
                  </a:lnTo>
                  <a:lnTo>
                    <a:pt x="40" y="0"/>
                  </a:lnTo>
                  <a:lnTo>
                    <a:pt x="53" y="0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23"/>
            <p:cNvSpPr>
              <a:spLocks/>
            </p:cNvSpPr>
            <p:nvPr/>
          </p:nvSpPr>
          <p:spPr bwMode="auto">
            <a:xfrm>
              <a:off x="6588919" y="2718316"/>
              <a:ext cx="84138" cy="147637"/>
            </a:xfrm>
            <a:custGeom>
              <a:avLst/>
              <a:gdLst>
                <a:gd name="T0" fmla="*/ 2147483647 w 53"/>
                <a:gd name="T1" fmla="*/ 2147483647 h 93"/>
                <a:gd name="T2" fmla="*/ 0 w 53"/>
                <a:gd name="T3" fmla="*/ 2147483647 h 93"/>
                <a:gd name="T4" fmla="*/ 0 w 53"/>
                <a:gd name="T5" fmla="*/ 2147483647 h 93"/>
                <a:gd name="T6" fmla="*/ 2147483647 w 53"/>
                <a:gd name="T7" fmla="*/ 0 h 93"/>
                <a:gd name="T8" fmla="*/ 2147483647 w 53"/>
                <a:gd name="T9" fmla="*/ 2147483647 h 93"/>
                <a:gd name="T10" fmla="*/ 2147483647 w 53"/>
                <a:gd name="T11" fmla="*/ 2147483647 h 93"/>
                <a:gd name="T12" fmla="*/ 2147483647 w 53"/>
                <a:gd name="T13" fmla="*/ 2147483647 h 9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3"/>
                <a:gd name="T22" fmla="*/ 0 h 93"/>
                <a:gd name="T23" fmla="*/ 53 w 53"/>
                <a:gd name="T24" fmla="*/ 93 h 9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3" h="93">
                  <a:moveTo>
                    <a:pt x="40" y="93"/>
                  </a:moveTo>
                  <a:lnTo>
                    <a:pt x="0" y="13"/>
                  </a:lnTo>
                  <a:lnTo>
                    <a:pt x="13" y="0"/>
                  </a:lnTo>
                  <a:lnTo>
                    <a:pt x="13" y="13"/>
                  </a:lnTo>
                  <a:lnTo>
                    <a:pt x="53" y="93"/>
                  </a:lnTo>
                  <a:lnTo>
                    <a:pt x="40" y="93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6" name="Rectangle 27"/>
          <p:cNvSpPr>
            <a:spLocks noChangeAspect="1" noChangeArrowheads="1"/>
          </p:cNvSpPr>
          <p:nvPr/>
        </p:nvSpPr>
        <p:spPr bwMode="auto">
          <a:xfrm>
            <a:off x="3498191" y="2709372"/>
            <a:ext cx="2467153" cy="373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600" b="1" u="none" dirty="0" err="1" smtClean="0">
                <a:solidFill>
                  <a:srgbClr val="000000"/>
                </a:solidFill>
                <a:cs typeface="Times New Roman" pitchFamily="18" charset="0"/>
              </a:rPr>
              <a:t>ACE_Message_Queue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grpSp>
        <p:nvGrpSpPr>
          <p:cNvPr id="137" name="Group 136"/>
          <p:cNvGrpSpPr/>
          <p:nvPr/>
        </p:nvGrpSpPr>
        <p:grpSpPr>
          <a:xfrm>
            <a:off x="2095873" y="2272185"/>
            <a:ext cx="431800" cy="370426"/>
            <a:chOff x="8327572" y="4328206"/>
            <a:chExt cx="300243" cy="312737"/>
          </a:xfrm>
        </p:grpSpPr>
        <p:grpSp>
          <p:nvGrpSpPr>
            <p:cNvPr id="138" name="Group 13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39" name="Straight Arrow Connector 13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4" name="Group 143"/>
          <p:cNvGrpSpPr/>
          <p:nvPr/>
        </p:nvGrpSpPr>
        <p:grpSpPr>
          <a:xfrm>
            <a:off x="7159998" y="2870920"/>
            <a:ext cx="431800" cy="370426"/>
            <a:chOff x="8327572" y="4328206"/>
            <a:chExt cx="300243" cy="312737"/>
          </a:xfrm>
        </p:grpSpPr>
        <p:grpSp>
          <p:nvGrpSpPr>
            <p:cNvPr id="145" name="Group 14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6" name="Straight Arrow Connector 14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51" name="Rectangle 45"/>
          <p:cNvSpPr>
            <a:spLocks noChangeAspect="1" noChangeArrowheads="1"/>
          </p:cNvSpPr>
          <p:nvPr/>
        </p:nvSpPr>
        <p:spPr bwMode="auto">
          <a:xfrm>
            <a:off x="6561732" y="16088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52" name="Rectangle 44"/>
          <p:cNvSpPr>
            <a:spLocks noChangeAspect="1" noChangeArrowheads="1"/>
          </p:cNvSpPr>
          <p:nvPr/>
        </p:nvSpPr>
        <p:spPr bwMode="auto">
          <a:xfrm>
            <a:off x="6563320" y="16199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53" name="Rectangle 45"/>
          <p:cNvSpPr>
            <a:spLocks noChangeAspect="1" noChangeArrowheads="1"/>
          </p:cNvSpPr>
          <p:nvPr/>
        </p:nvSpPr>
        <p:spPr bwMode="auto">
          <a:xfrm>
            <a:off x="6695082" y="17231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54" name="Rectangle 44"/>
          <p:cNvSpPr>
            <a:spLocks noChangeAspect="1" noChangeArrowheads="1"/>
          </p:cNvSpPr>
          <p:nvPr/>
        </p:nvSpPr>
        <p:spPr bwMode="auto">
          <a:xfrm>
            <a:off x="6696670" y="17342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55" name="Rectangle 45"/>
          <p:cNvSpPr>
            <a:spLocks noChangeAspect="1" noChangeArrowheads="1"/>
          </p:cNvSpPr>
          <p:nvPr/>
        </p:nvSpPr>
        <p:spPr bwMode="auto">
          <a:xfrm>
            <a:off x="6828432" y="1837480"/>
            <a:ext cx="1216025" cy="601663"/>
          </a:xfrm>
          <a:prstGeom prst="rect">
            <a:avLst/>
          </a:prstGeom>
          <a:solidFill>
            <a:srgbClr val="FF7C8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56" name="Rectangle 44"/>
          <p:cNvSpPr>
            <a:spLocks noChangeAspect="1" noChangeArrowheads="1"/>
          </p:cNvSpPr>
          <p:nvPr/>
        </p:nvSpPr>
        <p:spPr bwMode="auto">
          <a:xfrm>
            <a:off x="6830020" y="1848593"/>
            <a:ext cx="1173162" cy="5778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TP_HTTP</a:t>
            </a:r>
            <a:endParaRPr lang="en-GB" sz="16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600" b="1" u="none" dirty="0" smtClean="0">
                <a:solidFill>
                  <a:srgbClr val="000000"/>
                </a:solidFill>
                <a:cs typeface="Times New Roman" pitchFamily="18" charset="0"/>
              </a:rPr>
              <a:t>_Tas</a:t>
            </a:r>
            <a:r>
              <a:rPr lang="en-GB" sz="1600" b="1" u="none" dirty="0">
                <a:solidFill>
                  <a:srgbClr val="000000"/>
                </a:solidFill>
                <a:cs typeface="Times New Roman" pitchFamily="18" charset="0"/>
              </a:rPr>
              <a:t>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57" name="Rectangle 19"/>
          <p:cNvSpPr>
            <a:spLocks noChangeArrowheads="1"/>
          </p:cNvSpPr>
          <p:nvPr/>
        </p:nvSpPr>
        <p:spPr bwMode="auto">
          <a:xfrm>
            <a:off x="5803479" y="3312365"/>
            <a:ext cx="743793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300" u="none" dirty="0" smtClean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sp>
        <p:nvSpPr>
          <p:cNvPr id="159" name="Line Callout 1 158"/>
          <p:cNvSpPr/>
          <p:nvPr/>
        </p:nvSpPr>
        <p:spPr bwMode="auto">
          <a:xfrm>
            <a:off x="337299" y="5062539"/>
            <a:ext cx="3657225" cy="646331"/>
          </a:xfrm>
          <a:prstGeom prst="borderCallout1">
            <a:avLst>
              <a:gd name="adj1" fmla="val -3325"/>
              <a:gd name="adj2" fmla="val 3135"/>
              <a:gd name="adj3" fmla="val -494138"/>
              <a:gd name="adj4" fmla="val 3767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u="none" dirty="0" smtClean="0">
                <a:latin typeface="+mj-lt"/>
              </a:rPr>
              <a:t>Producer thread </a:t>
            </a:r>
            <a:r>
              <a:rPr lang="en-US" u="none" dirty="0">
                <a:latin typeface="+mj-lt"/>
              </a:rPr>
              <a:t>remains </a:t>
            </a:r>
            <a:r>
              <a:rPr lang="en-US" u="none" dirty="0" smtClean="0">
                <a:latin typeface="+mj-lt"/>
              </a:rPr>
              <a:t>blocked until </a:t>
            </a:r>
            <a:r>
              <a:rPr lang="en-US" u="none" dirty="0">
                <a:latin typeface="+mj-lt"/>
              </a:rPr>
              <a:t>the queue is no longer </a:t>
            </a:r>
            <a:r>
              <a:rPr lang="en-US" u="none" dirty="0" smtClean="0">
                <a:latin typeface="+mj-lt"/>
              </a:rPr>
              <a:t>full</a:t>
            </a:r>
            <a:endParaRPr lang="en-US" u="none" dirty="0">
              <a:latin typeface="+mj-lt"/>
            </a:endParaRPr>
          </a:p>
        </p:txBody>
      </p:sp>
      <p:sp>
        <p:nvSpPr>
          <p:cNvPr id="86" name="Rectangle 28"/>
          <p:cNvSpPr>
            <a:spLocks noChangeAspect="1" noChangeArrowheads="1"/>
          </p:cNvSpPr>
          <p:nvPr/>
        </p:nvSpPr>
        <p:spPr bwMode="auto">
          <a:xfrm>
            <a:off x="3720680" y="1256455"/>
            <a:ext cx="1776412" cy="368300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27"/>
          <p:cNvSpPr>
            <a:spLocks noChangeAspect="1" noChangeArrowheads="1"/>
          </p:cNvSpPr>
          <p:nvPr/>
        </p:nvSpPr>
        <p:spPr bwMode="auto">
          <a:xfrm>
            <a:off x="3565105" y="1269155"/>
            <a:ext cx="208915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600" b="1" u="none" dirty="0" err="1" smtClean="0">
                <a:solidFill>
                  <a:srgbClr val="000000"/>
                </a:solidFill>
                <a:cs typeface="Times New Roman" pitchFamily="18" charset="0"/>
              </a:rPr>
              <a:t>ACE_Task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88" name="Rectangle 29"/>
          <p:cNvSpPr>
            <a:spLocks noChangeAspect="1" noChangeArrowheads="1"/>
          </p:cNvSpPr>
          <p:nvPr/>
        </p:nvSpPr>
        <p:spPr bwMode="auto">
          <a:xfrm>
            <a:off x="3714330" y="1599355"/>
            <a:ext cx="1716087" cy="5889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put()</a:t>
            </a:r>
            <a:b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</a:br>
            <a:r>
              <a:rPr lang="en-GB" sz="1600" u="none" dirty="0" err="1" smtClean="0">
                <a:solidFill>
                  <a:srgbClr val="000000"/>
                </a:solidFill>
                <a:cs typeface="Times New Roman" pitchFamily="18" charset="0"/>
              </a:rPr>
              <a:t>putq</a:t>
            </a: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GB" sz="1600" u="none" dirty="0">
              <a:solidFill>
                <a:srgbClr val="000000"/>
              </a:solidFill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 dirty="0" err="1" smtClean="0">
                <a:solidFill>
                  <a:srgbClr val="000000"/>
                </a:solidFill>
                <a:cs typeface="Times New Roman" pitchFamily="18" charset="0"/>
              </a:rPr>
              <a:t>getq</a:t>
            </a:r>
            <a:r>
              <a:rPr lang="en-GB" sz="1600" u="none" dirty="0" smtClean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600" u="none" dirty="0">
              <a:cs typeface="Times New Roman" pitchFamily="18" charset="0"/>
            </a:endParaRPr>
          </a:p>
        </p:txBody>
      </p:sp>
      <p:sp>
        <p:nvSpPr>
          <p:cNvPr id="89" name="Rectangle 30"/>
          <p:cNvSpPr>
            <a:spLocks noChangeAspect="1" noChangeArrowheads="1"/>
          </p:cNvSpPr>
          <p:nvPr/>
        </p:nvSpPr>
        <p:spPr bwMode="auto">
          <a:xfrm>
            <a:off x="3720680" y="1624755"/>
            <a:ext cx="1776412" cy="7461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9" name="Rectangle 17"/>
          <p:cNvSpPr>
            <a:spLocks noChangeArrowheads="1"/>
          </p:cNvSpPr>
          <p:nvPr/>
        </p:nvSpPr>
        <p:spPr bwMode="auto">
          <a:xfrm>
            <a:off x="5668045" y="3406852"/>
            <a:ext cx="20638" cy="21113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58" name="Straight Connector 157"/>
          <p:cNvCxnSpPr>
            <a:stCxn id="103" idx="2"/>
            <a:endCxn id="99" idx="0"/>
          </p:cNvCxnSpPr>
          <p:nvPr/>
        </p:nvCxnSpPr>
        <p:spPr bwMode="auto">
          <a:xfrm flipV="1">
            <a:off x="5136730" y="3406852"/>
            <a:ext cx="541634" cy="2769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Rectangle 33"/>
          <p:cNvSpPr>
            <a:spLocks noChangeAspect="1" noChangeArrowheads="1"/>
          </p:cNvSpPr>
          <p:nvPr/>
        </p:nvSpPr>
        <p:spPr bwMode="auto">
          <a:xfrm>
            <a:off x="4475536" y="3595358"/>
            <a:ext cx="2043113" cy="403225"/>
          </a:xfrm>
          <a:prstGeom prst="rect">
            <a:avLst/>
          </a:prstGeom>
          <a:solidFill>
            <a:srgbClr val="FFCC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0" name="Rectangle 32"/>
          <p:cNvSpPr>
            <a:spLocks noChangeAspect="1" noChangeArrowheads="1"/>
          </p:cNvSpPr>
          <p:nvPr/>
        </p:nvSpPr>
        <p:spPr bwMode="auto">
          <a:xfrm>
            <a:off x="4434261" y="3604883"/>
            <a:ext cx="2112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600" b="1" u="none" dirty="0" err="1">
                <a:solidFill>
                  <a:srgbClr val="000000"/>
                </a:solidFill>
                <a:cs typeface="Times New Roman" pitchFamily="18" charset="0"/>
              </a:rPr>
              <a:t>ACE_Thread_Mutex</a:t>
            </a:r>
            <a:endParaRPr lang="en-US" sz="16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600" u="none" dirty="0"/>
          </a:p>
        </p:txBody>
      </p:sp>
      <p:sp>
        <p:nvSpPr>
          <p:cNvPr id="111" name="Rectangle 34"/>
          <p:cNvSpPr>
            <a:spLocks noChangeAspect="1" noChangeArrowheads="1"/>
          </p:cNvSpPr>
          <p:nvPr/>
        </p:nvSpPr>
        <p:spPr bwMode="auto">
          <a:xfrm>
            <a:off x="4497761" y="4041446"/>
            <a:ext cx="1716088" cy="5873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acquire()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600" u="none">
                <a:solidFill>
                  <a:srgbClr val="000000"/>
                </a:solidFill>
                <a:cs typeface="Times New Roman" pitchFamily="18" charset="0"/>
              </a:rPr>
              <a:t>release()</a:t>
            </a:r>
            <a:endParaRPr lang="en-US" sz="1600" u="none">
              <a:cs typeface="Times New Roman" pitchFamily="18" charset="0"/>
            </a:endParaRPr>
          </a:p>
        </p:txBody>
      </p:sp>
      <p:sp>
        <p:nvSpPr>
          <p:cNvPr id="112" name="Rectangle 35"/>
          <p:cNvSpPr>
            <a:spLocks noChangeAspect="1" noChangeArrowheads="1"/>
          </p:cNvSpPr>
          <p:nvPr/>
        </p:nvSpPr>
        <p:spPr bwMode="auto">
          <a:xfrm>
            <a:off x="4475536" y="4000171"/>
            <a:ext cx="2043113" cy="6397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77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6" grpId="0" animBg="1"/>
      <p:bldP spid="7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Monitor Object Pattern</a:t>
            </a:r>
          </a:p>
        </p:txBody>
      </p:sp>
      <p:sp>
        <p:nvSpPr>
          <p:cNvPr id="161796" name="Rectangle 3"/>
          <p:cNvSpPr>
            <a:spLocks noChangeArrowheads="1"/>
          </p:cNvSpPr>
          <p:nvPr/>
        </p:nvSpPr>
        <p:spPr bwMode="auto">
          <a:xfrm>
            <a:off x="9525" y="1044575"/>
            <a:ext cx="4486275" cy="230832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 i="1" u="none" dirty="0" smtClean="0">
                <a:latin typeface="+mj-lt"/>
              </a:rPr>
              <a:t>Simplification </a:t>
            </a:r>
            <a:r>
              <a:rPr lang="en-US" sz="2000" b="1" i="1" u="none" dirty="0">
                <a:latin typeface="+mj-lt"/>
              </a:rPr>
              <a:t>of concurrency control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This </a:t>
            </a:r>
            <a:r>
              <a:rPr lang="en-US" sz="2000" u="none" dirty="0">
                <a:latin typeface="+mj-lt"/>
              </a:rPr>
              <a:t>pattern presents a concise programming model for sharing an object among cooperating threads where object synchronization corresponds to method </a:t>
            </a:r>
            <a:r>
              <a:rPr lang="en-US" sz="2000" u="none" dirty="0" smtClean="0">
                <a:latin typeface="+mj-lt"/>
              </a:rPr>
              <a:t>invocations</a:t>
            </a:r>
            <a:endParaRPr lang="en-US" sz="2000" u="none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44575"/>
            <a:ext cx="4616906" cy="283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Monitor Object Pattern</a:t>
            </a:r>
          </a:p>
        </p:txBody>
      </p:sp>
      <p:sp>
        <p:nvSpPr>
          <p:cNvPr id="161796" name="Rectangle 3"/>
          <p:cNvSpPr>
            <a:spLocks noChangeArrowheads="1"/>
          </p:cNvSpPr>
          <p:nvPr/>
        </p:nvSpPr>
        <p:spPr bwMode="auto">
          <a:xfrm>
            <a:off x="9525" y="1044575"/>
            <a:ext cx="4486275" cy="48936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Simplification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concurrency control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This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pattern presents a concise programming model for sharing an object among cooperating threads where object synchronization corresponds to method invocations</a:t>
            </a:r>
          </a:p>
          <a:p>
            <a:pPr>
              <a:spcBef>
                <a:spcPct val="20000"/>
              </a:spcBef>
            </a:pPr>
            <a:r>
              <a:rPr lang="en-US" sz="2000" b="1" i="1" u="none" dirty="0">
                <a:latin typeface="+mj-lt"/>
              </a:rPr>
              <a:t>Simplification of scheduling method execution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Synchronized methods use their monitor conditions to determine the circumstances under which they should suspend or resume their execution &amp; that of collaborating monitor objects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44575"/>
            <a:ext cx="4616906" cy="283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5039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Monitor Object Pattern</a:t>
            </a:r>
          </a:p>
        </p:txBody>
      </p:sp>
      <p:sp>
        <p:nvSpPr>
          <p:cNvPr id="161797" name="Rectangle 4"/>
          <p:cNvSpPr>
            <a:spLocks noChangeArrowheads="1"/>
          </p:cNvSpPr>
          <p:nvPr/>
        </p:nvSpPr>
        <p:spPr bwMode="auto">
          <a:xfrm>
            <a:off x="0" y="987425"/>
            <a:ext cx="4289898" cy="169277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 i="1" u="none" dirty="0" smtClean="0">
                <a:latin typeface="+mj-lt"/>
              </a:rPr>
              <a:t>Limited Scalability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A </a:t>
            </a:r>
            <a:r>
              <a:rPr lang="en-US" sz="2000" u="none" dirty="0" smtClean="0">
                <a:latin typeface="+mj-lt"/>
              </a:rPr>
              <a:t>single </a:t>
            </a:r>
            <a:r>
              <a:rPr lang="en-US" sz="2000" u="none" dirty="0">
                <a:latin typeface="+mj-lt"/>
              </a:rPr>
              <a:t>monitor lock can limit scalability due to increased contention when multiple threads serialize on a monitor </a:t>
            </a:r>
            <a:r>
              <a:rPr lang="en-US" sz="2000" u="none" dirty="0" smtClean="0">
                <a:latin typeface="+mj-lt"/>
              </a:rPr>
              <a:t>object</a:t>
            </a:r>
            <a:endParaRPr lang="en-US" sz="2000" u="none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44575"/>
            <a:ext cx="4616906" cy="283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64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Monitor Object Pattern</a:t>
            </a:r>
          </a:p>
        </p:txBody>
      </p:sp>
      <p:sp>
        <p:nvSpPr>
          <p:cNvPr id="161797" name="Rectangle 4"/>
          <p:cNvSpPr>
            <a:spLocks noChangeArrowheads="1"/>
          </p:cNvSpPr>
          <p:nvPr/>
        </p:nvSpPr>
        <p:spPr bwMode="auto">
          <a:xfrm>
            <a:off x="0" y="987425"/>
            <a:ext cx="4289898" cy="366254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Limited Scalability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single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monitor lock can limit scalability due to increased contention when multiple threads serialize on a monitor object</a:t>
            </a:r>
          </a:p>
          <a:p>
            <a:pPr>
              <a:spcBef>
                <a:spcPct val="20000"/>
              </a:spcBef>
            </a:pPr>
            <a:r>
              <a:rPr lang="en-US" sz="2000" b="1" i="1" u="none" dirty="0">
                <a:latin typeface="+mj-lt"/>
              </a:rPr>
              <a:t>Complicated extensibility semantics 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These result from the coupling between a monitor object’s functionality &amp; its synchronization </a:t>
            </a:r>
            <a:r>
              <a:rPr lang="en-US" sz="2000" u="none" dirty="0" smtClean="0">
                <a:latin typeface="+mj-lt"/>
              </a:rPr>
              <a:t>mechanisms</a:t>
            </a:r>
            <a:endParaRPr lang="en-US" sz="2000" u="none" dirty="0">
              <a:latin typeface="+mj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44575"/>
            <a:ext cx="4616906" cy="283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368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0" y="3102270"/>
            <a:ext cx="6254375" cy="37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8731" y="312265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Dynamics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4" name="Line Callout 1 53"/>
          <p:cNvSpPr/>
          <p:nvPr/>
        </p:nvSpPr>
        <p:spPr bwMode="auto">
          <a:xfrm>
            <a:off x="415925" y="4705947"/>
            <a:ext cx="2445125" cy="646331"/>
          </a:xfrm>
          <a:prstGeom prst="borderCallout1">
            <a:avLst>
              <a:gd name="adj1" fmla="val -1353"/>
              <a:gd name="adj2" fmla="val 55487"/>
              <a:gd name="adj3" fmla="val -192302"/>
              <a:gd name="adj4" fmla="val 20371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Scheduler </a:t>
            </a:r>
            <a:r>
              <a:rPr lang="en-US" i="1" u="none" dirty="0" err="1" smtClean="0">
                <a:latin typeface="+mj-lt"/>
              </a:rPr>
              <a:t>enqueues</a:t>
            </a:r>
            <a:r>
              <a:rPr lang="en-US" i="1" u="none" dirty="0" smtClean="0">
                <a:latin typeface="+mj-lt"/>
              </a:rPr>
              <a:t> method request</a:t>
            </a:r>
            <a:endParaRPr lang="en-US" i="1" dirty="0">
              <a:latin typeface="+mj-lt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40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Monitor Object Pattern</a:t>
            </a:r>
          </a:p>
        </p:txBody>
      </p:sp>
      <p:sp>
        <p:nvSpPr>
          <p:cNvPr id="161797" name="Rectangle 4"/>
          <p:cNvSpPr>
            <a:spLocks noChangeArrowheads="1"/>
          </p:cNvSpPr>
          <p:nvPr/>
        </p:nvSpPr>
        <p:spPr bwMode="auto">
          <a:xfrm>
            <a:off x="0" y="987425"/>
            <a:ext cx="4289898" cy="50167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Limited Scalability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single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monitor lock can limit scalability due to increased contention when multiple threads serialize on a monitor object</a:t>
            </a:r>
          </a:p>
          <a:p>
            <a:pPr>
              <a:spcBef>
                <a:spcPct val="200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Complicated extensibility semantics 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These result from the coupling between a monitor object’s functionality &amp; its synchronization mechanisms</a:t>
            </a:r>
          </a:p>
          <a:p>
            <a:pPr>
              <a:spcBef>
                <a:spcPct val="20000"/>
              </a:spcBef>
            </a:pPr>
            <a:r>
              <a:rPr lang="en-US" sz="2000" b="1" i="1" u="none" dirty="0" smtClean="0">
                <a:latin typeface="+mj-lt"/>
              </a:rPr>
              <a:t>Nested </a:t>
            </a:r>
            <a:r>
              <a:rPr lang="en-US" sz="2000" b="1" i="1" u="none" dirty="0">
                <a:latin typeface="+mj-lt"/>
              </a:rPr>
              <a:t>monitor lockout</a:t>
            </a:r>
          </a:p>
          <a:p>
            <a:pPr marL="228600" lvl="1" indent="-228600">
              <a:spcBef>
                <a:spcPct val="200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This problem </a:t>
            </a:r>
            <a:r>
              <a:rPr lang="en-US" sz="2000" u="none" dirty="0" smtClean="0">
                <a:latin typeface="+mj-lt"/>
              </a:rPr>
              <a:t>can </a:t>
            </a:r>
            <a:r>
              <a:rPr lang="en-US" sz="2000" u="none" dirty="0">
                <a:latin typeface="+mj-lt"/>
              </a:rPr>
              <a:t>occur when a monitor object is nested within another monitor object</a:t>
            </a:r>
          </a:p>
        </p:txBody>
      </p:sp>
      <p:sp>
        <p:nvSpPr>
          <p:cNvPr id="161798" name="Rectangle 5"/>
          <p:cNvSpPr>
            <a:spLocks noChangeArrowheads="1"/>
          </p:cNvSpPr>
          <p:nvPr/>
        </p:nvSpPr>
        <p:spPr bwMode="auto">
          <a:xfrm>
            <a:off x="1606550" y="6411913"/>
            <a:ext cx="5784850" cy="40005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www.dre.vanderbilt.edu</a:t>
            </a:r>
            <a:r>
              <a:rPr lang="en-US" sz="2000" u="none" dirty="0"/>
              <a:t>/~schmidt/C++2java.html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44575"/>
            <a:ext cx="4616906" cy="2836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84170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7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9605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9525" y="6286500"/>
            <a:ext cx="9124950" cy="5703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870495"/>
            <a:ext cx="3419475" cy="24539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74" y="3343862"/>
            <a:ext cx="7296149" cy="35195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14450" y="5791200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0" y="3476625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8724" y="3629024"/>
            <a:ext cx="781051" cy="2466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114300" y="4618672"/>
            <a:ext cx="1895475" cy="1477328"/>
          </a:xfrm>
          <a:prstGeom prst="borderCallout1">
            <a:avLst>
              <a:gd name="adj1" fmla="val 21105"/>
              <a:gd name="adj2" fmla="val 100429"/>
              <a:gd name="adj3" fmla="val 3095"/>
              <a:gd name="adj4" fmla="val 17353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Another scalable multi-threaded path thru the JAWS pattern language</a:t>
            </a:r>
            <a:endParaRPr lang="en-US" i="1" u="none" dirty="0"/>
          </a:p>
        </p:txBody>
      </p:sp>
      <p:sp>
        <p:nvSpPr>
          <p:cNvPr id="5" name="Rectangle 4"/>
          <p:cNvSpPr/>
          <p:nvPr/>
        </p:nvSpPr>
        <p:spPr>
          <a:xfrm>
            <a:off x="-1" y="962903"/>
            <a:ext cx="703897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Implement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using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ACE 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Applying </a:t>
            </a:r>
            <a:r>
              <a:rPr lang="en-US" sz="2000" i="1" u="none" dirty="0" smtClean="0"/>
              <a:t>Monitor Object </a:t>
            </a:r>
            <a:r>
              <a:rPr lang="en-US" sz="2000" u="none" dirty="0" smtClean="0"/>
              <a:t>&amp; other</a:t>
            </a:r>
            <a:br>
              <a:rPr lang="en-US" sz="2000" u="none" dirty="0" smtClean="0"/>
            </a:br>
            <a:r>
              <a:rPr lang="en-US" sz="2000" u="none" dirty="0" smtClean="0"/>
              <a:t>synchronization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8063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 bwMode="auto">
          <a:xfrm>
            <a:off x="5038725" y="1261912"/>
            <a:ext cx="4038600" cy="4901263"/>
          </a:xfrm>
          <a:prstGeom prst="roundRect">
            <a:avLst>
              <a:gd name="adj" fmla="val 57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276225"/>
            <a:ext cx="8545512" cy="914400"/>
          </a:xfrm>
        </p:spPr>
        <p:txBody>
          <a:bodyPr/>
          <a:lstStyle/>
          <a:p>
            <a:r>
              <a:rPr lang="en-US" dirty="0" smtClean="0"/>
              <a:t>Motivation for the </a:t>
            </a:r>
            <a:r>
              <a:rPr lang="en-US" dirty="0" err="1" smtClean="0"/>
              <a:t>ACE_Message_Queue</a:t>
            </a:r>
            <a:r>
              <a:rPr lang="en-US" dirty="0" smtClean="0"/>
              <a:t> Class</a:t>
            </a:r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-10484" y="1121129"/>
            <a:ext cx="4933574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When producer &amp; consumer tasks are collocated in the same process, tasks often exchange messages via intra-process message queues</a:t>
            </a:r>
          </a:p>
          <a:p>
            <a:pPr marL="4572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Producer task(s) insert messages into a synchronized message queue serviced by consumer task(s) that remove &amp; process the messages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680520" y="4414614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3954" y="4682928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637971" y="4600289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9746" y="46838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89746" y="5254005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2231" y="3878531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 bwMode="auto">
          <a:xfrm>
            <a:off x="5897085" y="4836817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4986" y="4796220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680" y="4507999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09251" y="4459021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endCxn id="9" idx="1"/>
          </p:cNvCxnSpPr>
          <p:nvPr/>
        </p:nvCxnSpPr>
        <p:spPr bwMode="auto">
          <a:xfrm>
            <a:off x="5979424" y="5398705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774417" y="5334388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1854" y="5560127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6748465" y="5422521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531036" y="5633392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13121" y="5373691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42091" y="4078261"/>
            <a:ext cx="16056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 u="none" dirty="0" smtClean="0">
                <a:latin typeface="Arial" pitchFamily="34" charset="0"/>
                <a:cs typeface="Arial" pitchFamily="34" charset="0"/>
              </a:rPr>
              <a:t>Consumer Task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118432" y="5373383"/>
            <a:ext cx="279289" cy="290911"/>
            <a:chOff x="8327572" y="4328206"/>
            <a:chExt cx="300243" cy="312737"/>
          </a:xfrm>
        </p:grpSpPr>
        <p:grpSp>
          <p:nvGrpSpPr>
            <p:cNvPr id="32" name="Group 3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20" y="4705547"/>
            <a:ext cx="365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16" y="3719310"/>
            <a:ext cx="261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5698217" y="1661889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81651" y="1930203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55668" y="1847564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07443" y="1931162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07443" y="2501280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Straight Arrow Connector 46"/>
          <p:cNvCxnSpPr>
            <a:stCxn id="43" idx="3"/>
            <a:endCxn id="45" idx="1"/>
          </p:cNvCxnSpPr>
          <p:nvPr/>
        </p:nvCxnSpPr>
        <p:spPr bwMode="auto">
          <a:xfrm>
            <a:off x="5914782" y="2084092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6402683" y="2043495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444377" y="1755274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226948" y="1706296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50"/>
          <p:cNvCxnSpPr>
            <a:endCxn id="46" idx="1"/>
          </p:cNvCxnSpPr>
          <p:nvPr/>
        </p:nvCxnSpPr>
        <p:spPr bwMode="auto">
          <a:xfrm>
            <a:off x="5997121" y="2645980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5792114" y="2581663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29551" y="2807402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6766162" y="2669796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548733" y="2880667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6730818" y="2620966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136129" y="2620658"/>
            <a:ext cx="279289" cy="290911"/>
            <a:chOff x="8327572" y="4328206"/>
            <a:chExt cx="300243" cy="312737"/>
          </a:xfrm>
        </p:grpSpPr>
        <p:grpSp>
          <p:nvGrpSpPr>
            <p:cNvPr id="59" name="Group 5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6" name="Rectangle 65"/>
          <p:cNvSpPr/>
          <p:nvPr/>
        </p:nvSpPr>
        <p:spPr>
          <a:xfrm>
            <a:off x="7448690" y="1338111"/>
            <a:ext cx="14918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 u="none" dirty="0" smtClean="0">
                <a:latin typeface="Arial" pitchFamily="34" charset="0"/>
                <a:cs typeface="Arial" pitchFamily="34" charset="0"/>
              </a:rPr>
              <a:t>Producer Task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Elbow Connector 2"/>
          <p:cNvCxnSpPr>
            <a:stCxn id="52" idx="1"/>
            <a:endCxn id="6" idx="1"/>
          </p:cNvCxnSpPr>
          <p:nvPr/>
        </p:nvCxnSpPr>
        <p:spPr bwMode="auto">
          <a:xfrm rot="10800000" flipV="1">
            <a:off x="5463954" y="2862587"/>
            <a:ext cx="328160" cy="1974229"/>
          </a:xfrm>
          <a:prstGeom prst="bentConnector3">
            <a:avLst>
              <a:gd name="adj1" fmla="val 16966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8" name="Group 67"/>
          <p:cNvGrpSpPr/>
          <p:nvPr/>
        </p:nvGrpSpPr>
        <p:grpSpPr>
          <a:xfrm rot="16200000" flipH="1">
            <a:off x="5349728" y="3817142"/>
            <a:ext cx="70688" cy="353611"/>
            <a:chOff x="5111737" y="4761116"/>
            <a:chExt cx="70688" cy="353611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153431" y="4828495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Oval 38"/>
            <p:cNvSpPr/>
            <p:nvPr/>
          </p:nvSpPr>
          <p:spPr bwMode="auto">
            <a:xfrm>
              <a:off x="5111737" y="4761116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36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ounded Rectangle 68"/>
          <p:cNvSpPr/>
          <p:nvPr/>
        </p:nvSpPr>
        <p:spPr bwMode="auto">
          <a:xfrm>
            <a:off x="5038725" y="1261912"/>
            <a:ext cx="4038600" cy="4901263"/>
          </a:xfrm>
          <a:prstGeom prst="roundRect">
            <a:avLst>
              <a:gd name="adj" fmla="val 57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276225"/>
            <a:ext cx="8545512" cy="914400"/>
          </a:xfrm>
        </p:spPr>
        <p:txBody>
          <a:bodyPr/>
          <a:lstStyle/>
          <a:p>
            <a:r>
              <a:rPr lang="en-US" dirty="0" smtClean="0"/>
              <a:t>Motivation for the </a:t>
            </a:r>
            <a:r>
              <a:rPr lang="en-US" dirty="0" err="1" smtClean="0"/>
              <a:t>ACE_Message_Queue</a:t>
            </a:r>
            <a:r>
              <a:rPr lang="en-US" dirty="0" smtClean="0"/>
              <a:t> Class</a:t>
            </a:r>
          </a:p>
        </p:txBody>
      </p:sp>
      <p:sp>
        <p:nvSpPr>
          <p:cNvPr id="206852" name="Rectangle 4"/>
          <p:cNvSpPr>
            <a:spLocks noChangeArrowheads="1"/>
          </p:cNvSpPr>
          <p:nvPr/>
        </p:nvSpPr>
        <p:spPr bwMode="auto">
          <a:xfrm>
            <a:off x="-10484" y="1121129"/>
            <a:ext cx="4933574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When producer &amp; consumer tasks are collocated in the same process, tasks often exchange messages via intra-process message queues</a:t>
            </a:r>
          </a:p>
          <a:p>
            <a:pPr marL="4572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Producer task(s) insert messages into a synchronized message queue serviced by consumer task(s) that remove &amp; process the messages </a:t>
            </a:r>
          </a:p>
          <a:p>
            <a:pPr marL="2286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If the queue is full, producers can either block or wait a bounded amount of time to insert their messages </a:t>
            </a:r>
          </a:p>
          <a:p>
            <a:pPr marL="457200" indent="-228600">
              <a:spcBef>
                <a:spcPct val="500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Likewise, if the queue is empty, consumers can either block or wait a bounded amount of time to remove messages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680520" y="4414614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3954" y="4682928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637971" y="4600289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9746" y="46838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89746" y="5254005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72231" y="3878531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>
            <a:stCxn id="6" idx="3"/>
            <a:endCxn id="8" idx="1"/>
          </p:cNvCxnSpPr>
          <p:nvPr/>
        </p:nvCxnSpPr>
        <p:spPr bwMode="auto">
          <a:xfrm>
            <a:off x="5897085" y="4836817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Oval 13"/>
          <p:cNvSpPr/>
          <p:nvPr/>
        </p:nvSpPr>
        <p:spPr bwMode="auto">
          <a:xfrm>
            <a:off x="6384986" y="4796220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6426680" y="4507999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209251" y="4459021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Straight Arrow Connector 16"/>
          <p:cNvCxnSpPr>
            <a:endCxn id="9" idx="1"/>
          </p:cNvCxnSpPr>
          <p:nvPr/>
        </p:nvCxnSpPr>
        <p:spPr bwMode="auto">
          <a:xfrm>
            <a:off x="5979424" y="5398705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5774417" y="5334388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1854" y="5560127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6748465" y="5422521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6531036" y="5633392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713121" y="5373691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342091" y="4078261"/>
            <a:ext cx="160569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 u="none" dirty="0" smtClean="0">
                <a:latin typeface="Arial" pitchFamily="34" charset="0"/>
                <a:cs typeface="Arial" pitchFamily="34" charset="0"/>
              </a:rPr>
              <a:t>Consumer Task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118432" y="5373383"/>
            <a:ext cx="279289" cy="290911"/>
            <a:chOff x="8327572" y="4328206"/>
            <a:chExt cx="300243" cy="312737"/>
          </a:xfrm>
        </p:grpSpPr>
        <p:grpSp>
          <p:nvGrpSpPr>
            <p:cNvPr id="32" name="Group 3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020" y="4705547"/>
            <a:ext cx="365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616" y="3719310"/>
            <a:ext cx="261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tangle 41"/>
          <p:cNvSpPr/>
          <p:nvPr/>
        </p:nvSpPr>
        <p:spPr bwMode="auto">
          <a:xfrm>
            <a:off x="5698217" y="1661889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481651" y="1930203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655668" y="1847564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507443" y="1931162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07443" y="2501280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7" name="Straight Arrow Connector 46"/>
          <p:cNvCxnSpPr>
            <a:stCxn id="43" idx="3"/>
            <a:endCxn id="45" idx="1"/>
          </p:cNvCxnSpPr>
          <p:nvPr/>
        </p:nvCxnSpPr>
        <p:spPr bwMode="auto">
          <a:xfrm>
            <a:off x="5914782" y="2084092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" name="Oval 47"/>
          <p:cNvSpPr/>
          <p:nvPr/>
        </p:nvSpPr>
        <p:spPr bwMode="auto">
          <a:xfrm>
            <a:off x="6402683" y="2043495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444377" y="1755274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6226948" y="1706296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Arrow Connector 50"/>
          <p:cNvCxnSpPr>
            <a:endCxn id="46" idx="1"/>
          </p:cNvCxnSpPr>
          <p:nvPr/>
        </p:nvCxnSpPr>
        <p:spPr bwMode="auto">
          <a:xfrm>
            <a:off x="5997121" y="2645980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5792114" y="2581663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29551" y="2807402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6766162" y="2669796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TextBox 54"/>
          <p:cNvSpPr txBox="1"/>
          <p:nvPr/>
        </p:nvSpPr>
        <p:spPr>
          <a:xfrm>
            <a:off x="6548733" y="2880667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6730818" y="2620966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136129" y="2620658"/>
            <a:ext cx="279289" cy="290911"/>
            <a:chOff x="8327572" y="4328206"/>
            <a:chExt cx="300243" cy="312737"/>
          </a:xfrm>
        </p:grpSpPr>
        <p:grpSp>
          <p:nvGrpSpPr>
            <p:cNvPr id="59" name="Group 5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6" name="Rectangle 65"/>
          <p:cNvSpPr/>
          <p:nvPr/>
        </p:nvSpPr>
        <p:spPr>
          <a:xfrm>
            <a:off x="7448690" y="1338111"/>
            <a:ext cx="149188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 u="none" dirty="0" smtClean="0">
                <a:latin typeface="Arial" pitchFamily="34" charset="0"/>
                <a:cs typeface="Arial" pitchFamily="34" charset="0"/>
              </a:rPr>
              <a:t>Producer Task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" name="Elbow Connector 2"/>
          <p:cNvCxnSpPr>
            <a:stCxn id="52" idx="1"/>
            <a:endCxn id="6" idx="1"/>
          </p:cNvCxnSpPr>
          <p:nvPr/>
        </p:nvCxnSpPr>
        <p:spPr bwMode="auto">
          <a:xfrm rot="10800000" flipV="1">
            <a:off x="5463954" y="2862587"/>
            <a:ext cx="328160" cy="1974229"/>
          </a:xfrm>
          <a:prstGeom prst="bentConnector3">
            <a:avLst>
              <a:gd name="adj1" fmla="val 169661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68" name="Group 67"/>
          <p:cNvGrpSpPr/>
          <p:nvPr/>
        </p:nvGrpSpPr>
        <p:grpSpPr>
          <a:xfrm rot="16200000" flipH="1">
            <a:off x="5349728" y="3817142"/>
            <a:ext cx="70688" cy="353611"/>
            <a:chOff x="5111737" y="4761116"/>
            <a:chExt cx="70688" cy="353611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5153431" y="4828495"/>
              <a:ext cx="0" cy="286232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9" name="Oval 38"/>
            <p:cNvSpPr/>
            <p:nvPr/>
          </p:nvSpPr>
          <p:spPr bwMode="auto">
            <a:xfrm>
              <a:off x="5111737" y="4761116"/>
              <a:ext cx="70688" cy="67379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6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9525" y="1071563"/>
            <a:ext cx="913447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lvl="1"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Provides </a:t>
            </a:r>
            <a:r>
              <a:rPr lang="en-US" sz="2000" u="none" dirty="0" smtClean="0">
                <a:latin typeface="+mj-lt"/>
              </a:rPr>
              <a:t>means </a:t>
            </a:r>
            <a:r>
              <a:rPr lang="en-US" sz="2000" u="none" dirty="0">
                <a:latin typeface="+mj-lt"/>
              </a:rPr>
              <a:t>to </a:t>
            </a:r>
            <a:r>
              <a:rPr lang="en-US" sz="2000" u="none" dirty="0" smtClean="0">
                <a:latin typeface="+mj-lt"/>
              </a:rPr>
              <a:t>manipulate messages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efficiently via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Contains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a pointer to a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ref-counted </a:t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ACE_Data_Block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 that points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to the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latin typeface="+mj-lt"/>
                <a:cs typeface="Traditional Arabic" pitchFamily="18" charset="-78"/>
              </a:rPr>
              <a:t>actual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data associated with a message</a:t>
            </a:r>
          </a:p>
          <a:p>
            <a:pPr marL="461963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Allows chaining of multiple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messages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latin typeface="+mj-lt"/>
                <a:cs typeface="Traditional Arabic" pitchFamily="18" charset="-78"/>
              </a:rPr>
              <a:t>together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into a composite message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latin typeface="+mj-lt"/>
              <a:cs typeface="Traditional Arabic" pitchFamily="18" charset="-7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2762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ACE_Message_Block</a:t>
            </a:r>
            <a:r>
              <a:rPr lang="en-US" dirty="0" smtClean="0"/>
              <a:t> Class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70982" y="1920632"/>
            <a:ext cx="3872108" cy="4340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5170983" y="4172439"/>
            <a:ext cx="3872107" cy="20891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5"/>
          <p:cNvSpPr>
            <a:spLocks noChangeArrowheads="1"/>
          </p:cNvSpPr>
          <p:nvPr/>
        </p:nvSpPr>
        <p:spPr bwMode="auto">
          <a:xfrm>
            <a:off x="5151527" y="4216882"/>
            <a:ext cx="2766015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duplicate()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release()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copy()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length()</a:t>
            </a:r>
            <a:r>
              <a:rPr lang="en-US" sz="2000" b="1" i="1" u="none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i="1" u="none" dirty="0">
                <a:latin typeface="Courier New" pitchFamily="49" charset="0"/>
                <a:cs typeface="Courier New" pitchFamily="49" charset="0"/>
              </a:rPr>
            </a:br>
            <a:r>
              <a:rPr lang="en-US" sz="2000" b="1" i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96463" y="1231916"/>
            <a:ext cx="0" cy="90472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563810" y="543518"/>
            <a:ext cx="1434276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ACE_Data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_Block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0" name="Flowchart: Decision 19"/>
          <p:cNvSpPr/>
          <p:nvPr/>
        </p:nvSpPr>
        <p:spPr bwMode="auto">
          <a:xfrm rot="5400000">
            <a:off x="8179731" y="1735585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5166484" y="1930360"/>
            <a:ext cx="3876606" cy="5159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823138" y="200791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0715" y="1660396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 smtClean="0"/>
              <a:t>*</a:t>
            </a:r>
            <a:endParaRPr lang="en-US" sz="2000" u="none" dirty="0"/>
          </a:p>
        </p:txBody>
      </p:sp>
      <p:sp>
        <p:nvSpPr>
          <p:cNvPr id="25" name="TextBox 24"/>
          <p:cNvSpPr txBox="1"/>
          <p:nvPr/>
        </p:nvSpPr>
        <p:spPr>
          <a:xfrm>
            <a:off x="8333501" y="123191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none" dirty="0" smtClean="0"/>
              <a:t>1</a:t>
            </a:r>
            <a:endParaRPr lang="en-US" sz="1600" u="none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5170981" y="2439158"/>
            <a:ext cx="3872109" cy="173401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5"/>
          <p:cNvSpPr>
            <a:spLocks noChangeArrowheads="1"/>
          </p:cNvSpPr>
          <p:nvPr/>
        </p:nvSpPr>
        <p:spPr bwMode="auto">
          <a:xfrm>
            <a:off x="5174510" y="2439158"/>
            <a:ext cx="4302985" cy="148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next_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prev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7563810" y="543518"/>
            <a:ext cx="1434276" cy="639758"/>
          </a:xfrm>
          <a:prstGeom prst="roundRect">
            <a:avLst>
              <a:gd name="adj" fmla="val 1353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09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9525" y="1071563"/>
            <a:ext cx="91344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lvl="1"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Provides </a:t>
            </a:r>
            <a:r>
              <a:rPr lang="en-US" sz="2000" u="none" dirty="0" smtClean="0">
                <a:latin typeface="+mj-lt"/>
              </a:rPr>
              <a:t>means </a:t>
            </a:r>
            <a:r>
              <a:rPr lang="en-US" sz="2000" u="none" dirty="0">
                <a:latin typeface="+mj-lt"/>
              </a:rPr>
              <a:t>to </a:t>
            </a:r>
            <a:r>
              <a:rPr lang="en-US" sz="2000" u="none" dirty="0" smtClean="0">
                <a:latin typeface="+mj-lt"/>
              </a:rPr>
              <a:t>manipulate messages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efficiently via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Contains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 pointer to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ref-counted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ACE_Data_Block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 that points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actual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data associated with a message</a:t>
            </a:r>
          </a:p>
          <a:p>
            <a:pPr marL="461963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Allows chaining of multiple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messages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together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into a composite message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Multiple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messages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can also be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joined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latin typeface="+mj-lt"/>
                <a:cs typeface="Traditional Arabic" pitchFamily="18" charset="-78"/>
              </a:rPr>
              <a:t>together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to form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doubly-linked list for</a:t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ACE_Message_Queue</a:t>
            </a:r>
            <a:endParaRPr lang="en-US" sz="2000" b="1" u="none" dirty="0">
              <a:latin typeface="Courier New" pitchFamily="49" charset="0"/>
              <a:cs typeface="Courier New" pitchFamily="49" charset="0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latin typeface="+mj-lt"/>
              <a:cs typeface="Traditional Arabic" pitchFamily="18" charset="-7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2762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ACE_Message_Block</a:t>
            </a:r>
            <a:r>
              <a:rPr lang="en-US" dirty="0" smtClean="0"/>
              <a:t> Class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70982" y="1920632"/>
            <a:ext cx="3872108" cy="4340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5170983" y="4172439"/>
            <a:ext cx="3872107" cy="20891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5"/>
          <p:cNvSpPr>
            <a:spLocks noChangeArrowheads="1"/>
          </p:cNvSpPr>
          <p:nvPr/>
        </p:nvSpPr>
        <p:spPr bwMode="auto">
          <a:xfrm>
            <a:off x="5151527" y="4216882"/>
            <a:ext cx="2766015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duplicate()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release()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copy()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length()</a:t>
            </a:r>
            <a:r>
              <a:rPr lang="en-US" sz="2000" b="1" i="1" u="none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i="1" u="none" dirty="0">
                <a:latin typeface="Courier New" pitchFamily="49" charset="0"/>
                <a:cs typeface="Courier New" pitchFamily="49" charset="0"/>
              </a:rPr>
            </a:br>
            <a:r>
              <a:rPr lang="en-US" sz="2000" b="1" i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96463" y="1231916"/>
            <a:ext cx="0" cy="90472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563810" y="543518"/>
            <a:ext cx="1434276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ACE_Data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_Block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0" name="Flowchart: Decision 19"/>
          <p:cNvSpPr/>
          <p:nvPr/>
        </p:nvSpPr>
        <p:spPr bwMode="auto">
          <a:xfrm rot="5400000">
            <a:off x="8179731" y="1735585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5166484" y="1930360"/>
            <a:ext cx="3876606" cy="5159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823138" y="200791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0715" y="1660396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 smtClean="0"/>
              <a:t>*</a:t>
            </a:r>
            <a:endParaRPr lang="en-US" sz="2000" u="none" dirty="0"/>
          </a:p>
        </p:txBody>
      </p:sp>
      <p:sp>
        <p:nvSpPr>
          <p:cNvPr id="25" name="TextBox 24"/>
          <p:cNvSpPr txBox="1"/>
          <p:nvPr/>
        </p:nvSpPr>
        <p:spPr>
          <a:xfrm>
            <a:off x="8333501" y="123191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none" dirty="0" smtClean="0"/>
              <a:t>1</a:t>
            </a:r>
            <a:endParaRPr lang="en-US" sz="1600" u="none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5170981" y="2439158"/>
            <a:ext cx="3872109" cy="173401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5"/>
          <p:cNvSpPr>
            <a:spLocks noChangeArrowheads="1"/>
          </p:cNvSpPr>
          <p:nvPr/>
        </p:nvSpPr>
        <p:spPr bwMode="auto">
          <a:xfrm>
            <a:off x="5174510" y="2439158"/>
            <a:ext cx="4302985" cy="148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next_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prev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9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7" name="Rectangle 5"/>
          <p:cNvSpPr>
            <a:spLocks noChangeArrowheads="1"/>
          </p:cNvSpPr>
          <p:nvPr/>
        </p:nvSpPr>
        <p:spPr bwMode="auto">
          <a:xfrm>
            <a:off x="9525" y="1071563"/>
            <a:ext cx="9134475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lvl="1">
              <a:spcBef>
                <a:spcPts val="600"/>
              </a:spcBef>
              <a:buSzPct val="80000"/>
            </a:pPr>
            <a:r>
              <a:rPr lang="en-US" sz="2000" u="none" dirty="0" smtClean="0">
                <a:latin typeface="+mj-lt"/>
                <a:cs typeface="Traditional Arabic" pitchFamily="18" charset="-78"/>
              </a:rPr>
              <a:t>Provides </a:t>
            </a:r>
            <a:r>
              <a:rPr lang="en-US" sz="2000" u="none" dirty="0" smtClean="0">
                <a:latin typeface="+mj-lt"/>
              </a:rPr>
              <a:t>means </a:t>
            </a:r>
            <a:r>
              <a:rPr lang="en-US" sz="2000" u="none" dirty="0">
                <a:latin typeface="+mj-lt"/>
              </a:rPr>
              <a:t>to </a:t>
            </a:r>
            <a:r>
              <a:rPr lang="en-US" sz="2000" u="none" dirty="0" smtClean="0">
                <a:latin typeface="+mj-lt"/>
              </a:rPr>
              <a:t>manipulate messages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efficiently via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Contains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 pointer to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ref-counted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ACE_Data_Block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 that points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actual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data associated with a message</a:t>
            </a:r>
          </a:p>
          <a:p>
            <a:pPr marL="461963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Allows chaining of multiple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messages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together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into a composite message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Multiple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messages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can also be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joined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together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to form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  <a:t>doubly-linked list for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raditional Arabic" pitchFamily="18" charset="-78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endParaRPr lang="en-US" sz="2000" b="1" u="none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  <a:cs typeface="Traditional Arabic" pitchFamily="18" charset="-78"/>
              </a:rPr>
              <a:t>It treats synchronization &amp; memory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/>
            </a:r>
            <a:br>
              <a:rPr lang="en-US" sz="2000" u="none" dirty="0" smtClean="0">
                <a:latin typeface="+mj-lt"/>
                <a:cs typeface="Traditional Arabic" pitchFamily="18" charset="-78"/>
              </a:rPr>
            </a:br>
            <a:r>
              <a:rPr lang="en-US" sz="2000" u="none" dirty="0" smtClean="0">
                <a:latin typeface="+mj-lt"/>
                <a:cs typeface="Traditional Arabic" pitchFamily="18" charset="-78"/>
              </a:rPr>
              <a:t>management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properties as </a:t>
            </a:r>
            <a:r>
              <a:rPr lang="en-US" sz="2000" i="1" u="none" dirty="0">
                <a:latin typeface="+mj-lt"/>
                <a:cs typeface="Traditional Arabic" pitchFamily="18" charset="-78"/>
              </a:rPr>
              <a:t>aspects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latin typeface="+mj-lt"/>
              <a:cs typeface="Traditional Arabic" pitchFamily="18" charset="-7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341313" y="2762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ACE_Message_Block</a:t>
            </a:r>
            <a:r>
              <a:rPr lang="en-US" dirty="0" smtClean="0"/>
              <a:t> Class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514551" y="5515032"/>
            <a:ext cx="4305302" cy="646331"/>
          </a:xfrm>
          <a:prstGeom prst="borderCallout1">
            <a:avLst>
              <a:gd name="adj1" fmla="val -2000"/>
              <a:gd name="adj2" fmla="val 92382"/>
              <a:gd name="adj3" fmla="val -276026"/>
              <a:gd name="adj4" fmla="val 10836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ct val="50000"/>
              </a:spcBef>
              <a:buSzPct val="80000"/>
            </a:pPr>
            <a:r>
              <a:rPr lang="en-US" i="1" u="none" dirty="0" smtClean="0">
                <a:latin typeface="+mj-lt"/>
                <a:cs typeface="Traditional Arabic" pitchFamily="18" charset="-78"/>
              </a:rPr>
              <a:t>Composite structure minimizes </a:t>
            </a:r>
            <a:r>
              <a:rPr lang="en-US" i="1" u="none" dirty="0">
                <a:latin typeface="+mj-lt"/>
                <a:cs typeface="Traditional Arabic" pitchFamily="18" charset="-78"/>
              </a:rPr>
              <a:t>dynamic memory allocation &amp; </a:t>
            </a:r>
            <a:r>
              <a:rPr lang="en-US" i="1" u="none" dirty="0" smtClean="0">
                <a:latin typeface="+mj-lt"/>
                <a:cs typeface="Traditional Arabic" pitchFamily="18" charset="-78"/>
              </a:rPr>
              <a:t>data </a:t>
            </a:r>
            <a:r>
              <a:rPr lang="en-US" i="1" u="none" dirty="0">
                <a:latin typeface="+mj-lt"/>
                <a:cs typeface="Traditional Arabic" pitchFamily="18" charset="-78"/>
              </a:rPr>
              <a:t>copying</a:t>
            </a:r>
            <a:endParaRPr lang="en-US" i="1" u="none" dirty="0">
              <a:solidFill>
                <a:srgbClr val="000000"/>
              </a:solidFill>
              <a:latin typeface="+mj-lt"/>
              <a:cs typeface="Traditional Arabic" pitchFamily="18" charset="-7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170982" y="1920632"/>
            <a:ext cx="3872108" cy="434099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6"/>
          <p:cNvSpPr>
            <a:spLocks noChangeArrowheads="1"/>
          </p:cNvSpPr>
          <p:nvPr/>
        </p:nvSpPr>
        <p:spPr bwMode="auto">
          <a:xfrm>
            <a:off x="5170983" y="4172439"/>
            <a:ext cx="3872107" cy="208919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5"/>
          <p:cNvSpPr>
            <a:spLocks noChangeArrowheads="1"/>
          </p:cNvSpPr>
          <p:nvPr/>
        </p:nvSpPr>
        <p:spPr bwMode="auto">
          <a:xfrm>
            <a:off x="5151527" y="4216882"/>
            <a:ext cx="2766015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duplicate()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release()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copy()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length()</a:t>
            </a:r>
            <a:r>
              <a:rPr lang="en-US" sz="2000" b="1" i="1" u="none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2000" b="1" i="1" u="none" dirty="0">
                <a:latin typeface="Courier New" pitchFamily="49" charset="0"/>
                <a:cs typeface="Courier New" pitchFamily="49" charset="0"/>
              </a:rPr>
            </a:br>
            <a:r>
              <a:rPr lang="en-US" sz="2000" b="1" i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8296463" y="1231916"/>
            <a:ext cx="0" cy="90472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7563810" y="543518"/>
            <a:ext cx="1434276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ACE_Data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_Block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20" name="Flowchart: Decision 19"/>
          <p:cNvSpPr/>
          <p:nvPr/>
        </p:nvSpPr>
        <p:spPr bwMode="auto">
          <a:xfrm rot="5400000">
            <a:off x="8179731" y="1735585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5166484" y="1930360"/>
            <a:ext cx="3876606" cy="51599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823138" y="2007915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40715" y="1660396"/>
            <a:ext cx="2840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none" dirty="0" smtClean="0"/>
              <a:t>*</a:t>
            </a:r>
            <a:endParaRPr lang="en-US" sz="2000" u="none" dirty="0"/>
          </a:p>
        </p:txBody>
      </p:sp>
      <p:sp>
        <p:nvSpPr>
          <p:cNvPr id="25" name="TextBox 24"/>
          <p:cNvSpPr txBox="1"/>
          <p:nvPr/>
        </p:nvSpPr>
        <p:spPr>
          <a:xfrm>
            <a:off x="8333501" y="123191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none" dirty="0" smtClean="0"/>
              <a:t>1</a:t>
            </a:r>
            <a:endParaRPr lang="en-US" sz="1600" u="none" dirty="0"/>
          </a:p>
        </p:txBody>
      </p:sp>
      <p:sp>
        <p:nvSpPr>
          <p:cNvPr id="26" name="Rectangle 96"/>
          <p:cNvSpPr>
            <a:spLocks noChangeArrowheads="1"/>
          </p:cNvSpPr>
          <p:nvPr/>
        </p:nvSpPr>
        <p:spPr bwMode="auto">
          <a:xfrm>
            <a:off x="5170981" y="2439158"/>
            <a:ext cx="3872109" cy="173401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5"/>
          <p:cNvSpPr>
            <a:spLocks noChangeArrowheads="1"/>
          </p:cNvSpPr>
          <p:nvPr/>
        </p:nvSpPr>
        <p:spPr bwMode="auto">
          <a:xfrm>
            <a:off x="5174510" y="2439158"/>
            <a:ext cx="4302985" cy="148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next_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prev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rd_ptr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wr_ptr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047751" y="6418332"/>
            <a:ext cx="6838949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andles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of message operations via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83152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9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6"/>
          <p:cNvSpPr>
            <a:spLocks noChangeArrowheads="1"/>
          </p:cNvSpPr>
          <p:nvPr/>
        </p:nvSpPr>
        <p:spPr bwMode="auto">
          <a:xfrm>
            <a:off x="5118132" y="4624288"/>
            <a:ext cx="3853667" cy="168073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41313" y="2381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ACE_Message_Queue</a:t>
            </a:r>
            <a:r>
              <a:rPr lang="en-US" dirty="0" smtClean="0"/>
              <a:t> Class</a:t>
            </a:r>
          </a:p>
        </p:txBody>
      </p:sp>
      <p:sp>
        <p:nvSpPr>
          <p:cNvPr id="208901" name="Rectangle 6"/>
          <p:cNvSpPr>
            <a:spLocks noChangeArrowheads="1"/>
          </p:cNvSpPr>
          <p:nvPr/>
        </p:nvSpPr>
        <p:spPr bwMode="auto">
          <a:xfrm>
            <a:off x="0" y="919163"/>
            <a:ext cx="9144000" cy="18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en-US" sz="2000" u="none" dirty="0">
                <a:latin typeface="+mj-lt"/>
                <a:cs typeface="Traditional Arabic" pitchFamily="18" charset="-78"/>
              </a:rPr>
              <a:t>This class provides a portable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intra-process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messaging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mechanism that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provides the following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capabilities:</a:t>
            </a:r>
          </a:p>
          <a:p>
            <a:pPr marL="2254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Messages </a:t>
            </a:r>
            <a:r>
              <a:rPr lang="en-US" sz="2000" u="none" dirty="0">
                <a:latin typeface="+mj-lt"/>
                <a:cs typeface="Arial" pitchFamily="34" charset="0"/>
              </a:rPr>
              <a:t>can be </a:t>
            </a:r>
          </a:p>
          <a:p>
            <a:pPr marL="4540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>
                <a:latin typeface="+mj-lt"/>
                <a:cs typeface="Arial" pitchFamily="34" charset="0"/>
              </a:rPr>
              <a:t>E</a:t>
            </a:r>
            <a:r>
              <a:rPr lang="en-US" sz="2000" u="none" dirty="0" err="1" smtClean="0">
                <a:latin typeface="+mj-lt"/>
                <a:cs typeface="Arial" pitchFamily="34" charset="0"/>
              </a:rPr>
              <a:t>nqueued</a:t>
            </a:r>
            <a:r>
              <a:rPr lang="en-US" sz="2000" u="none" dirty="0" smtClean="0"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latin typeface="+mj-lt"/>
                <a:cs typeface="Arial" pitchFamily="34" charset="0"/>
              </a:rPr>
              <a:t>at front or rear of queue, or in priority </a:t>
            </a:r>
            <a:r>
              <a:rPr lang="en-US" sz="2000" u="none" dirty="0" smtClean="0">
                <a:latin typeface="+mj-lt"/>
                <a:cs typeface="Arial" pitchFamily="34" charset="0"/>
              </a:rPr>
              <a:t>order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 smtClean="0">
                <a:latin typeface="+mj-lt"/>
                <a:cs typeface="Arial" pitchFamily="34" charset="0"/>
              </a:rPr>
              <a:t>Dequeued</a:t>
            </a:r>
            <a:r>
              <a:rPr lang="en-US" sz="2000" u="none" dirty="0" smtClean="0"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latin typeface="+mj-lt"/>
                <a:cs typeface="Arial" pitchFamily="34" charset="0"/>
              </a:rPr>
              <a:t>from the front or back of the </a:t>
            </a:r>
            <a:r>
              <a:rPr lang="en-US" sz="2000" u="none" dirty="0" smtClean="0">
                <a:latin typeface="+mj-lt"/>
                <a:cs typeface="Arial" pitchFamily="34" charset="0"/>
              </a:rPr>
              <a:t>queue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18130" y="2786398"/>
            <a:ext cx="3853666" cy="35186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5"/>
          <p:cNvSpPr>
            <a:spLocks noChangeArrowheads="1"/>
          </p:cNvSpPr>
          <p:nvPr/>
        </p:nvSpPr>
        <p:spPr bwMode="auto">
          <a:xfrm>
            <a:off x="5133179" y="4586188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enqueue_head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enqueue_tail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enqueue_prio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dequeue_head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dequeue_tail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94"/>
          <p:cNvSpPr>
            <a:spLocks noChangeArrowheads="1"/>
          </p:cNvSpPr>
          <p:nvPr/>
        </p:nvSpPr>
        <p:spPr bwMode="auto">
          <a:xfrm>
            <a:off x="5118132" y="2786397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93"/>
          <p:cNvSpPr>
            <a:spLocks noChangeArrowheads="1"/>
          </p:cNvSpPr>
          <p:nvPr/>
        </p:nvSpPr>
        <p:spPr bwMode="auto">
          <a:xfrm>
            <a:off x="5636066" y="2864659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5118132" y="3376707"/>
            <a:ext cx="3853667" cy="122853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5"/>
          <p:cNvSpPr>
            <a:spLocks noChangeArrowheads="1"/>
          </p:cNvSpPr>
          <p:nvPr/>
        </p:nvSpPr>
        <p:spPr bwMode="auto">
          <a:xfrm>
            <a:off x="5108607" y="3395758"/>
            <a:ext cx="3880720" cy="11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head_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tail_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high_water_mark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low_water_mark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8926" y="2549080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</p:spTree>
    <p:extLst>
      <p:ext uri="{BB962C8B-B14F-4D97-AF65-F5344CB8AC3E}">
        <p14:creationId xmlns:p14="http://schemas.microsoft.com/office/powerpoint/2010/main" val="234299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6"/>
          <p:cNvSpPr>
            <a:spLocks noChangeArrowheads="1"/>
          </p:cNvSpPr>
          <p:nvPr/>
        </p:nvSpPr>
        <p:spPr bwMode="auto">
          <a:xfrm>
            <a:off x="5118132" y="4624288"/>
            <a:ext cx="3853667" cy="168073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41313" y="2381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ACE_Message_Queue</a:t>
            </a:r>
            <a:r>
              <a:rPr lang="en-US" dirty="0" smtClean="0"/>
              <a:t> Class</a:t>
            </a:r>
          </a:p>
        </p:txBody>
      </p:sp>
      <p:sp>
        <p:nvSpPr>
          <p:cNvPr id="208901" name="Rectangle 6"/>
          <p:cNvSpPr>
            <a:spLocks noChangeArrowheads="1"/>
          </p:cNvSpPr>
          <p:nvPr/>
        </p:nvSpPr>
        <p:spPr bwMode="auto">
          <a:xfrm>
            <a:off x="0" y="919163"/>
            <a:ext cx="9144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en-US" sz="2000" u="none" dirty="0">
                <a:latin typeface="+mj-lt"/>
                <a:cs typeface="Traditional Arabic" pitchFamily="18" charset="-78"/>
              </a:rPr>
              <a:t>This class provides a portable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intra-process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messaging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mechanism that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provides the following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capabilities:</a:t>
            </a:r>
          </a:p>
          <a:p>
            <a:pPr marL="2254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Messages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be </a:t>
            </a:r>
          </a:p>
          <a:p>
            <a:pPr marL="4540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nqueued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at front or rear of queue, or in priority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order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D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equeued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from the front or back of the queue</a:t>
            </a:r>
          </a:p>
          <a:p>
            <a:pPr marL="225425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Timeouts can be used to avoid blocking 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18130" y="2786398"/>
            <a:ext cx="3853666" cy="35186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5"/>
          <p:cNvSpPr>
            <a:spLocks noChangeArrowheads="1"/>
          </p:cNvSpPr>
          <p:nvPr/>
        </p:nvSpPr>
        <p:spPr bwMode="auto">
          <a:xfrm>
            <a:off x="5133179" y="4586188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enqueue_head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enqueue_tail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enqueue_prio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dequeue_head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dequeue_tail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94"/>
          <p:cNvSpPr>
            <a:spLocks noChangeArrowheads="1"/>
          </p:cNvSpPr>
          <p:nvPr/>
        </p:nvSpPr>
        <p:spPr bwMode="auto">
          <a:xfrm>
            <a:off x="5118132" y="2786397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93"/>
          <p:cNvSpPr>
            <a:spLocks noChangeArrowheads="1"/>
          </p:cNvSpPr>
          <p:nvPr/>
        </p:nvSpPr>
        <p:spPr bwMode="auto">
          <a:xfrm>
            <a:off x="5636066" y="2864659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5118132" y="3376707"/>
            <a:ext cx="3853667" cy="122853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5"/>
          <p:cNvSpPr>
            <a:spLocks noChangeArrowheads="1"/>
          </p:cNvSpPr>
          <p:nvPr/>
        </p:nvSpPr>
        <p:spPr bwMode="auto">
          <a:xfrm>
            <a:off x="5108607" y="3395758"/>
            <a:ext cx="3880720" cy="11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head_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tail_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high_water_mark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low_water_mark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68926" y="2549080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</p:spTree>
    <p:extLst>
      <p:ext uri="{BB962C8B-B14F-4D97-AF65-F5344CB8AC3E}">
        <p14:creationId xmlns:p14="http://schemas.microsoft.com/office/powerpoint/2010/main" val="79450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0" y="3102270"/>
            <a:ext cx="6254375" cy="37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8731" y="312265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Dynamics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4" name="Line Callout 1 53"/>
          <p:cNvSpPr/>
          <p:nvPr/>
        </p:nvSpPr>
        <p:spPr bwMode="auto">
          <a:xfrm>
            <a:off x="63500" y="5086739"/>
            <a:ext cx="3060700" cy="1200329"/>
          </a:xfrm>
          <a:prstGeom prst="borderCallout1">
            <a:avLst>
              <a:gd name="adj1" fmla="val 234"/>
              <a:gd name="adj2" fmla="val 60683"/>
              <a:gd name="adj3" fmla="val -134601"/>
              <a:gd name="adj4" fmla="val 26790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Scheduler </a:t>
            </a:r>
            <a:r>
              <a:rPr lang="en-US" i="1" u="none" dirty="0" err="1" smtClean="0">
                <a:latin typeface="+mj-lt"/>
              </a:rPr>
              <a:t>dequeues</a:t>
            </a:r>
            <a:r>
              <a:rPr lang="en-US" i="1" u="none" dirty="0" smtClean="0">
                <a:latin typeface="+mj-lt"/>
              </a:rPr>
              <a:t> method request at some point &amp; runs it on the servant in a separate thread</a:t>
            </a:r>
            <a:endParaRPr lang="en-US" i="1" dirty="0">
              <a:latin typeface="+mj-lt"/>
            </a:endParaRP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348341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53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96"/>
          <p:cNvSpPr>
            <a:spLocks noChangeArrowheads="1"/>
          </p:cNvSpPr>
          <p:nvPr/>
        </p:nvSpPr>
        <p:spPr bwMode="auto">
          <a:xfrm>
            <a:off x="5118132" y="4624288"/>
            <a:ext cx="3853667" cy="168073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389754"/>
            <a:ext cx="9144000" cy="4648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8899" name="Rectangle 3"/>
          <p:cNvSpPr>
            <a:spLocks noGrp="1" noChangeArrowheads="1"/>
          </p:cNvSpPr>
          <p:nvPr>
            <p:ph type="title"/>
          </p:nvPr>
        </p:nvSpPr>
        <p:spPr>
          <a:xfrm>
            <a:off x="341313" y="238125"/>
            <a:ext cx="8545512" cy="914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ACE_Message_Queue</a:t>
            </a:r>
            <a:r>
              <a:rPr lang="en-US" dirty="0" smtClean="0"/>
              <a:t> Class</a:t>
            </a:r>
          </a:p>
        </p:txBody>
      </p:sp>
      <p:sp>
        <p:nvSpPr>
          <p:cNvPr id="208901" name="Rectangle 6"/>
          <p:cNvSpPr>
            <a:spLocks noChangeArrowheads="1"/>
          </p:cNvSpPr>
          <p:nvPr/>
        </p:nvSpPr>
        <p:spPr bwMode="auto">
          <a:xfrm>
            <a:off x="0" y="919163"/>
            <a:ext cx="9144000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</a:pPr>
            <a:r>
              <a:rPr lang="en-US" sz="2000" u="none" dirty="0">
                <a:latin typeface="+mj-lt"/>
                <a:cs typeface="Traditional Arabic" pitchFamily="18" charset="-78"/>
              </a:rPr>
              <a:t>This class provides a portable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intra-process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messaging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mechanism that </a:t>
            </a:r>
            <a:r>
              <a:rPr lang="en-US" sz="2000" u="none" dirty="0">
                <a:latin typeface="+mj-lt"/>
                <a:cs typeface="Traditional Arabic" pitchFamily="18" charset="-78"/>
              </a:rPr>
              <a:t>provides the following </a:t>
            </a:r>
            <a:r>
              <a:rPr lang="en-US" sz="2000" u="none" dirty="0" smtClean="0">
                <a:latin typeface="+mj-lt"/>
                <a:cs typeface="Traditional Arabic" pitchFamily="18" charset="-78"/>
              </a:rPr>
              <a:t>capabilities:</a:t>
            </a:r>
          </a:p>
          <a:p>
            <a:pPr marL="2254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Messages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be </a:t>
            </a:r>
          </a:p>
          <a:p>
            <a:pPr marL="454025" lvl="1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nqueued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at front or rear of queue, or in priority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order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D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equeued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from the front or back of the queue</a:t>
            </a:r>
          </a:p>
          <a:p>
            <a:pPr marL="225425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Timeouts can be used to avoid blocking 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  <a:p>
            <a:pPr marL="225425" indent="-225425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It </a:t>
            </a:r>
            <a:r>
              <a:rPr lang="en-US" sz="2000" u="none" dirty="0">
                <a:latin typeface="+mj-lt"/>
                <a:cs typeface="Arial" pitchFamily="34" charset="0"/>
              </a:rPr>
              <a:t>can </a:t>
            </a:r>
            <a:r>
              <a:rPr lang="en-US" sz="2000" u="none" dirty="0" smtClean="0">
                <a:latin typeface="+mj-lt"/>
                <a:cs typeface="Arial" pitchFamily="34" charset="0"/>
              </a:rPr>
              <a:t>run in either multi- or single-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threaded configurations,</a:t>
            </a:r>
          </a:p>
          <a:p>
            <a:pPr marL="4572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Multi-threaded configuration supports 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configurable flow control to prevent 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fast producers from swamping 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resources of slower consumers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6038" y="6407446"/>
            <a:ext cx="9051924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andles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of </a:t>
            </a:r>
            <a:r>
              <a:rPr lang="en-US" sz="20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queueing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synchronization mechanisms via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API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118130" y="2786398"/>
            <a:ext cx="3853666" cy="351862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5"/>
          <p:cNvSpPr>
            <a:spLocks noChangeArrowheads="1"/>
          </p:cNvSpPr>
          <p:nvPr/>
        </p:nvSpPr>
        <p:spPr bwMode="auto">
          <a:xfrm>
            <a:off x="5133179" y="4586188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enqueue_head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enqueue_tail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enqueue_prio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dequeue_head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dequeue_tail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</a:p>
          <a:p>
            <a:pPr>
              <a:tabLst>
                <a:tab pos="611188" algn="l"/>
              </a:tabLst>
            </a:pPr>
            <a:r>
              <a:rPr lang="en-GB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Rectangle 94"/>
          <p:cNvSpPr>
            <a:spLocks noChangeArrowheads="1"/>
          </p:cNvSpPr>
          <p:nvPr/>
        </p:nvSpPr>
        <p:spPr bwMode="auto">
          <a:xfrm>
            <a:off x="5118132" y="2786397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93"/>
          <p:cNvSpPr>
            <a:spLocks noChangeArrowheads="1"/>
          </p:cNvSpPr>
          <p:nvPr/>
        </p:nvSpPr>
        <p:spPr bwMode="auto">
          <a:xfrm>
            <a:off x="5636066" y="2864659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8926" y="2549080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24" name="Rectangle 96"/>
          <p:cNvSpPr>
            <a:spLocks noChangeArrowheads="1"/>
          </p:cNvSpPr>
          <p:nvPr/>
        </p:nvSpPr>
        <p:spPr bwMode="auto">
          <a:xfrm>
            <a:off x="5118132" y="3376707"/>
            <a:ext cx="3853667" cy="1228531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95"/>
          <p:cNvSpPr>
            <a:spLocks noChangeArrowheads="1"/>
          </p:cNvSpPr>
          <p:nvPr/>
        </p:nvSpPr>
        <p:spPr bwMode="auto">
          <a:xfrm>
            <a:off x="5108607" y="3395758"/>
            <a:ext cx="3880720" cy="1149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head_ :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tail_ 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 *</a:t>
            </a: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high_water_mark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611188" algn="l"/>
              </a:tabLst>
            </a:pP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low_water_mark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: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size_t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Line Callout 1 13"/>
          <p:cNvSpPr/>
          <p:nvPr/>
        </p:nvSpPr>
        <p:spPr bwMode="auto">
          <a:xfrm>
            <a:off x="876501" y="5276189"/>
            <a:ext cx="3581199" cy="923330"/>
          </a:xfrm>
          <a:prstGeom prst="borderCallout1">
            <a:avLst>
              <a:gd name="adj1" fmla="val -2000"/>
              <a:gd name="adj2" fmla="val 92382"/>
              <a:gd name="adj3" fmla="val -121287"/>
              <a:gd name="adj4" fmla="val 11847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80000"/>
            </a:pPr>
            <a:r>
              <a:rPr lang="en-US" i="1" u="none" dirty="0">
                <a:latin typeface="+mj-lt"/>
                <a:cs typeface="Arial" pitchFamily="34" charset="0"/>
              </a:rPr>
              <a:t>Allocators can be strategized so </a:t>
            </a:r>
            <a:br>
              <a:rPr lang="en-US" i="1" u="none" dirty="0">
                <a:latin typeface="+mj-lt"/>
                <a:cs typeface="Arial" pitchFamily="34" charset="0"/>
              </a:rPr>
            </a:br>
            <a:r>
              <a:rPr lang="en-US" i="1" u="none" dirty="0">
                <a:latin typeface="+mj-lt"/>
                <a:cs typeface="Arial" pitchFamily="34" charset="0"/>
              </a:rPr>
              <a:t>memory used by messages can </a:t>
            </a:r>
            <a:br>
              <a:rPr lang="en-US" i="1" u="none" dirty="0">
                <a:latin typeface="+mj-lt"/>
                <a:cs typeface="Arial" pitchFamily="34" charset="0"/>
              </a:rPr>
            </a:br>
            <a:r>
              <a:rPr lang="en-US" i="1" u="none" dirty="0">
                <a:latin typeface="+mj-lt"/>
                <a:cs typeface="Arial" pitchFamily="34" charset="0"/>
              </a:rPr>
              <a:t>be obtained from various sources</a:t>
            </a:r>
          </a:p>
        </p:txBody>
      </p:sp>
      <p:sp>
        <p:nvSpPr>
          <p:cNvPr id="2" name="Rounded Rectangle 1"/>
          <p:cNvSpPr/>
          <p:nvPr/>
        </p:nvSpPr>
        <p:spPr bwMode="auto">
          <a:xfrm>
            <a:off x="7168926" y="2549080"/>
            <a:ext cx="1868910" cy="307777"/>
          </a:xfrm>
          <a:prstGeom prst="roundRect">
            <a:avLst>
              <a:gd name="adj" fmla="val 2519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3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1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51654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7487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Transparently Parameterizing Synchronization 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645151"/>
              </p:ext>
            </p:extLst>
          </p:nvPr>
        </p:nvGraphicFramePr>
        <p:xfrm>
          <a:off x="9525" y="949326"/>
          <a:ext cx="6276975" cy="2103120"/>
        </p:xfrm>
        <a:graphic>
          <a:graphicData uri="http://schemas.openxmlformats.org/drawingml/2006/table">
            <a:tbl>
              <a:tblPr/>
              <a:tblGrid>
                <a:gridCol w="2628900"/>
                <a:gridCol w="36480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indent="-233363">
                        <a:buSzPct val="80000"/>
                        <a:buFontTx/>
                        <a:buChar char="•"/>
                      </a:pPr>
                      <a:r>
                        <a:rPr lang="en-US" sz="1800" u="none" dirty="0" smtClean="0"/>
                        <a:t>The concurrency patterns described earlier impact </a:t>
                      </a:r>
                      <a:r>
                        <a:rPr lang="en-US" sz="1800" b="1" u="none" dirty="0" smtClean="0">
                          <a:latin typeface="Courier New" pitchFamily="49" charset="0"/>
                          <a:cs typeface="Courier New" pitchFamily="49" charset="0"/>
                        </a:rPr>
                        <a:t>ACE_ </a:t>
                      </a:r>
                      <a:r>
                        <a:rPr lang="en-US" sz="1800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Message_Queue</a:t>
                      </a:r>
                      <a:r>
                        <a:rPr lang="en-US" sz="1800" b="1" u="none" dirty="0" smtClean="0"/>
                        <a:t> </a:t>
                      </a:r>
                      <a:r>
                        <a:rPr lang="en-US" sz="1800" u="none" dirty="0" smtClean="0"/>
                        <a:t>synchronization strategies</a:t>
                      </a:r>
                      <a:endParaRPr lang="en-US" sz="1800" u="none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 algn="l" defTabSz="914400" rtl="0" eaLnBrk="1" latinLnBrk="0" hangingPunct="1"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Hard-coding synchronization strategies into </a:t>
                      </a:r>
                      <a:r>
                        <a:rPr lang="en-US" sz="1800" b="1" u="none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ACE_Message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_Queue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implementations is inflexible,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but m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aintaining multiple versions manually is not scalable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134356"/>
            <a:ext cx="4295775" cy="22529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Nonsynch_Message_Queue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protected: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*head_;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*tail_;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  <a:p>
            <a:pPr>
              <a:lnSpc>
                <a:spcPct val="80000"/>
              </a:lnSpc>
            </a:pPr>
            <a:endParaRPr lang="en-US" b="1" u="none" noProof="1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422940" y="5214176"/>
            <a:ext cx="333003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No synchronizers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 flipH="1" flipV="1">
            <a:off x="923727" y="498954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447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51654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7487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Transparently Parameterizing Synchronization 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41383"/>
              </p:ext>
            </p:extLst>
          </p:nvPr>
        </p:nvGraphicFramePr>
        <p:xfrm>
          <a:off x="9525" y="949326"/>
          <a:ext cx="6276975" cy="2103120"/>
        </p:xfrm>
        <a:graphic>
          <a:graphicData uri="http://schemas.openxmlformats.org/drawingml/2006/table">
            <a:tbl>
              <a:tblPr/>
              <a:tblGrid>
                <a:gridCol w="2628900"/>
                <a:gridCol w="36480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indent="-233363">
                        <a:buSzPct val="80000"/>
                        <a:buFontTx/>
                        <a:buChar char="•"/>
                      </a:pPr>
                      <a:r>
                        <a:rPr lang="en-US" sz="1800" u="none" dirty="0" smtClean="0"/>
                        <a:t>The concurrency patterns described earlier impact </a:t>
                      </a:r>
                      <a:r>
                        <a:rPr lang="en-US" sz="1800" b="1" u="none" dirty="0" smtClean="0">
                          <a:latin typeface="Courier New" pitchFamily="49" charset="0"/>
                          <a:cs typeface="Courier New" pitchFamily="49" charset="0"/>
                        </a:rPr>
                        <a:t>ACE_ </a:t>
                      </a:r>
                      <a:r>
                        <a:rPr lang="en-US" sz="1800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Message_Queue</a:t>
                      </a:r>
                      <a:r>
                        <a:rPr lang="en-US" sz="1800" b="1" u="none" dirty="0" smtClean="0"/>
                        <a:t> </a:t>
                      </a:r>
                      <a:r>
                        <a:rPr lang="en-US" sz="1800" u="none" dirty="0" smtClean="0"/>
                        <a:t>synchronization strategies</a:t>
                      </a:r>
                      <a:endParaRPr lang="en-US" sz="1800" u="none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 algn="l" defTabSz="914400" rtl="0" eaLnBrk="1" latinLnBrk="0" hangingPunct="1"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Hard-coding synchronization strategies into </a:t>
                      </a:r>
                      <a:r>
                        <a:rPr lang="en-US" sz="1800" b="1" u="none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ACE_Message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_Queue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implementations is inflexible,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but m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aintaining multiple versions manually is not scalable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352925" y="3134356"/>
            <a:ext cx="4972050" cy="39149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Synch_Message_Queue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protected: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*head_;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lock_;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ACE_Condition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not_empty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ACE_Condition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/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not_full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  <a:p>
            <a:pPr>
              <a:lnSpc>
                <a:spcPct val="80000"/>
              </a:lnSpc>
            </a:pPr>
            <a:endParaRPr lang="en-US" b="1" u="none" noProof="1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3134356"/>
            <a:ext cx="4369820" cy="22529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Nonsynch_Message_Queue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{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protected: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*head_;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*tail_;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};</a:t>
            </a:r>
          </a:p>
          <a:p>
            <a:pPr>
              <a:lnSpc>
                <a:spcPct val="80000"/>
              </a:lnSpc>
            </a:pPr>
            <a:endParaRPr lang="en-US" b="1" u="none" noProof="1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1870615" y="5214176"/>
            <a:ext cx="333003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Synchronizers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 rot="10800000">
            <a:off x="3641613" y="5254889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730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6389754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7487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Transparently Parameterizing Synchronization 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064004"/>
              </p:ext>
            </p:extLst>
          </p:nvPr>
        </p:nvGraphicFramePr>
        <p:xfrm>
          <a:off x="9525" y="948920"/>
          <a:ext cx="9118600" cy="2103120"/>
        </p:xfrm>
        <a:graphic>
          <a:graphicData uri="http://schemas.openxmlformats.org/drawingml/2006/table">
            <a:tbl>
              <a:tblPr/>
              <a:tblGrid>
                <a:gridCol w="2628900"/>
                <a:gridCol w="3648075"/>
                <a:gridCol w="284162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indent="-233363">
                        <a:buSzPct val="80000"/>
                        <a:buFontTx/>
                        <a:buChar char="•"/>
                      </a:pPr>
                      <a:r>
                        <a:rPr lang="en-US" sz="18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The concurrency patterns described earlier impact </a:t>
                      </a:r>
                      <a:r>
                        <a:rPr lang="en-US" sz="18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ACE_ </a:t>
                      </a:r>
                      <a:r>
                        <a:rPr lang="en-US" sz="1800" b="1" u="none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cs typeface="Courier New" pitchFamily="49" charset="0"/>
                        </a:rPr>
                        <a:t>Message_Queue</a:t>
                      </a:r>
                      <a:r>
                        <a:rPr lang="en-US" sz="1800" b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sz="18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synchronization strategies</a:t>
                      </a:r>
                      <a:endParaRPr lang="en-US" sz="1800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 algn="l" defTabSz="914400" rtl="0" eaLnBrk="1" latinLnBrk="0" hangingPunct="1"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Hard-coding synchronization strategies into </a:t>
                      </a:r>
                      <a:r>
                        <a:rPr lang="en-US" sz="18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ACE_Message</a:t>
                      </a:r>
                      <a:r>
                        <a:rPr lang="en-US" sz="1800" b="1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 _Queue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implementations is inflexible,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but m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aintaining multiple versions manually is not scalable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>
                        <a:buFontTx/>
                        <a:buChar char="•"/>
                        <a:defRPr/>
                      </a:pPr>
                      <a:r>
                        <a:rPr lang="en-US" sz="1800" u="none" dirty="0" smtClean="0">
                          <a:latin typeface="Arial" charset="0"/>
                        </a:rPr>
                        <a:t>Apply </a:t>
                      </a:r>
                      <a:r>
                        <a:rPr lang="en-US" sz="1800" i="1" u="none" dirty="0" smtClean="0">
                          <a:latin typeface="Arial" charset="0"/>
                        </a:rPr>
                        <a:t>Strategized Locking</a:t>
                      </a:r>
                      <a:r>
                        <a:rPr lang="en-US" sz="1800" u="none" dirty="0" smtClean="0">
                          <a:latin typeface="Arial" charset="0"/>
                        </a:rPr>
                        <a:t> pattern to parameterize the synchronization mechanisms of </a:t>
                      </a:r>
                      <a:r>
                        <a:rPr lang="en-US" sz="1800" b="1" u="none" dirty="0" smtClean="0">
                          <a:latin typeface="Courier New" pitchFamily="49" charset="0"/>
                          <a:cs typeface="Courier New" pitchFamily="49" charset="0"/>
                        </a:rPr>
                        <a:t>ACE_ </a:t>
                      </a:r>
                      <a:r>
                        <a:rPr lang="en-US" sz="1800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Message_Queue</a:t>
                      </a:r>
                      <a:endParaRPr lang="en-US" sz="1800" u="none" dirty="0"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99669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71450" y="3238504"/>
            <a:ext cx="698182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>
                <a:latin typeface="+mj-lt"/>
              </a:rPr>
              <a:t>Strategized Locking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parameterizes synchronization mechanisms </a:t>
            </a:r>
            <a:r>
              <a:rPr lang="en-US" u="none" dirty="0">
                <a:latin typeface="+mj-lt"/>
              </a:rPr>
              <a:t>that protect a component’s critical sections </a:t>
            </a:r>
            <a:r>
              <a:rPr lang="en-US" u="none" dirty="0" smtClean="0">
                <a:latin typeface="+mj-lt"/>
              </a:rPr>
              <a:t>from concurrent access</a:t>
            </a:r>
            <a:endParaRPr lang="en-US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" y="6414709"/>
            <a:ext cx="89154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4"/>
              </a:rPr>
              <a:t>www.dre.vanderbilt.edu</a:t>
            </a:r>
            <a:r>
              <a:rPr lang="en-US" sz="2000" u="none" dirty="0">
                <a:hlinkClick r:id="rId4"/>
              </a:rPr>
              <a:t>/~</a:t>
            </a:r>
            <a:r>
              <a:rPr lang="en-US" sz="2000" u="none" dirty="0" smtClean="0">
                <a:hlinkClick r:id="rId4"/>
              </a:rPr>
              <a:t>schmidt/PDF/locking-patterns.pdf</a:t>
            </a:r>
            <a:r>
              <a:rPr lang="en-US" sz="2000" u="none" dirty="0" smtClean="0"/>
              <a:t> for more info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829026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7855" y="2345334"/>
            <a:ext cx="7680325" cy="36379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template 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SYNCH_STRATEGY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ACE_Message_Queue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protected: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*head_;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*tail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SYNCH_STRATEGY::MUTEX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lock_;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SYNCH_STRATEGY::CONDITION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not_empty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typename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SYNCH_STRATEGY::CONDITION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not_full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  <a:p>
            <a:pPr>
              <a:lnSpc>
                <a:spcPct val="80000"/>
              </a:lnSpc>
            </a:pPr>
            <a:endParaRPr lang="en-US" b="1" u="none" noProof="1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0510" y="5333141"/>
            <a:ext cx="31128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</a:rPr>
              <a:t>T</a:t>
            </a:r>
            <a:r>
              <a:rPr lang="en-US" b="1" u="none" dirty="0" smtClean="0">
                <a:solidFill>
                  <a:srgbClr val="336699"/>
                </a:solidFill>
              </a:rPr>
              <a:t>raits </a:t>
            </a:r>
            <a:r>
              <a:rPr lang="en-US" b="1" u="none" dirty="0">
                <a:solidFill>
                  <a:srgbClr val="336699"/>
                </a:solidFill>
              </a:rPr>
              <a:t>that coordinate concurrent access</a:t>
            </a: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 rot="5400000" flipH="1" flipV="1">
            <a:off x="3243785" y="521815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7280" y="2932841"/>
            <a:ext cx="3627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Parameterized locking strategy</a:t>
            </a:r>
            <a:endParaRPr lang="en-US" b="1" u="none" dirty="0">
              <a:solidFill>
                <a:srgbClr val="336699"/>
              </a:solidFill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 rot="5400000" flipH="1" flipV="1">
            <a:off x="4070555" y="274165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75" y="482600"/>
            <a:ext cx="942022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Applying Strategized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-1" y="1471910"/>
            <a:ext cx="73056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2000" u="none" dirty="0" smtClean="0">
                <a:latin typeface="+mj-lt"/>
              </a:rPr>
              <a:t>Strategize the locking mechanisms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32064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7" grpId="0"/>
      <p:bldP spid="9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-19050" y="2979738"/>
            <a:ext cx="4067175" cy="283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ACE_NULL_SYNCH {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ACE_Null_Mutex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MUTEX;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ACE_Null_Condition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CONDITION;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ACE_Null_Semaphore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SEMAPHORE;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  <a:endParaRPr lang="en-US" b="1" u="none" noProof="1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4486275" y="2979738"/>
            <a:ext cx="46799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ACE_MT_SYNCH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MUTEX;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ACE_Condition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/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CONDITION;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ACE_Thread_Semaphore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SEMAPHORE;</a:t>
            </a:r>
          </a:p>
          <a:p>
            <a:r>
              <a:rPr lang="en-US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113732" y="5322826"/>
            <a:ext cx="3487740" cy="588962"/>
            <a:chOff x="1113732" y="4729271"/>
            <a:chExt cx="3487740" cy="588962"/>
          </a:xfrm>
        </p:grpSpPr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562995" y="4948901"/>
              <a:ext cx="30384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14300" indent="-1143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9pPr>
            </a:lstStyle>
            <a:p>
              <a:pPr marL="0" indent="0"/>
              <a:r>
                <a:rPr lang="en-US" sz="1800" u="none" dirty="0" smtClean="0">
                  <a:solidFill>
                    <a:srgbClr val="336699"/>
                  </a:solidFill>
                  <a:latin typeface="Arial" pitchFamily="34" charset="0"/>
                </a:rPr>
                <a:t>No-op synchronizers</a:t>
              </a:r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rot="5400000" flipH="1" flipV="1">
              <a:off x="1096270" y="4746733"/>
              <a:ext cx="484187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75" y="482600"/>
            <a:ext cx="942022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Applying Strategized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-1" y="1471910"/>
            <a:ext cx="8963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+mj-lt"/>
              <a:buAutoNum type="arabicPeriod" startAt="2"/>
            </a:pPr>
            <a:r>
              <a:rPr lang="en-US" sz="2000" u="none" dirty="0" smtClean="0">
                <a:latin typeface="+mj-lt"/>
              </a:rPr>
              <a:t>Define a family of traits classes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that 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convey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information used by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determine policies at compile time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259386" y="5334001"/>
            <a:ext cx="3038477" cy="577787"/>
            <a:chOff x="5259386" y="4848226"/>
            <a:chExt cx="3038477" cy="577787"/>
          </a:xfrm>
        </p:grpSpPr>
        <p:sp>
          <p:nvSpPr>
            <p:cNvPr id="17" name="AutoShape 6"/>
            <p:cNvSpPr>
              <a:spLocks noChangeArrowheads="1"/>
            </p:cNvSpPr>
            <p:nvPr/>
          </p:nvSpPr>
          <p:spPr bwMode="auto">
            <a:xfrm rot="16200000" flipV="1">
              <a:off x="7754245" y="4865688"/>
              <a:ext cx="484187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5259386" y="5056681"/>
              <a:ext cx="30384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14300" indent="-1143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9pPr>
            </a:lstStyle>
            <a:p>
              <a:pPr marL="0" indent="0"/>
              <a:r>
                <a:rPr lang="en-US" sz="1800" u="none" dirty="0" smtClean="0">
                  <a:solidFill>
                    <a:srgbClr val="336699"/>
                  </a:solidFill>
                  <a:latin typeface="Arial" pitchFamily="34" charset="0"/>
                </a:rPr>
                <a:t>Actual synchronizers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2045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-19050" y="2979738"/>
            <a:ext cx="4067175" cy="2838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ACE_NULL_SYNCH {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ACE_Null_Mutex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MUTEX;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ACE_Null_Condition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CONDITION;</a:t>
            </a: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typedef ACE_Null_Semaphore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</a:t>
            </a:r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SEMAPHORE;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...</a:t>
            </a:r>
            <a:endParaRPr lang="en-US" b="1" u="none" noProof="1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marL="111125" indent="-111125"/>
            <a:r>
              <a:rPr lang="en-US" b="1" u="none" noProof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486275" y="2979738"/>
            <a:ext cx="467995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ACE_MT_SYNCH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MUTEX;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ACE_Condition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/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ACE_Thread_Mutex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CONDITION;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ACE_Thread_Semaphore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SEMAPHORE;</a:t>
            </a:r>
          </a:p>
          <a:p>
            <a:r>
              <a:rPr lang="en-US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1683939" y="2206682"/>
            <a:ext cx="509984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4300" indent="-1143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9pPr>
          </a:lstStyle>
          <a:p>
            <a:pPr marL="0" indent="0" algn="ctr"/>
            <a:r>
              <a:rPr lang="en-US" sz="1800" u="none" dirty="0" smtClean="0">
                <a:solidFill>
                  <a:srgbClr val="336699"/>
                </a:solidFill>
                <a:latin typeface="Arial" pitchFamily="34" charset="0"/>
              </a:rPr>
              <a:t>Traits classes needn’t derive from a common base class or use virtual methods!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 rot="16200000" flipH="1">
            <a:off x="1217214" y="2547309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>
            <a:off x="6766323" y="2547308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75" y="482600"/>
            <a:ext cx="942022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Applying Strategized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-1" y="1471910"/>
            <a:ext cx="8963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+mj-lt"/>
              <a:buAutoNum type="arabicPeriod" startAt="2"/>
            </a:pPr>
            <a:r>
              <a:rPr lang="en-US" sz="2000" u="none" dirty="0" smtClean="0">
                <a:latin typeface="+mj-lt"/>
              </a:rPr>
              <a:t>Define a family of traits classes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that 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convey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information used by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to </a:t>
            </a:r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determine policies at compile time </a:t>
            </a:r>
          </a:p>
        </p:txBody>
      </p:sp>
    </p:spTree>
    <p:extLst>
      <p:ext uri="{BB962C8B-B14F-4D97-AF65-F5344CB8AC3E}">
        <p14:creationId xmlns:p14="http://schemas.microsoft.com/office/powerpoint/2010/main" val="1237029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92113" y="2544763"/>
            <a:ext cx="475615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ypedef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ACE_Message_Queue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/>
            </a:r>
            <a:b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</a:b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&lt;</a:t>
            </a:r>
            <a:r>
              <a:rPr lang="en-US" sz="1700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ACE_NULL_SYNCH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</a:t>
            </a: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ST_MQ;</a:t>
            </a:r>
          </a:p>
          <a:p>
            <a:endParaRPr lang="en-US" sz="1700" b="1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ST_MQ 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st_mq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...</a:t>
            </a:r>
          </a:p>
          <a:p>
            <a:endParaRPr lang="en-US" sz="1700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st_mq.dequeue_head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);</a:t>
            </a:r>
          </a:p>
        </p:txBody>
      </p:sp>
      <p:sp>
        <p:nvSpPr>
          <p:cNvPr id="2" name="Rectangle 1"/>
          <p:cNvSpPr/>
          <p:nvPr/>
        </p:nvSpPr>
        <p:spPr>
          <a:xfrm>
            <a:off x="1947267" y="5145677"/>
            <a:ext cx="20954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Does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not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block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utoShape 6"/>
          <p:cNvSpPr>
            <a:spLocks noChangeArrowheads="1"/>
          </p:cNvSpPr>
          <p:nvPr/>
        </p:nvSpPr>
        <p:spPr bwMode="auto">
          <a:xfrm rot="5400000" flipH="1" flipV="1">
            <a:off x="1480542" y="495303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75" y="482600"/>
            <a:ext cx="942022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Applying Strategized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2" y="1471910"/>
            <a:ext cx="914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SzPct val="100000"/>
              <a:buFont typeface="+mj-lt"/>
              <a:buAutoNum type="arabicPeriod" startAt="3"/>
            </a:pPr>
            <a:r>
              <a:rPr lang="en-US" sz="2000" u="none" dirty="0" smtClean="0">
                <a:latin typeface="+mj-lt"/>
              </a:rPr>
              <a:t>Use the traits classes to instantiate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r>
              <a:rPr lang="en-US" sz="2000" u="none" dirty="0"/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with</a:t>
            </a:r>
            <a:r>
              <a:rPr lang="en-US" sz="2000" u="none" dirty="0" smtClean="0"/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the </a:t>
            </a:r>
            <a:r>
              <a:rPr lang="en-US" sz="2000" u="none" dirty="0" smtClean="0"/>
              <a:t>desired </a:t>
            </a:r>
            <a:r>
              <a:rPr lang="en-US" sz="2000" u="none" dirty="0"/>
              <a:t>type of </a:t>
            </a:r>
            <a:r>
              <a:rPr lang="en-US" sz="2000" u="none" dirty="0" smtClean="0"/>
              <a:t>synchronization strategy</a:t>
            </a:r>
            <a:endParaRPr lang="en-US" sz="2000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59274" y="2193052"/>
            <a:ext cx="3038477" cy="593804"/>
            <a:chOff x="1092599" y="2193052"/>
            <a:chExt cx="3038477" cy="593804"/>
          </a:xfrm>
        </p:grpSpPr>
        <p:sp>
          <p:nvSpPr>
            <p:cNvPr id="21" name="Text Box 6"/>
            <p:cNvSpPr txBox="1">
              <a:spLocks noChangeArrowheads="1"/>
            </p:cNvSpPr>
            <p:nvPr/>
          </p:nvSpPr>
          <p:spPr bwMode="auto">
            <a:xfrm>
              <a:off x="1092599" y="2193052"/>
              <a:ext cx="30384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14300" indent="-1143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9pPr>
            </a:lstStyle>
            <a:p>
              <a:pPr marL="0" indent="0"/>
              <a:r>
                <a:rPr lang="en-US" sz="1800" u="none" dirty="0" smtClean="0">
                  <a:solidFill>
                    <a:srgbClr val="336699"/>
                  </a:solidFill>
                  <a:latin typeface="Arial" pitchFamily="34" charset="0"/>
                </a:rPr>
                <a:t>No-op synchronizers</a:t>
              </a:r>
            </a:p>
          </p:txBody>
        </p:sp>
        <p:sp>
          <p:nvSpPr>
            <p:cNvPr id="23" name="AutoShape 6"/>
            <p:cNvSpPr>
              <a:spLocks noChangeArrowheads="1"/>
            </p:cNvSpPr>
            <p:nvPr/>
          </p:nvSpPr>
          <p:spPr bwMode="auto">
            <a:xfrm rot="16200000" flipH="1" flipV="1">
              <a:off x="3582739" y="2320131"/>
              <a:ext cx="484187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0180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392113" y="2544763"/>
            <a:ext cx="475615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t</a:t>
            </a:r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ypedef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ACE_Message_Queue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/>
            </a:r>
            <a:b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</a:b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        &lt;ACE_NULL_SYNCH&gt;</a:t>
            </a:r>
          </a:p>
          <a:p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       ST_MQ;</a:t>
            </a:r>
          </a:p>
          <a:p>
            <a:endParaRPr lang="en-US" sz="1700" b="1" u="none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ST_MQ </a:t>
            </a:r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st_mq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*</a:t>
            </a:r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...</a:t>
            </a:r>
          </a:p>
          <a:p>
            <a:endParaRPr lang="en-US" sz="1700" b="1" u="none" dirty="0" smtClean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st_mq.dequeue_head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7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Arial" pitchFamily="34" charset="0"/>
              </a:rPr>
              <a:t>);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-142875" y="482600"/>
            <a:ext cx="942022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Applying Strategized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-2" y="1471910"/>
            <a:ext cx="914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>
              <a:buSzPct val="100000"/>
              <a:buFont typeface="+mj-lt"/>
              <a:buAutoNum type="arabicPeriod" startAt="3"/>
            </a:pPr>
            <a:r>
              <a:rPr lang="en-US" sz="2000" u="none" dirty="0" smtClean="0">
                <a:latin typeface="+mj-lt"/>
              </a:rPr>
              <a:t>Use the traits classes to instantiate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ACE_Message_Queue</a:t>
            </a:r>
            <a:r>
              <a:rPr lang="en-US" sz="2000" u="none" dirty="0"/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with</a:t>
            </a:r>
            <a:r>
              <a:rPr lang="en-US" sz="2000" u="none" dirty="0" smtClean="0"/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Courier New" pitchFamily="49" charset="0"/>
              </a:rPr>
              <a:t>the </a:t>
            </a:r>
            <a:r>
              <a:rPr lang="en-US" sz="2000" u="none" dirty="0" smtClean="0"/>
              <a:t>desired </a:t>
            </a:r>
            <a:r>
              <a:rPr lang="en-US" sz="2000" u="none" dirty="0"/>
              <a:t>type of </a:t>
            </a:r>
            <a:r>
              <a:rPr lang="en-US" sz="2000" u="none" dirty="0" smtClean="0"/>
              <a:t>synchronization strategy</a:t>
            </a:r>
            <a:endParaRPr lang="en-US" sz="2000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4862513" y="2544763"/>
            <a:ext cx="4367212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 b="1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ypedef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ACE_Message_Queue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</a:p>
          <a:p>
            <a:r>
              <a:rPr lang="en-US" sz="1700" b="1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&lt;</a:t>
            </a:r>
            <a:r>
              <a:rPr lang="en-US" sz="1700" b="1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ACE_MT_SYNCH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</a:t>
            </a: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MT_MQ;</a:t>
            </a:r>
          </a:p>
          <a:p>
            <a:endParaRPr lang="en-US" sz="1700" b="1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MT_MQ 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mt_mq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;</a:t>
            </a:r>
          </a:p>
          <a:p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...</a:t>
            </a:r>
          </a:p>
          <a:p>
            <a:endParaRPr lang="en-US" sz="1700" b="1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mt_mq.dequeue_head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700" b="1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mb</a:t>
            </a:r>
            <a:r>
              <a:rPr lang="en-US" sz="17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62067" y="5145677"/>
            <a:ext cx="16722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Does block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 flipH="1" flipV="1">
            <a:off x="5595342" y="495303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0" y="6389754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4300" y="6406545"/>
            <a:ext cx="89154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It’s also common practice to use dynamic polymorphism to strategize locking</a:t>
            </a:r>
            <a:endParaRPr lang="en-US" sz="2000" u="none" dirty="0"/>
          </a:p>
        </p:txBody>
      </p:sp>
      <p:grpSp>
        <p:nvGrpSpPr>
          <p:cNvPr id="3" name="Group 2"/>
          <p:cNvGrpSpPr/>
          <p:nvPr/>
        </p:nvGrpSpPr>
        <p:grpSpPr>
          <a:xfrm>
            <a:off x="5564980" y="2193052"/>
            <a:ext cx="3038477" cy="593803"/>
            <a:chOff x="5526880" y="2193052"/>
            <a:chExt cx="3038477" cy="593803"/>
          </a:xfrm>
        </p:grpSpPr>
        <p:sp>
          <p:nvSpPr>
            <p:cNvPr id="25" name="AutoShape 6"/>
            <p:cNvSpPr>
              <a:spLocks noChangeArrowheads="1"/>
            </p:cNvSpPr>
            <p:nvPr/>
          </p:nvSpPr>
          <p:spPr bwMode="auto">
            <a:xfrm rot="5400000">
              <a:off x="8029080" y="2320130"/>
              <a:ext cx="484187" cy="449263"/>
            </a:xfrm>
            <a:custGeom>
              <a:avLst/>
              <a:gdLst>
                <a:gd name="G0" fmla="+- 15126 0 0"/>
                <a:gd name="G1" fmla="+- 2912 0 0"/>
                <a:gd name="G2" fmla="+- 12158 0 2912"/>
                <a:gd name="G3" fmla="+- G2 0 2912"/>
                <a:gd name="G4" fmla="*/ G3 32768 32059"/>
                <a:gd name="G5" fmla="*/ G4 1 2"/>
                <a:gd name="G6" fmla="+- 21600 0 15126"/>
                <a:gd name="G7" fmla="*/ G6 2912 6079"/>
                <a:gd name="G8" fmla="+- G7 15126 0"/>
                <a:gd name="T0" fmla="*/ 15126 w 21600"/>
                <a:gd name="T1" fmla="*/ 0 h 21600"/>
                <a:gd name="T2" fmla="*/ 15126 w 21600"/>
                <a:gd name="T3" fmla="*/ 12158 h 21600"/>
                <a:gd name="T4" fmla="*/ 3237 w 21600"/>
                <a:gd name="T5" fmla="*/ 21600 h 21600"/>
                <a:gd name="T6" fmla="*/ 21600 w 21600"/>
                <a:gd name="T7" fmla="*/ 6079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27 w 21600"/>
                <a:gd name="T13" fmla="*/ G1 h 21600"/>
                <a:gd name="T14" fmla="*/ G8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1200" b="1" u="none" smtClean="0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26" name="Text Box 6"/>
            <p:cNvSpPr txBox="1">
              <a:spLocks noChangeArrowheads="1"/>
            </p:cNvSpPr>
            <p:nvPr/>
          </p:nvSpPr>
          <p:spPr bwMode="auto">
            <a:xfrm>
              <a:off x="5526880" y="2193052"/>
              <a:ext cx="303847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BBE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14300" indent="-1143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1pPr>
              <a:lvl2pPr marL="742950" indent="-28575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2pPr>
              <a:lvl3pPr marL="11430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3pPr>
              <a:lvl4pPr marL="16002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4pPr>
              <a:lvl5pPr marL="2057400" indent="-228600" eaLnBrk="0" hangingPunct="0"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 Narrow" pitchFamily="34" charset="0"/>
                  <a:cs typeface="Arial" pitchFamily="34" charset="0"/>
                </a:defRPr>
              </a:lvl9pPr>
            </a:lstStyle>
            <a:p>
              <a:pPr marL="0" indent="0"/>
              <a:r>
                <a:rPr lang="en-US" sz="1800" u="none" dirty="0" smtClean="0">
                  <a:solidFill>
                    <a:srgbClr val="336699"/>
                  </a:solidFill>
                  <a:latin typeface="Arial" pitchFamily="34" charset="0"/>
                </a:rPr>
                <a:t>Actual synchronizers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0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36117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7426" y="247650"/>
            <a:ext cx="8670663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Strategized Locking Pattern</a:t>
            </a:r>
          </a:p>
        </p:txBody>
      </p:sp>
      <p:sp>
        <p:nvSpPr>
          <p:cNvPr id="188420" name="Rectangle 3"/>
          <p:cNvSpPr>
            <a:spLocks noChangeArrowheads="1"/>
          </p:cNvSpPr>
          <p:nvPr/>
        </p:nvSpPr>
        <p:spPr bwMode="auto">
          <a:xfrm>
            <a:off x="-1" y="920750"/>
            <a:ext cx="9039225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</a:rPr>
              <a:t>Enhanced </a:t>
            </a:r>
            <a:r>
              <a:rPr lang="en-US" sz="2000" b="1" i="1" u="none" dirty="0">
                <a:latin typeface="+mj-lt"/>
              </a:rPr>
              <a:t>flexibility &amp; customization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It is straightforward to configure &amp; customize a component for </a:t>
            </a:r>
            <a:r>
              <a:rPr lang="en-US" sz="2000" u="none" dirty="0" smtClean="0">
                <a:latin typeface="+mj-lt"/>
              </a:rPr>
              <a:t>designated concurrency </a:t>
            </a:r>
            <a:r>
              <a:rPr lang="en-US" sz="2000" u="none" dirty="0">
                <a:latin typeface="+mj-lt"/>
              </a:rPr>
              <a:t>models because the synchronization aspects of components are </a:t>
            </a:r>
            <a:r>
              <a:rPr lang="en-US" sz="2000" u="none" dirty="0" smtClean="0">
                <a:latin typeface="+mj-lt"/>
              </a:rPr>
              <a:t>strategized</a:t>
            </a:r>
            <a:endParaRPr lang="en-US" sz="2000" u="none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8344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633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0" y="3102270"/>
            <a:ext cx="6254375" cy="37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8731" y="312265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Dynamics</a:t>
            </a:r>
            <a:endParaRPr lang="en-US" b="1" dirty="0"/>
          </a:p>
        </p:txBody>
      </p:sp>
      <p:sp>
        <p:nvSpPr>
          <p:cNvPr id="52" name="Line Callout 1 51"/>
          <p:cNvSpPr/>
          <p:nvPr/>
        </p:nvSpPr>
        <p:spPr bwMode="auto">
          <a:xfrm>
            <a:off x="120650" y="4518469"/>
            <a:ext cx="2527300" cy="923330"/>
          </a:xfrm>
          <a:prstGeom prst="borderCallout1">
            <a:avLst>
              <a:gd name="adj1" fmla="val 99902"/>
              <a:gd name="adj2" fmla="val 42173"/>
              <a:gd name="adj3" fmla="val 190585"/>
              <a:gd name="adj4" fmla="val 12192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Clients can obtain result from futures via </a:t>
            </a:r>
            <a:r>
              <a:rPr lang="en-US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polling</a:t>
            </a:r>
            <a:r>
              <a:rPr lang="en-US" i="1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, or callbacks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686406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874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36117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7426" y="247650"/>
            <a:ext cx="8670663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Strategized Locking Pattern</a:t>
            </a:r>
          </a:p>
        </p:txBody>
      </p:sp>
      <p:sp>
        <p:nvSpPr>
          <p:cNvPr id="188420" name="Rectangle 3"/>
          <p:cNvSpPr>
            <a:spLocks noChangeArrowheads="1"/>
          </p:cNvSpPr>
          <p:nvPr/>
        </p:nvSpPr>
        <p:spPr bwMode="auto">
          <a:xfrm>
            <a:off x="-1" y="920750"/>
            <a:ext cx="9039225" cy="27853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Enhanced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flexibility &amp; customization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is straightforward to configure &amp; customize a component for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designated concurrency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models because the synchronization aspects of components are strategized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Decreased maintenance effort for components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It is straightforward to add enhancements &amp; bug fixes to a component because there is only one implementation, rather than a separate implementation for each concurrency </a:t>
            </a:r>
            <a:r>
              <a:rPr lang="en-US" sz="2000" u="none" dirty="0" smtClean="0">
                <a:latin typeface="+mj-lt"/>
              </a:rPr>
              <a:t>model</a:t>
            </a:r>
            <a:endParaRPr lang="en-US" sz="2000" u="none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8344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3573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636117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7426" y="247650"/>
            <a:ext cx="8670663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Strategized Locking Pattern</a:t>
            </a:r>
          </a:p>
        </p:txBody>
      </p:sp>
      <p:sp>
        <p:nvSpPr>
          <p:cNvPr id="188420" name="Rectangle 3"/>
          <p:cNvSpPr>
            <a:spLocks noChangeArrowheads="1"/>
          </p:cNvSpPr>
          <p:nvPr/>
        </p:nvSpPr>
        <p:spPr bwMode="auto">
          <a:xfrm>
            <a:off x="-1" y="920750"/>
            <a:ext cx="9039225" cy="38625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Enhanced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flexibility &amp; customization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is straightforward to configure &amp; customize a component for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designated concurrency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models because the synchronization aspects of components are strategized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Decreased maintenance effort for components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is straightforward to add enhancements &amp; bug fixes to a component because there is only one implementation, rather than a separate implementation for each concurrency model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Improved reuse</a:t>
            </a:r>
            <a:endParaRPr lang="en-US" sz="2000" u="none" dirty="0">
              <a:latin typeface="+mj-lt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Components implemented using this pattern are more reusable, because their locking strategies can be configured orthogonally to their behavior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8344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2039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36117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7426" y="247650"/>
            <a:ext cx="8670663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Strategized Locking Pattern</a:t>
            </a: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-1" y="1155700"/>
            <a:ext cx="9058275" cy="10926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Obtrusive locking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If templates are used to parameterize locking aspects this will expose the locking strategies to application code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8344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851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36117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>
          <a:xfrm>
            <a:off x="247426" y="247650"/>
            <a:ext cx="8670663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Strategized Locking Pattern</a:t>
            </a: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-1" y="1155700"/>
            <a:ext cx="9058275" cy="3170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Obtrusive locking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If templates are used to parameterize locking aspects this will expose the locking strategies to application code 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Over-engineering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Externalizing a locking mechanism by placing it in a component’s interface may actually provide too much flexibility in certain situations </a:t>
            </a:r>
            <a:endParaRPr lang="en-US" sz="2000" u="none" dirty="0" smtClean="0">
              <a:latin typeface="+mj-lt"/>
            </a:endParaRPr>
          </a:p>
          <a:p>
            <a:pPr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e.g</a:t>
            </a:r>
            <a:r>
              <a:rPr lang="en-US" sz="2000" u="none" dirty="0">
                <a:latin typeface="+mj-lt"/>
              </a:rPr>
              <a:t>., inexperienced developers may try to parameterize a component with the wrong type of lock, resulting in improper </a:t>
            </a:r>
            <a:r>
              <a:rPr lang="en-US" sz="2000" u="none" dirty="0" smtClean="0">
                <a:latin typeface="+mj-lt"/>
              </a:rPr>
              <a:t>compile-time </a:t>
            </a:r>
            <a:r>
              <a:rPr lang="en-US" sz="2000" u="none" dirty="0">
                <a:latin typeface="+mj-lt"/>
              </a:rPr>
              <a:t>or </a:t>
            </a:r>
            <a:r>
              <a:rPr lang="en-US" sz="2000" u="none" dirty="0" smtClean="0">
                <a:latin typeface="+mj-lt"/>
              </a:rPr>
              <a:t>runtime </a:t>
            </a:r>
            <a:r>
              <a:rPr lang="en-US" sz="2000" u="none" dirty="0">
                <a:latin typeface="+mj-lt"/>
              </a:rPr>
              <a:t>behavior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28344"/>
            <a:ext cx="9144000" cy="185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307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75" y="209550"/>
            <a:ext cx="8594725" cy="914400"/>
          </a:xfrm>
        </p:spPr>
        <p:txBody>
          <a:bodyPr/>
          <a:lstStyle/>
          <a:p>
            <a:r>
              <a:rPr lang="en-US" dirty="0" smtClean="0"/>
              <a:t>Ensuring Locks are Released Properly</a:t>
            </a:r>
          </a:p>
        </p:txBody>
      </p:sp>
      <p:sp>
        <p:nvSpPr>
          <p:cNvPr id="189448" name="Rectangle 7"/>
          <p:cNvSpPr>
            <a:spLocks noChangeArrowheads="1"/>
          </p:cNvSpPr>
          <p:nvPr/>
        </p:nvSpPr>
        <p:spPr bwMode="auto">
          <a:xfrm>
            <a:off x="114300" y="3201520"/>
            <a:ext cx="9105900" cy="286232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u="none" noProof="1" smtClean="0">
                <a:latin typeface="Courier New" pitchFamily="49" charset="0"/>
              </a:rPr>
              <a:t>template &lt;typename SYNCH_STRATEGY&gt;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class ACE_Message_Queue {</a:t>
            </a:r>
          </a:p>
          <a:p>
            <a:r>
              <a:rPr lang="en-US" b="1" u="none" noProof="1" smtClean="0">
                <a:latin typeface="Courier New" pitchFamily="49" charset="0"/>
              </a:rPr>
              <a:t>public:</a:t>
            </a:r>
          </a:p>
          <a:p>
            <a:r>
              <a:rPr lang="en-US" b="1" u="none" noProof="1" smtClean="0">
                <a:latin typeface="Courier New" pitchFamily="49" charset="0"/>
              </a:rPr>
              <a:t>...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dequeue_head (ACE_Message_Block &amp;*mb, ACE_Time_Value *to) {   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>
                <a:latin typeface="Courier New" pitchFamily="49" charset="0"/>
              </a:rPr>
              <a:t>  </a:t>
            </a:r>
            <a:r>
              <a:rPr lang="en-US" b="1" u="none" dirty="0" smtClean="0">
                <a:latin typeface="Courier New" pitchFamily="49" charset="0"/>
              </a:rPr>
              <a:t>  </a:t>
            </a:r>
            <a:r>
              <a:rPr lang="en-US" b="1" u="none" noProof="1" smtClean="0">
                <a:latin typeface="Courier New" pitchFamily="49" charset="0"/>
              </a:rPr>
              <a:t>lock</a:t>
            </a:r>
            <a:r>
              <a:rPr lang="en-US" b="1" u="none" noProof="1">
                <a:latin typeface="Courier New" pitchFamily="49" charset="0"/>
              </a:rPr>
              <a:t>_</a:t>
            </a:r>
            <a:r>
              <a:rPr lang="en-US" b="1" u="none" dirty="0">
                <a:latin typeface="Courier New" pitchFamily="49" charset="0"/>
              </a:rPr>
              <a:t>.</a:t>
            </a:r>
            <a:r>
              <a:rPr lang="en-US" b="1" u="none" dirty="0" smtClean="0">
                <a:latin typeface="Courier New" pitchFamily="49" charset="0"/>
              </a:rPr>
              <a:t>acquire </a:t>
            </a:r>
            <a:r>
              <a:rPr lang="en-US" b="1" u="none" dirty="0">
                <a:latin typeface="Courier New" pitchFamily="49" charset="0"/>
              </a:rPr>
              <a:t>()</a:t>
            </a:r>
            <a:r>
              <a:rPr lang="en-US" b="1" u="none" noProof="1">
                <a:latin typeface="Courier New" pitchFamily="49" charset="0"/>
              </a:rPr>
              <a:t>;  </a:t>
            </a:r>
            <a:endParaRPr lang="en-US" b="1" u="none" noProof="1" smtClean="0">
              <a:latin typeface="Courier New" pitchFamily="49" charset="0"/>
            </a:endParaRPr>
          </a:p>
          <a:p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   ...   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 smtClean="0">
                <a:latin typeface="Courier New" pitchFamily="49" charset="0"/>
              </a:rPr>
              <a:t>    </a:t>
            </a:r>
            <a:r>
              <a:rPr lang="en-US" b="1" u="none" dirty="0" err="1" smtClean="0">
                <a:latin typeface="Courier New" pitchFamily="49" charset="0"/>
              </a:rPr>
              <a:t>lock</a:t>
            </a:r>
            <a:r>
              <a:rPr lang="en-US" b="1" u="none" dirty="0" err="1">
                <a:latin typeface="Courier New" pitchFamily="49" charset="0"/>
              </a:rPr>
              <a:t>_.release</a:t>
            </a:r>
            <a:r>
              <a:rPr lang="en-US" b="1" u="none" dirty="0">
                <a:latin typeface="Courier New" pitchFamily="49" charset="0"/>
              </a:rPr>
              <a:t> ();</a:t>
            </a:r>
            <a:r>
              <a:rPr lang="en-US" b="1" u="none" noProof="1">
                <a:latin typeface="Courier New" pitchFamily="49" charset="0"/>
              </a:rPr>
              <a:t>  </a:t>
            </a:r>
          </a:p>
          <a:p>
            <a:r>
              <a:rPr lang="en-US" b="1" u="none" noProof="1" smtClean="0">
                <a:latin typeface="Courier New" pitchFamily="49" charset="0"/>
              </a:rPr>
              <a:t>  } </a:t>
            </a:r>
          </a:p>
          <a:p>
            <a:r>
              <a:rPr lang="en-US" b="1" u="none" noProof="1" smtClean="0">
                <a:latin typeface="Courier New" pitchFamily="49" charset="0"/>
              </a:rPr>
              <a:t>...</a:t>
            </a:r>
            <a:endParaRPr lang="en-US" b="1" u="none" noProof="1">
              <a:latin typeface="Courier New" pitchFamily="49" charset="0"/>
            </a:endParaRPr>
          </a:p>
        </p:txBody>
      </p:sp>
      <p:sp>
        <p:nvSpPr>
          <p:cNvPr id="189449" name="Rectangle 8"/>
          <p:cNvSpPr>
            <a:spLocks noChangeArrowheads="1"/>
          </p:cNvSpPr>
          <p:nvPr/>
        </p:nvSpPr>
        <p:spPr bwMode="auto">
          <a:xfrm>
            <a:off x="3124751" y="5262831"/>
            <a:ext cx="6037745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Control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can leave scope in C++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prematurely due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to return, break, continue, </a:t>
            </a:r>
            <a:r>
              <a:rPr lang="en-US" b="1" u="none" dirty="0" err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goto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, or unhandled exception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172656"/>
              </p:ext>
            </p:extLst>
          </p:nvPr>
        </p:nvGraphicFramePr>
        <p:xfrm>
          <a:off x="9525" y="948920"/>
          <a:ext cx="5534025" cy="2103120"/>
        </p:xfrm>
        <a:graphic>
          <a:graphicData uri="http://schemas.openxmlformats.org/drawingml/2006/table">
            <a:tbl>
              <a:tblPr/>
              <a:tblGrid>
                <a:gridCol w="2628900"/>
                <a:gridCol w="290512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indent="-233363">
                        <a:buSzPct val="80000"/>
                        <a:buFontTx/>
                        <a:buChar char="•"/>
                      </a:pPr>
                      <a:r>
                        <a:rPr lang="en-US" sz="1800" u="none" dirty="0" smtClean="0"/>
                        <a:t>A</a:t>
                      </a:r>
                      <a:r>
                        <a:rPr lang="en-US" sz="1800" u="none" baseline="0" dirty="0" smtClean="0"/>
                        <a:t> s</a:t>
                      </a:r>
                      <a:r>
                        <a:rPr lang="en-US" sz="1800" u="none" dirty="0" smtClean="0"/>
                        <a:t>hared resource that is concurrently accessed &amp; updated by multiple threads must be protected by a lock</a:t>
                      </a:r>
                      <a:endParaRPr lang="en-US" b="1" u="none" dirty="0"/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 algn="l" defTabSz="914400" rtl="0" eaLnBrk="1" latinLnBrk="0" hangingPunct="1">
                        <a:spcBef>
                          <a:spcPct val="2500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programmers acquire &amp; release locks explicitly, it’s hard to ensure locks are released in all code paths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AutoShape 6"/>
          <p:cNvSpPr>
            <a:spLocks noChangeArrowheads="1"/>
          </p:cNvSpPr>
          <p:nvPr/>
        </p:nvSpPr>
        <p:spPr bwMode="auto">
          <a:xfrm rot="10800000" flipV="1">
            <a:off x="3280767" y="470627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5176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9" grpId="0"/>
      <p:bldP spid="14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0" y="638022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69875" y="209550"/>
            <a:ext cx="8594725" cy="914400"/>
          </a:xfrm>
        </p:spPr>
        <p:txBody>
          <a:bodyPr/>
          <a:lstStyle/>
          <a:p>
            <a:r>
              <a:rPr lang="en-US" dirty="0" smtClean="0"/>
              <a:t>Ensuring Locks are Released Properly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96484"/>
              </p:ext>
            </p:extLst>
          </p:nvPr>
        </p:nvGraphicFramePr>
        <p:xfrm>
          <a:off x="9525" y="948920"/>
          <a:ext cx="9118600" cy="2103120"/>
        </p:xfrm>
        <a:graphic>
          <a:graphicData uri="http://schemas.openxmlformats.org/drawingml/2006/table">
            <a:tbl>
              <a:tblPr/>
              <a:tblGrid>
                <a:gridCol w="2628900"/>
                <a:gridCol w="2905125"/>
                <a:gridCol w="35845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indent="-233363">
                        <a:buSzPct val="80000"/>
                        <a:buFontTx/>
                        <a:buChar char="•"/>
                      </a:pPr>
                      <a:r>
                        <a:rPr lang="en-US" sz="18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</a:t>
                      </a:r>
                      <a:r>
                        <a:rPr lang="en-US" sz="180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s</a:t>
                      </a:r>
                      <a:r>
                        <a:rPr lang="en-US" sz="180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hared resource that is concurrently accessed &amp; updated by multiple threads must be protected by a lock</a:t>
                      </a:r>
                      <a:endParaRPr lang="en-US" b="1" u="none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 algn="l" defTabSz="914400" rtl="0" eaLnBrk="1" latinLnBrk="0" hangingPunct="1">
                        <a:spcBef>
                          <a:spcPct val="2500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If programmers acquire &amp; release locks explicitly, it’s hard to ensure locks are released in all code paths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indent="-233363">
                        <a:buFontTx/>
                        <a:buChar char="•"/>
                        <a:defRPr/>
                      </a:pPr>
                      <a:r>
                        <a:rPr lang="en-US" sz="1800" u="none" dirty="0" smtClean="0">
                          <a:latin typeface="Arial" charset="0"/>
                        </a:rPr>
                        <a:t>Apply the </a:t>
                      </a:r>
                      <a:r>
                        <a:rPr lang="en-US" sz="1800" i="1" u="none" dirty="0" smtClean="0">
                          <a:latin typeface="Arial" charset="0"/>
                        </a:rPr>
                        <a:t>Scoped Locking</a:t>
                      </a:r>
                      <a:r>
                        <a:rPr lang="en-US" sz="1800" u="none" dirty="0" smtClean="0">
                          <a:latin typeface="Arial" charset="0"/>
                        </a:rPr>
                        <a:t> pattern to automatically acquire a lock when control enters a scope &amp; automatically release the lock when control leaves the scope </a:t>
                      </a:r>
                      <a:endParaRPr lang="en-US" sz="1800" u="none" dirty="0"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15" y="4105275"/>
            <a:ext cx="8613744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43000" y="3338810"/>
            <a:ext cx="707707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Scoped Locking </a:t>
            </a:r>
            <a:r>
              <a:rPr lang="en-US" u="none" dirty="0" smtClean="0">
                <a:latin typeface="+mj-lt"/>
              </a:rPr>
              <a:t>ensures that entering </a:t>
            </a:r>
            <a:r>
              <a:rPr lang="en-US" u="none" dirty="0">
                <a:latin typeface="+mj-lt"/>
              </a:rPr>
              <a:t>a critical section becomes </a:t>
            </a:r>
            <a:r>
              <a:rPr lang="en-US" u="none" dirty="0" smtClean="0">
                <a:latin typeface="+mj-lt"/>
              </a:rPr>
              <a:t>thread-safe &amp; leaving </a:t>
            </a:r>
            <a:r>
              <a:rPr lang="en-US" u="none" dirty="0">
                <a:latin typeface="+mj-lt"/>
              </a:rPr>
              <a:t>the </a:t>
            </a:r>
            <a:r>
              <a:rPr lang="en-US" u="none" dirty="0" smtClean="0">
                <a:latin typeface="+mj-lt"/>
              </a:rPr>
              <a:t>critical section releases </a:t>
            </a:r>
            <a:r>
              <a:rPr lang="en-US" u="none" dirty="0">
                <a:latin typeface="+mj-lt"/>
              </a:rPr>
              <a:t>all acquired locks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4300" y="6425595"/>
            <a:ext cx="89154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4"/>
              </a:rPr>
              <a:t>www.dre.vanderbilt.edu</a:t>
            </a:r>
            <a:r>
              <a:rPr lang="en-US" sz="2000" u="none" dirty="0">
                <a:hlinkClick r:id="rId4"/>
              </a:rPr>
              <a:t>/~</a:t>
            </a:r>
            <a:r>
              <a:rPr lang="en-US" sz="2000" u="none" dirty="0" smtClean="0">
                <a:hlinkClick r:id="rId4"/>
              </a:rPr>
              <a:t>schmidt/PDF/locking-patterns.pdf</a:t>
            </a:r>
            <a:r>
              <a:rPr lang="en-US" sz="2000" u="none" dirty="0" smtClean="0"/>
              <a:t> for more info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171799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93640" y="285750"/>
            <a:ext cx="953127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Scoped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2089793"/>
            <a:ext cx="8934450" cy="25299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u="none" noProof="1" smtClean="0">
                <a:latin typeface="Courier New" pitchFamily="49" charset="0"/>
              </a:rPr>
              <a:t>template &lt;typename </a:t>
            </a:r>
            <a:r>
              <a:rPr lang="en-US" b="1" u="none" noProof="1">
                <a:latin typeface="Courier New" pitchFamily="49" charset="0"/>
              </a:rPr>
              <a:t>LOCK&gt; </a:t>
            </a:r>
          </a:p>
          <a:p>
            <a:pPr>
              <a:lnSpc>
                <a:spcPct val="80000"/>
              </a:lnSpc>
            </a:pPr>
            <a:r>
              <a:rPr lang="en-US" b="1" u="none" noProof="1">
                <a:latin typeface="Courier New" pitchFamily="49" charset="0"/>
              </a:rPr>
              <a:t>class </a:t>
            </a:r>
            <a:r>
              <a:rPr lang="en-US" b="1" u="none" dirty="0" smtClean="0">
                <a:latin typeface="Courier New" pitchFamily="49" charset="0"/>
              </a:rPr>
              <a:t>ACE_</a:t>
            </a:r>
            <a:r>
              <a:rPr lang="en-US" b="1" u="none" noProof="1" smtClean="0">
                <a:latin typeface="Courier New" pitchFamily="49" charset="0"/>
              </a:rPr>
              <a:t>Guard </a:t>
            </a:r>
            <a:r>
              <a:rPr lang="en-US" b="1" u="none" noProof="1">
                <a:latin typeface="Courier New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b="1" u="none" noProof="1">
                <a:latin typeface="Courier New" pitchFamily="49" charset="0"/>
              </a:rPr>
              <a:t>public:</a:t>
            </a:r>
          </a:p>
          <a:p>
            <a:pPr>
              <a:lnSpc>
                <a:spcPct val="80000"/>
              </a:lnSpc>
            </a:pPr>
            <a:r>
              <a:rPr lang="en-US" b="1" u="none" dirty="0" smtClean="0">
                <a:latin typeface="Courier New" pitchFamily="49" charset="0"/>
              </a:rPr>
              <a:t>  ACE_G</a:t>
            </a:r>
            <a:r>
              <a:rPr lang="en-US" b="1" u="none" noProof="1" smtClean="0">
                <a:latin typeface="Courier New" pitchFamily="49" charset="0"/>
              </a:rPr>
              <a:t>uard </a:t>
            </a:r>
            <a:r>
              <a:rPr lang="en-US" b="1" u="none" noProof="1">
                <a:latin typeface="Courier New" pitchFamily="49" charset="0"/>
              </a:rPr>
              <a:t>(LOCK &amp;lock</a:t>
            </a:r>
            <a:r>
              <a:rPr lang="en-US" b="1" u="none" noProof="1" smtClean="0">
                <a:latin typeface="Courier New" pitchFamily="49" charset="0"/>
              </a:rPr>
              <a:t>): </a:t>
            </a:r>
            <a:r>
              <a:rPr lang="en-US" b="1" u="none" noProof="1">
                <a:latin typeface="Courier New" pitchFamily="49" charset="0"/>
              </a:rPr>
              <a:t>lock_ (&amp;lock</a:t>
            </a:r>
            <a:r>
              <a:rPr lang="en-US" b="1" u="none" dirty="0" smtClean="0">
                <a:latin typeface="Courier New" pitchFamily="49" charset="0"/>
              </a:rPr>
              <a:t>)</a:t>
            </a:r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{ </a:t>
            </a:r>
            <a:r>
              <a:rPr lang="en-US" b="1" u="none" noProof="1">
                <a:latin typeface="Courier New" pitchFamily="49" charset="0"/>
              </a:rPr>
              <a:t>lock_-&gt;</a:t>
            </a:r>
            <a:r>
              <a:rPr lang="en-US" b="1" u="none" noProof="1" smtClean="0">
                <a:solidFill>
                  <a:srgbClr val="FF0000"/>
                </a:solidFill>
                <a:latin typeface="Courier New" pitchFamily="49" charset="0"/>
              </a:rPr>
              <a:t>acquire</a:t>
            </a:r>
            <a:r>
              <a:rPr lang="en-US" b="1" u="none" noProof="1" smtClean="0">
                <a:latin typeface="Courier New" pitchFamily="49" charset="0"/>
              </a:rPr>
              <a:t> </a:t>
            </a:r>
            <a:r>
              <a:rPr lang="en-US" b="1" u="none" noProof="1">
                <a:latin typeface="Courier New" pitchFamily="49" charset="0"/>
              </a:rPr>
              <a:t>();</a:t>
            </a:r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noProof="1">
                <a:latin typeface="Courier New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b="1" u="none" noProof="1"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u="none" noProof="1" smtClean="0">
                <a:latin typeface="Courier New" pitchFamily="49" charset="0"/>
              </a:rPr>
              <a:t> ~</a:t>
            </a:r>
            <a:r>
              <a:rPr lang="en-US" b="1" u="none" dirty="0" smtClean="0">
                <a:latin typeface="Courier New" pitchFamily="49" charset="0"/>
              </a:rPr>
              <a:t>ACE_</a:t>
            </a:r>
            <a:r>
              <a:rPr lang="en-US" b="1" u="none" noProof="1" smtClean="0">
                <a:latin typeface="Courier New" pitchFamily="49" charset="0"/>
              </a:rPr>
              <a:t>Guard </a:t>
            </a:r>
            <a:r>
              <a:rPr lang="en-US" b="1" u="none" noProof="1">
                <a:latin typeface="Courier New" pitchFamily="49" charset="0"/>
              </a:rPr>
              <a:t>() {</a:t>
            </a:r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noProof="1">
                <a:latin typeface="Courier New" pitchFamily="49" charset="0"/>
              </a:rPr>
              <a:t>lock_-&gt;</a:t>
            </a:r>
            <a:r>
              <a:rPr lang="en-US" b="1" u="none" noProof="1">
                <a:solidFill>
                  <a:srgbClr val="FF0000"/>
                </a:solidFill>
                <a:latin typeface="Courier New" pitchFamily="49" charset="0"/>
              </a:rPr>
              <a:t>release</a:t>
            </a:r>
            <a:r>
              <a:rPr lang="en-US" b="1" u="none" noProof="1">
                <a:latin typeface="Courier New" pitchFamily="49" charset="0"/>
              </a:rPr>
              <a:t> (); }</a:t>
            </a:r>
            <a:endParaRPr lang="en-US" b="1" u="none" dirty="0"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u="none" dirty="0">
                <a:latin typeface="Courier New" pitchFamily="49" charset="0"/>
              </a:rPr>
              <a:t>  </a:t>
            </a:r>
            <a:r>
              <a:rPr lang="en-US" b="1" u="none" dirty="0" smtClean="0">
                <a:latin typeface="Courier New" pitchFamily="49" charset="0"/>
              </a:rPr>
              <a:t>...</a:t>
            </a:r>
          </a:p>
          <a:p>
            <a:pPr>
              <a:lnSpc>
                <a:spcPct val="80000"/>
              </a:lnSpc>
            </a:pPr>
            <a:endParaRPr lang="en-US" b="1" u="none" noProof="1">
              <a:latin typeface="Courier New" pitchFamily="49" charset="0"/>
            </a:endParaRPr>
          </a:p>
          <a:p>
            <a:pPr>
              <a:lnSpc>
                <a:spcPct val="80000"/>
              </a:lnSpc>
            </a:pPr>
            <a:r>
              <a:rPr lang="en-US" b="1" u="none" noProof="1">
                <a:latin typeface="Courier New" pitchFamily="49" charset="0"/>
              </a:rPr>
              <a:t>private:</a:t>
            </a:r>
          </a:p>
          <a:p>
            <a:pPr>
              <a:lnSpc>
                <a:spcPct val="80000"/>
              </a:lnSpc>
            </a:pPr>
            <a:r>
              <a:rPr lang="en-US" b="1" u="none" noProof="1" smtClean="0">
                <a:latin typeface="Courier New" pitchFamily="49" charset="0"/>
              </a:rPr>
              <a:t>  LOCK </a:t>
            </a:r>
            <a:r>
              <a:rPr lang="en-US" b="1" u="none" noProof="1">
                <a:latin typeface="Courier New" pitchFamily="49" charset="0"/>
              </a:rPr>
              <a:t>*lock_;</a:t>
            </a:r>
          </a:p>
          <a:p>
            <a:pPr>
              <a:lnSpc>
                <a:spcPct val="80000"/>
              </a:lnSpc>
            </a:pPr>
            <a:r>
              <a:rPr lang="en-US" b="1" u="none" noProof="1" smtClean="0">
                <a:latin typeface="Courier New" pitchFamily="49" charset="0"/>
              </a:rPr>
              <a:t>}</a:t>
            </a:r>
            <a:endParaRPr lang="en-US" b="1" u="none" noProof="1">
              <a:latin typeface="Courier New" pitchFamily="49" charset="0"/>
            </a:endParaRP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4426317" y="1985735"/>
            <a:ext cx="3683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Store a pointer to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lock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&amp; acquire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lock in constructor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rot="5400000" flipV="1">
            <a:off x="3959592" y="2259535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5750" y="3656820"/>
            <a:ext cx="40141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Destructor releases lock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when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guard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goes out of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scope</a:t>
            </a:r>
            <a:r>
              <a:rPr lang="en-US" b="1" u="none" noProof="1" smtClean="0">
                <a:latin typeface="Courier New" pitchFamily="49" charset="0"/>
              </a:rPr>
              <a:t>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801384" y="4680690"/>
            <a:ext cx="4980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Pointer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to the lock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that’s being managed</a:t>
            </a:r>
            <a:endParaRPr lang="en-US" dirty="0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 rot="16200000">
            <a:off x="3650395" y="3557603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AutoShape 6"/>
          <p:cNvSpPr>
            <a:spLocks noChangeArrowheads="1"/>
          </p:cNvSpPr>
          <p:nvPr/>
        </p:nvSpPr>
        <p:spPr bwMode="auto">
          <a:xfrm rot="16200000">
            <a:off x="1412020" y="4475512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1372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u="none" dirty="0">
                <a:latin typeface="+mj-lt"/>
              </a:rPr>
              <a:t>Define a guard class that acquires </a:t>
            </a:r>
            <a:r>
              <a:rPr lang="en-US" sz="2000" u="none" dirty="0" smtClean="0">
                <a:latin typeface="+mj-lt"/>
              </a:rPr>
              <a:t>&amp; releases </a:t>
            </a:r>
            <a:r>
              <a:rPr lang="en-US" sz="2000" u="none" dirty="0">
                <a:latin typeface="+mj-lt"/>
              </a:rPr>
              <a:t>a particular type </a:t>
            </a:r>
            <a:r>
              <a:rPr lang="en-US" sz="2000" u="none" dirty="0" smtClean="0">
                <a:latin typeface="+mj-lt"/>
              </a:rPr>
              <a:t>of lock </a:t>
            </a:r>
            <a:r>
              <a:rPr lang="en-US" sz="2000" u="none" dirty="0">
                <a:latin typeface="+mj-lt"/>
              </a:rPr>
              <a:t>in its constructor </a:t>
            </a:r>
            <a:r>
              <a:rPr lang="en-US" sz="2000" u="none" dirty="0" smtClean="0">
                <a:latin typeface="+mj-lt"/>
              </a:rPr>
              <a:t>&amp; destructor</a:t>
            </a:r>
            <a:r>
              <a:rPr lang="en-US" sz="2000" u="none" dirty="0">
                <a:latin typeface="+mj-lt"/>
              </a:rPr>
              <a:t>, respectively</a:t>
            </a:r>
            <a:endParaRPr lang="en-US" sz="2000" dirty="0">
              <a:latin typeface="+mj-lt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0" y="638022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5250" y="6405860"/>
            <a:ext cx="902017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2000" u="none" dirty="0" smtClean="0"/>
              <a:t> illustrates another benefit of applying the </a:t>
            </a:r>
            <a:r>
              <a:rPr lang="en-US" sz="2000" i="1" u="none" dirty="0" smtClean="0"/>
              <a:t>Wrapper Façade </a:t>
            </a:r>
            <a:r>
              <a:rPr lang="en-US" sz="2000" u="none" dirty="0" smtClean="0"/>
              <a:t>pattern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400668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 animBg="1"/>
      <p:bldP spid="21" grpId="0" animBg="1"/>
      <p:bldP spid="13" grpId="0" animBg="1"/>
      <p:bldP spid="14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>
          <a:xfrm>
            <a:off x="-193640" y="285750"/>
            <a:ext cx="953127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Scoped Locking to </a:t>
            </a:r>
            <a:r>
              <a:rPr lang="en-US" dirty="0" err="1" smtClean="0"/>
              <a:t>ACE_Message_Queue</a:t>
            </a:r>
            <a:endParaRPr lang="en-US" dirty="0" smtClean="0"/>
          </a:p>
        </p:txBody>
      </p:sp>
      <p:sp>
        <p:nvSpPr>
          <p:cNvPr id="1389575" name="Rectangle 7"/>
          <p:cNvSpPr>
            <a:spLocks noChangeArrowheads="1"/>
          </p:cNvSpPr>
          <p:nvPr/>
        </p:nvSpPr>
        <p:spPr bwMode="auto">
          <a:xfrm>
            <a:off x="285748" y="5456541"/>
            <a:ext cx="8629649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4300" indent="-114300" algn="ctr"/>
            <a:r>
              <a:rPr lang="en-US" sz="2000" u="none" dirty="0"/>
              <a:t>Instances of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2000" u="none" dirty="0" smtClean="0"/>
              <a:t> </a:t>
            </a:r>
            <a:r>
              <a:rPr lang="en-US" sz="2000" u="none" dirty="0"/>
              <a:t>can be allocated on the run-time stack to acquire &amp; release locks in method or block scopes that define critical sections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5748" y="1851782"/>
            <a:ext cx="8972549" cy="34932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u="none" noProof="1" smtClean="0">
                <a:latin typeface="Courier New" pitchFamily="49" charset="0"/>
              </a:rPr>
              <a:t>template &lt;typename SYNCH_STRATEGY&gt;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class ACE_Message_Queue {</a:t>
            </a:r>
          </a:p>
          <a:p>
            <a:r>
              <a:rPr lang="en-US" b="1" u="none" noProof="1" smtClean="0">
                <a:latin typeface="Courier New" pitchFamily="49" charset="0"/>
              </a:rPr>
              <a:t>public:</a:t>
            </a:r>
          </a:p>
          <a:p>
            <a:r>
              <a:rPr lang="en-US" b="1" u="none" noProof="1" smtClean="0">
                <a:latin typeface="Courier New" pitchFamily="49" charset="0"/>
              </a:rPr>
              <a:t>...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dequeue_head (ACE_Message_Block *&amp;mb, ACE_Timeout *to) {</a:t>
            </a:r>
          </a:p>
          <a:p>
            <a:endParaRPr lang="en-US" b="1" u="none" noProof="1">
              <a:latin typeface="Courier New" pitchFamily="49" charset="0"/>
            </a:endParaRPr>
          </a:p>
          <a:p>
            <a:pPr>
              <a:spcAft>
                <a:spcPts val="600"/>
              </a:spcAft>
            </a:pPr>
            <a:r>
              <a:rPr lang="en-US" b="1" u="none" noProof="1" smtClean="0">
                <a:latin typeface="Courier New" pitchFamily="49" charset="0"/>
              </a:rPr>
              <a:t>   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>
                <a:latin typeface="Courier New" pitchFamily="49" charset="0"/>
              </a:rPr>
              <a:t>  </a:t>
            </a:r>
            <a:r>
              <a:rPr lang="en-US" b="1" u="none" dirty="0" smtClean="0">
                <a:latin typeface="Courier New" pitchFamily="49" charset="0"/>
              </a:rPr>
              <a:t>  </a:t>
            </a:r>
            <a:r>
              <a:rPr lang="en-US" b="1" u="none" dirty="0" err="1" smtClean="0">
                <a:latin typeface="Courier New" pitchFamily="49" charset="0"/>
              </a:rPr>
              <a:t>ACE_Guard</a:t>
            </a:r>
            <a:r>
              <a:rPr lang="en-US" b="1" u="none" dirty="0" smtClean="0">
                <a:latin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</a:rPr>
              <a:t>typename</a:t>
            </a:r>
            <a:r>
              <a:rPr lang="en-US" b="1" u="none" dirty="0" smtClean="0">
                <a:latin typeface="Courier New" pitchFamily="49" charset="0"/>
              </a:rPr>
              <a:t> SYNCH_STRATEGY::MUTEX&gt; guard (lock_)</a:t>
            </a:r>
            <a:r>
              <a:rPr lang="en-US" b="1" u="none" noProof="1" smtClean="0">
                <a:latin typeface="Courier New" pitchFamily="49" charset="0"/>
              </a:rPr>
              <a:t>;  </a:t>
            </a:r>
          </a:p>
          <a:p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   ...   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 smtClean="0">
                <a:latin typeface="Courier New" pitchFamily="49" charset="0"/>
              </a:rPr>
              <a:t>    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} </a:t>
            </a:r>
          </a:p>
          <a:p>
            <a:r>
              <a:rPr lang="en-US" b="1" u="none" noProof="1" smtClean="0">
                <a:latin typeface="Courier New" pitchFamily="49" charset="0"/>
              </a:rPr>
              <a:t>...</a:t>
            </a:r>
            <a:endParaRPr lang="en-US" b="1" u="none" noProof="1">
              <a:latin typeface="Courier New" pitchFamily="49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439074" y="3292176"/>
            <a:ext cx="4323799" cy="56015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Use </a:t>
            </a:r>
            <a:r>
              <a:rPr lang="en-US" b="1" i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Scoped Locking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to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acquire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&amp;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release </a:t>
            </a:r>
            <a:r>
              <a:rPr lang="en-US" sz="2000" b="1" u="none" noProof="1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lock_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automatically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5400000" flipV="1">
            <a:off x="2907262" y="344961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1486448" y="4742031"/>
            <a:ext cx="7057473" cy="3385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b="1" u="none" noProof="1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l</a:t>
            </a:r>
            <a:r>
              <a:rPr lang="en-US" sz="2000" b="1" u="none" noProof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ock_</a:t>
            </a:r>
            <a:r>
              <a:rPr lang="en-US" b="1" u="none" noProof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released automatically when </a:t>
            </a:r>
            <a:r>
              <a:rPr lang="en-US" sz="2000" b="1" u="none" noProof="1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guard</a:t>
            </a: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goes out of scope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1137203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000" u="none" dirty="0"/>
              <a:t>Let critical sections correspond to the scope </a:t>
            </a:r>
            <a:r>
              <a:rPr lang="en-US" sz="2000" u="none" dirty="0" smtClean="0"/>
              <a:t>&amp; lifetime </a:t>
            </a:r>
            <a:r>
              <a:rPr lang="en-US" sz="2000" u="none" dirty="0"/>
              <a:t>of a </a:t>
            </a:r>
            <a:r>
              <a:rPr lang="en-US" sz="2000" u="none" dirty="0" smtClean="0"/>
              <a:t>guard </a:t>
            </a:r>
            <a:r>
              <a:rPr lang="en-US" sz="2000" u="none" dirty="0" smtClean="0">
                <a:latin typeface="+mj-lt"/>
              </a:rPr>
              <a:t>object</a:t>
            </a:r>
            <a:endParaRPr lang="en-US" sz="2000" u="none" dirty="0">
              <a:latin typeface="+mj-lt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16200000">
            <a:off x="973687" y="4501824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4848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9575" grpId="0" animBg="1"/>
      <p:bldP spid="10" grpId="0"/>
      <p:bldP spid="11" grpId="0" animBg="1"/>
      <p:bldP spid="12" grpId="0"/>
      <p:bldP spid="15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2254" y="238125"/>
            <a:ext cx="8541572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 of the Scoped Locking Pattern</a:t>
            </a:r>
          </a:p>
        </p:txBody>
      </p:sp>
      <p:sp>
        <p:nvSpPr>
          <p:cNvPr id="191492" name="Rectangle 3"/>
          <p:cNvSpPr>
            <a:spLocks noChangeArrowheads="1"/>
          </p:cNvSpPr>
          <p:nvPr/>
        </p:nvSpPr>
        <p:spPr bwMode="auto">
          <a:xfrm>
            <a:off x="0" y="962025"/>
            <a:ext cx="9144000" cy="278537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I</a:t>
            </a:r>
            <a:r>
              <a:rPr lang="en-US" sz="2000" b="1" i="1" u="none" dirty="0" smtClean="0">
                <a:latin typeface="+mj-lt"/>
              </a:rPr>
              <a:t>ncreased </a:t>
            </a:r>
            <a:r>
              <a:rPr lang="en-US" sz="2000" b="1" i="1" u="none" dirty="0">
                <a:latin typeface="+mj-lt"/>
              </a:rPr>
              <a:t>robustness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This </a:t>
            </a:r>
            <a:r>
              <a:rPr lang="en-US" sz="2000" u="none" dirty="0" smtClean="0">
                <a:latin typeface="+mj-lt"/>
              </a:rPr>
              <a:t>pattern increases </a:t>
            </a:r>
            <a:r>
              <a:rPr lang="en-US" sz="2000" u="none" dirty="0">
                <a:latin typeface="+mj-lt"/>
              </a:rPr>
              <a:t>the robustness of concurrent applications by eliminating common programming errors related to synchronization &amp; multi-threading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By applying </a:t>
            </a:r>
            <a:r>
              <a:rPr lang="en-US" sz="2000" i="1" u="none" dirty="0" smtClean="0">
                <a:latin typeface="+mj-lt"/>
              </a:rPr>
              <a:t>Scoped Locking</a:t>
            </a:r>
            <a:r>
              <a:rPr lang="en-US" sz="2000" u="none" dirty="0" smtClean="0">
                <a:latin typeface="+mj-lt"/>
              </a:rPr>
              <a:t>, </a:t>
            </a:r>
            <a:r>
              <a:rPr lang="en-US" sz="2000" u="none" dirty="0">
                <a:latin typeface="+mj-lt"/>
              </a:rPr>
              <a:t>locks are acquired &amp; released automatically when control enters &amp; leaves critical sections defined by C++ method &amp; block scopes </a:t>
            </a:r>
          </a:p>
          <a:p>
            <a:pPr marL="228600" indent="-228600">
              <a:spcBef>
                <a:spcPts val="600"/>
              </a:spcBef>
              <a:buSzPct val="80000"/>
            </a:pPr>
            <a:endParaRPr lang="en-US" sz="2000" i="1" u="none" dirty="0">
              <a:latin typeface="+mj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2" y="3886200"/>
            <a:ext cx="8613744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0" y="638022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" y="6405860"/>
            <a:ext cx="902017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4"/>
              </a:rPr>
              <a:t>en.wikipedia.org/wiki/</a:t>
            </a:r>
            <a:r>
              <a:rPr lang="en-US" sz="2000" u="none" dirty="0" err="1" smtClean="0">
                <a:hlinkClick r:id="rId4"/>
              </a:rPr>
              <a:t>Resource_Acquisition_Is_Initialization</a:t>
            </a:r>
            <a:r>
              <a:rPr lang="en-US" sz="2000" u="none" dirty="0" smtClean="0"/>
              <a:t> for C++ idiom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3808753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2254" y="238125"/>
            <a:ext cx="8541572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Scoped Locking Pattern</a:t>
            </a:r>
          </a:p>
        </p:txBody>
      </p:sp>
      <p:sp>
        <p:nvSpPr>
          <p:cNvPr id="191493" name="Rectangle 4"/>
          <p:cNvSpPr>
            <a:spLocks noChangeArrowheads="1"/>
          </p:cNvSpPr>
          <p:nvPr/>
        </p:nvSpPr>
        <p:spPr bwMode="auto">
          <a:xfrm>
            <a:off x="-4762" y="962025"/>
            <a:ext cx="9148762" cy="10926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Potential for deadlock when used recursively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If a method that uses </a:t>
            </a:r>
            <a:r>
              <a:rPr lang="en-US" sz="2000" i="1" u="none" dirty="0" smtClean="0">
                <a:latin typeface="+mj-lt"/>
              </a:rPr>
              <a:t>Scoped </a:t>
            </a:r>
            <a:r>
              <a:rPr lang="en-US" sz="2000" i="1" u="none" dirty="0">
                <a:latin typeface="+mj-lt"/>
              </a:rPr>
              <a:t>Locking </a:t>
            </a:r>
            <a:r>
              <a:rPr lang="en-US" sz="2000" u="none" dirty="0" smtClean="0">
                <a:latin typeface="+mj-lt"/>
              </a:rPr>
              <a:t>calls </a:t>
            </a:r>
            <a:r>
              <a:rPr lang="en-US" sz="2000" u="none" dirty="0">
                <a:latin typeface="+mj-lt"/>
              </a:rPr>
              <a:t>itself recursively, ‘self-deadlock’ will occur if the lock is not a </a:t>
            </a:r>
            <a:r>
              <a:rPr lang="en-US" sz="2000" u="none" dirty="0" smtClean="0">
                <a:latin typeface="+mj-lt"/>
              </a:rPr>
              <a:t>recursive </a:t>
            </a:r>
            <a:r>
              <a:rPr lang="en-US" sz="2000" u="none" dirty="0" err="1">
                <a:latin typeface="+mj-lt"/>
              </a:rPr>
              <a:t>mutex</a:t>
            </a:r>
            <a:r>
              <a:rPr lang="en-US" sz="2000" u="none" dirty="0">
                <a:latin typeface="+mj-lt"/>
              </a:rPr>
              <a:t> 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2" y="3886200"/>
            <a:ext cx="8613744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8552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the Active Object Pattern in JAWS</a:t>
            </a:r>
          </a:p>
        </p:txBody>
      </p:sp>
      <p:cxnSp>
        <p:nvCxnSpPr>
          <p:cNvPr id="296" name="Straight Connector 295"/>
          <p:cNvCxnSpPr/>
          <p:nvPr/>
        </p:nvCxnSpPr>
        <p:spPr bwMode="auto">
          <a:xfrm flipV="1">
            <a:off x="4761512" y="3959593"/>
            <a:ext cx="1266893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7" name="Rectangle 96"/>
          <p:cNvSpPr>
            <a:spLocks noChangeArrowheads="1"/>
          </p:cNvSpPr>
          <p:nvPr/>
        </p:nvSpPr>
        <p:spPr bwMode="auto">
          <a:xfrm>
            <a:off x="7167461" y="1840805"/>
            <a:ext cx="1336534" cy="671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8" name="Rectangle 104"/>
          <p:cNvSpPr>
            <a:spLocks noChangeArrowheads="1"/>
          </p:cNvSpPr>
          <p:nvPr/>
        </p:nvSpPr>
        <p:spPr bwMode="auto">
          <a:xfrm>
            <a:off x="7695277" y="3788963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9" name="Rectangle 100"/>
          <p:cNvSpPr>
            <a:spLocks noChangeArrowheads="1"/>
          </p:cNvSpPr>
          <p:nvPr/>
        </p:nvSpPr>
        <p:spPr bwMode="auto">
          <a:xfrm>
            <a:off x="6198627" y="3797462"/>
            <a:ext cx="1347438" cy="5265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0" name="Straight Arrow Connector 299"/>
          <p:cNvCxnSpPr/>
          <p:nvPr/>
        </p:nvCxnSpPr>
        <p:spPr bwMode="auto">
          <a:xfrm>
            <a:off x="4770428" y="2676697"/>
            <a:ext cx="0" cy="6230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01" name="Straight Connector 300"/>
          <p:cNvCxnSpPr/>
          <p:nvPr/>
        </p:nvCxnSpPr>
        <p:spPr bwMode="auto">
          <a:xfrm>
            <a:off x="7851737" y="2509194"/>
            <a:ext cx="0" cy="4509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Rectangle 102"/>
          <p:cNvSpPr>
            <a:spLocks noChangeArrowheads="1"/>
          </p:cNvSpPr>
          <p:nvPr/>
        </p:nvSpPr>
        <p:spPr bwMode="auto">
          <a:xfrm>
            <a:off x="7701415" y="3193366"/>
            <a:ext cx="1340743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3" name="Rectangle 94"/>
          <p:cNvSpPr>
            <a:spLocks noChangeArrowheads="1"/>
          </p:cNvSpPr>
          <p:nvPr/>
        </p:nvSpPr>
        <p:spPr bwMode="auto">
          <a:xfrm>
            <a:off x="7167461" y="1280478"/>
            <a:ext cx="1336534" cy="56032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4" name="Rectangle 55"/>
          <p:cNvSpPr>
            <a:spLocks noChangeArrowheads="1"/>
          </p:cNvSpPr>
          <p:nvPr/>
        </p:nvSpPr>
        <p:spPr bwMode="auto">
          <a:xfrm>
            <a:off x="6900078" y="2947795"/>
            <a:ext cx="18444" cy="29574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5" name="Rectangle 56"/>
          <p:cNvSpPr>
            <a:spLocks noChangeArrowheads="1"/>
          </p:cNvSpPr>
          <p:nvPr/>
        </p:nvSpPr>
        <p:spPr bwMode="auto">
          <a:xfrm>
            <a:off x="6900078" y="2947795"/>
            <a:ext cx="1567728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6" name="Rectangle 74"/>
          <p:cNvSpPr>
            <a:spLocks noChangeArrowheads="1"/>
          </p:cNvSpPr>
          <p:nvPr/>
        </p:nvSpPr>
        <p:spPr bwMode="auto">
          <a:xfrm>
            <a:off x="6511219" y="2206379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7" name="Rectangle 75"/>
          <p:cNvSpPr>
            <a:spLocks noChangeArrowheads="1"/>
          </p:cNvSpPr>
          <p:nvPr/>
        </p:nvSpPr>
        <p:spPr bwMode="auto">
          <a:xfrm>
            <a:off x="6283675" y="1772118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8" name="Rectangle 76"/>
          <p:cNvSpPr>
            <a:spLocks noChangeArrowheads="1"/>
          </p:cNvSpPr>
          <p:nvPr/>
        </p:nvSpPr>
        <p:spPr bwMode="auto">
          <a:xfrm>
            <a:off x="6992244" y="14711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9" name="Rectangle 77"/>
          <p:cNvSpPr>
            <a:spLocks noChangeArrowheads="1"/>
          </p:cNvSpPr>
          <p:nvPr/>
        </p:nvSpPr>
        <p:spPr bwMode="auto">
          <a:xfrm>
            <a:off x="6253963" y="2725986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0" name="Rectangle 79"/>
          <p:cNvSpPr>
            <a:spLocks noChangeArrowheads="1"/>
          </p:cNvSpPr>
          <p:nvPr/>
        </p:nvSpPr>
        <p:spPr bwMode="auto">
          <a:xfrm>
            <a:off x="6004225" y="2676695"/>
            <a:ext cx="18444" cy="1258971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1" name="Rectangle 80"/>
          <p:cNvSpPr>
            <a:spLocks noChangeArrowheads="1"/>
          </p:cNvSpPr>
          <p:nvPr/>
        </p:nvSpPr>
        <p:spPr bwMode="auto">
          <a:xfrm>
            <a:off x="6076466" y="2652051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2" name="Rectangle 81"/>
          <p:cNvSpPr>
            <a:spLocks noChangeArrowheads="1"/>
          </p:cNvSpPr>
          <p:nvPr/>
        </p:nvSpPr>
        <p:spPr bwMode="auto">
          <a:xfrm>
            <a:off x="5459919" y="21417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3" name="Freeform 85"/>
          <p:cNvSpPr>
            <a:spLocks/>
          </p:cNvSpPr>
          <p:nvPr/>
        </p:nvSpPr>
        <p:spPr bwMode="auto">
          <a:xfrm>
            <a:off x="5487661" y="2972441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4" name="Freeform 86"/>
          <p:cNvSpPr>
            <a:spLocks/>
          </p:cNvSpPr>
          <p:nvPr/>
        </p:nvSpPr>
        <p:spPr bwMode="auto">
          <a:xfrm>
            <a:off x="5542992" y="2849214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5" name="Rectangle 88"/>
          <p:cNvSpPr>
            <a:spLocks noChangeArrowheads="1"/>
          </p:cNvSpPr>
          <p:nvPr/>
        </p:nvSpPr>
        <p:spPr bwMode="auto">
          <a:xfrm>
            <a:off x="4935861" y="3016106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Rectangle 93"/>
          <p:cNvSpPr>
            <a:spLocks noChangeArrowheads="1"/>
          </p:cNvSpPr>
          <p:nvPr/>
        </p:nvSpPr>
        <p:spPr bwMode="auto">
          <a:xfrm>
            <a:off x="6967584" y="1294829"/>
            <a:ext cx="1673781" cy="56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" name="Rectangle 95"/>
          <p:cNvSpPr>
            <a:spLocks noChangeArrowheads="1"/>
          </p:cNvSpPr>
          <p:nvPr/>
        </p:nvSpPr>
        <p:spPr bwMode="auto">
          <a:xfrm>
            <a:off x="7149017" y="1852037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8" name="Rectangle 99"/>
          <p:cNvSpPr>
            <a:spLocks noChangeArrowheads="1"/>
          </p:cNvSpPr>
          <p:nvPr/>
        </p:nvSpPr>
        <p:spPr bwMode="auto">
          <a:xfrm>
            <a:off x="6174043" y="3797462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9" name="Rectangle 101"/>
          <p:cNvSpPr>
            <a:spLocks noChangeArrowheads="1"/>
          </p:cNvSpPr>
          <p:nvPr/>
        </p:nvSpPr>
        <p:spPr bwMode="auto">
          <a:xfrm>
            <a:off x="7522302" y="3255255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0" name="Rectangle 103"/>
          <p:cNvSpPr>
            <a:spLocks noChangeArrowheads="1"/>
          </p:cNvSpPr>
          <p:nvPr/>
        </p:nvSpPr>
        <p:spPr bwMode="auto">
          <a:xfrm>
            <a:off x="7652214" y="3779917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1" name="Rectangle 108"/>
          <p:cNvSpPr>
            <a:spLocks noChangeArrowheads="1"/>
          </p:cNvSpPr>
          <p:nvPr/>
        </p:nvSpPr>
        <p:spPr bwMode="auto">
          <a:xfrm>
            <a:off x="4301188" y="3922025"/>
            <a:ext cx="1467677" cy="3820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2" name="Rectangle 109"/>
          <p:cNvSpPr>
            <a:spLocks noChangeArrowheads="1"/>
          </p:cNvSpPr>
          <p:nvPr/>
        </p:nvSpPr>
        <p:spPr bwMode="auto">
          <a:xfrm>
            <a:off x="3889686" y="3068109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3" name="Rectangle 107"/>
          <p:cNvSpPr>
            <a:spLocks noChangeArrowheads="1"/>
          </p:cNvSpPr>
          <p:nvPr/>
        </p:nvSpPr>
        <p:spPr bwMode="auto">
          <a:xfrm>
            <a:off x="4296616" y="3955718"/>
            <a:ext cx="1289534" cy="44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4" name="Rectangle 106"/>
          <p:cNvSpPr>
            <a:spLocks noChangeArrowheads="1"/>
          </p:cNvSpPr>
          <p:nvPr/>
        </p:nvSpPr>
        <p:spPr bwMode="auto">
          <a:xfrm>
            <a:off x="4301188" y="3326427"/>
            <a:ext cx="1467677" cy="59559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5" name="Rectangle 105"/>
          <p:cNvSpPr>
            <a:spLocks noChangeArrowheads="1"/>
          </p:cNvSpPr>
          <p:nvPr/>
        </p:nvSpPr>
        <p:spPr bwMode="auto">
          <a:xfrm>
            <a:off x="4201284" y="3377861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6" name="Straight Connector 325"/>
          <p:cNvCxnSpPr/>
          <p:nvPr/>
        </p:nvCxnSpPr>
        <p:spPr bwMode="auto">
          <a:xfrm>
            <a:off x="8467806" y="2949355"/>
            <a:ext cx="0" cy="24174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Isosceles Triangle 326"/>
          <p:cNvSpPr/>
          <p:nvPr/>
        </p:nvSpPr>
        <p:spPr bwMode="auto">
          <a:xfrm>
            <a:off x="7717155" y="262124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8" name="Rectangle 90"/>
          <p:cNvSpPr>
            <a:spLocks noChangeArrowheads="1"/>
          </p:cNvSpPr>
          <p:nvPr/>
        </p:nvSpPr>
        <p:spPr bwMode="auto">
          <a:xfrm>
            <a:off x="3712192" y="1536435"/>
            <a:ext cx="1699155" cy="35757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9" name="Rectangle 328"/>
          <p:cNvSpPr>
            <a:spLocks noChangeArrowheads="1"/>
          </p:cNvSpPr>
          <p:nvPr/>
        </p:nvSpPr>
        <p:spPr bwMode="auto">
          <a:xfrm>
            <a:off x="5202317" y="185067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0" name="Rectangle 329"/>
          <p:cNvSpPr>
            <a:spLocks noChangeArrowheads="1"/>
          </p:cNvSpPr>
          <p:nvPr/>
        </p:nvSpPr>
        <p:spPr bwMode="auto">
          <a:xfrm>
            <a:off x="5202317" y="254074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1" name="Rectangle 89"/>
          <p:cNvSpPr>
            <a:spLocks noChangeArrowheads="1"/>
          </p:cNvSpPr>
          <p:nvPr/>
        </p:nvSpPr>
        <p:spPr bwMode="auto">
          <a:xfrm>
            <a:off x="3712192" y="1549755"/>
            <a:ext cx="1603862" cy="35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2" name="Rectangle 92"/>
          <p:cNvSpPr>
            <a:spLocks noChangeArrowheads="1"/>
          </p:cNvSpPr>
          <p:nvPr/>
        </p:nvSpPr>
        <p:spPr bwMode="auto">
          <a:xfrm>
            <a:off x="3712192" y="1887641"/>
            <a:ext cx="1699155" cy="922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3" name="Rectangle 91"/>
          <p:cNvSpPr>
            <a:spLocks noChangeArrowheads="1"/>
          </p:cNvSpPr>
          <p:nvPr/>
        </p:nvSpPr>
        <p:spPr bwMode="auto">
          <a:xfrm>
            <a:off x="3687083" y="1902178"/>
            <a:ext cx="169915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4" name="Rectangle 98"/>
          <p:cNvSpPr>
            <a:spLocks noChangeArrowheads="1"/>
          </p:cNvSpPr>
          <p:nvPr/>
        </p:nvSpPr>
        <p:spPr bwMode="auto">
          <a:xfrm>
            <a:off x="6198627" y="3201863"/>
            <a:ext cx="1347438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5" name="Rectangle 97"/>
          <p:cNvSpPr>
            <a:spLocks noChangeArrowheads="1"/>
          </p:cNvSpPr>
          <p:nvPr/>
        </p:nvSpPr>
        <p:spPr bwMode="auto">
          <a:xfrm>
            <a:off x="6041801" y="3263818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6" name="Straight Connector 335"/>
          <p:cNvCxnSpPr>
            <a:stCxn id="328" idx="3"/>
          </p:cNvCxnSpPr>
          <p:nvPr/>
        </p:nvCxnSpPr>
        <p:spPr bwMode="auto">
          <a:xfrm flipV="1">
            <a:off x="5411347" y="1715224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7" name="Straight Connector 336"/>
          <p:cNvCxnSpPr/>
          <p:nvPr/>
        </p:nvCxnSpPr>
        <p:spPr bwMode="auto">
          <a:xfrm flipV="1">
            <a:off x="5411347" y="2415050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8" name="Rectangle 337"/>
          <p:cNvSpPr/>
          <p:nvPr/>
        </p:nvSpPr>
        <p:spPr bwMode="auto">
          <a:xfrm>
            <a:off x="5635212" y="2276395"/>
            <a:ext cx="807912" cy="40011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9" name="Rectangle 66"/>
          <p:cNvSpPr>
            <a:spLocks noChangeArrowheads="1"/>
          </p:cNvSpPr>
          <p:nvPr/>
        </p:nvSpPr>
        <p:spPr bwMode="auto">
          <a:xfrm>
            <a:off x="5768865" y="2357734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4" name="Straight Connector 343"/>
          <p:cNvCxnSpPr/>
          <p:nvPr/>
        </p:nvCxnSpPr>
        <p:spPr bwMode="auto">
          <a:xfrm>
            <a:off x="8378432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5" name="Isosceles Triangle 344"/>
          <p:cNvSpPr/>
          <p:nvPr/>
        </p:nvSpPr>
        <p:spPr bwMode="auto">
          <a:xfrm>
            <a:off x="8245427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0" name="Straight Connector 349"/>
          <p:cNvCxnSpPr/>
          <p:nvPr/>
        </p:nvCxnSpPr>
        <p:spPr bwMode="auto">
          <a:xfrm>
            <a:off x="6855720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1" name="Isosceles Triangle 350"/>
          <p:cNvSpPr/>
          <p:nvPr/>
        </p:nvSpPr>
        <p:spPr bwMode="auto">
          <a:xfrm>
            <a:off x="6723953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0" name="Rectangle 104"/>
          <p:cNvSpPr>
            <a:spLocks noChangeArrowheads="1"/>
          </p:cNvSpPr>
          <p:nvPr/>
        </p:nvSpPr>
        <p:spPr bwMode="auto">
          <a:xfrm>
            <a:off x="7709305" y="5437118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1" name="Rectangle 102"/>
          <p:cNvSpPr>
            <a:spLocks noChangeArrowheads="1"/>
          </p:cNvSpPr>
          <p:nvPr/>
        </p:nvSpPr>
        <p:spPr bwMode="auto">
          <a:xfrm>
            <a:off x="7709305" y="4841521"/>
            <a:ext cx="1346881" cy="59559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2" name="Rectangle 101"/>
          <p:cNvSpPr>
            <a:spLocks noChangeArrowheads="1"/>
          </p:cNvSpPr>
          <p:nvPr/>
        </p:nvSpPr>
        <p:spPr bwMode="auto">
          <a:xfrm>
            <a:off x="7536330" y="4903410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" name="Rectangle 103"/>
          <p:cNvSpPr>
            <a:spLocks noChangeArrowheads="1"/>
          </p:cNvSpPr>
          <p:nvPr/>
        </p:nvSpPr>
        <p:spPr bwMode="auto">
          <a:xfrm>
            <a:off x="7663765" y="5428072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US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6" name="Rectangle 104"/>
          <p:cNvSpPr>
            <a:spLocks noChangeArrowheads="1"/>
          </p:cNvSpPr>
          <p:nvPr/>
        </p:nvSpPr>
        <p:spPr bwMode="auto">
          <a:xfrm>
            <a:off x="6195459" y="5429524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7" name="Rectangle 102"/>
          <p:cNvSpPr>
            <a:spLocks noChangeArrowheads="1"/>
          </p:cNvSpPr>
          <p:nvPr/>
        </p:nvSpPr>
        <p:spPr bwMode="auto">
          <a:xfrm>
            <a:off x="6195459" y="4833927"/>
            <a:ext cx="1346881" cy="59559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8" name="Rectangle 101"/>
          <p:cNvSpPr>
            <a:spLocks noChangeArrowheads="1"/>
          </p:cNvSpPr>
          <p:nvPr/>
        </p:nvSpPr>
        <p:spPr bwMode="auto">
          <a:xfrm>
            <a:off x="6022485" y="4895816"/>
            <a:ext cx="1673781" cy="5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9" name="Rectangle 103"/>
          <p:cNvSpPr>
            <a:spLocks noChangeArrowheads="1"/>
          </p:cNvSpPr>
          <p:nvPr/>
        </p:nvSpPr>
        <p:spPr bwMode="auto">
          <a:xfrm>
            <a:off x="6130870" y="5420478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" y="1270287"/>
            <a:ext cx="369918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One way to apply the </a:t>
            </a:r>
            <a:r>
              <a:rPr lang="en-US" sz="2000" i="1" u="none" dirty="0" smtClean="0">
                <a:latin typeface="+mj-lt"/>
              </a:rPr>
              <a:t>Active Object</a:t>
            </a:r>
            <a:r>
              <a:rPr lang="en-US" sz="2000" u="none" dirty="0" smtClean="0">
                <a:latin typeface="+mj-lt"/>
              </a:rPr>
              <a:t> pattern to JAWS requires a minor extension to our reactive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-based version</a:t>
            </a:r>
          </a:p>
          <a:p>
            <a:pPr marL="0" lvl="1">
              <a:spcBef>
                <a:spcPts val="600"/>
              </a:spcBef>
              <a:buSzPct val="80000"/>
            </a:pP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2893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2"/>
          <p:cNvSpPr>
            <a:spLocks noGrp="1" noChangeArrowheads="1"/>
          </p:cNvSpPr>
          <p:nvPr>
            <p:ph type="title"/>
          </p:nvPr>
        </p:nvSpPr>
        <p:spPr>
          <a:xfrm>
            <a:off x="332254" y="238125"/>
            <a:ext cx="8541572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Scoped Locking Pattern</a:t>
            </a:r>
          </a:p>
        </p:txBody>
      </p:sp>
      <p:sp>
        <p:nvSpPr>
          <p:cNvPr id="191493" name="Rectangle 4"/>
          <p:cNvSpPr>
            <a:spLocks noChangeArrowheads="1"/>
          </p:cNvSpPr>
          <p:nvPr/>
        </p:nvSpPr>
        <p:spPr bwMode="auto">
          <a:xfrm>
            <a:off x="-4762" y="962025"/>
            <a:ext cx="9148762" cy="28623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Potential for deadlock when used recursively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If a method that uses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Scoped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Locking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calls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itself recursively, ‘self-deadlock’ will occur if the lock is not 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recursive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mutex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Limitations with language-specific semantics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i="1" u="none" dirty="0" smtClean="0">
                <a:latin typeface="+mj-lt"/>
              </a:rPr>
              <a:t>Scoped </a:t>
            </a:r>
            <a:r>
              <a:rPr lang="en-US" sz="2000" i="1" u="none" dirty="0">
                <a:latin typeface="+mj-lt"/>
              </a:rPr>
              <a:t>Locking </a:t>
            </a:r>
            <a:r>
              <a:rPr lang="en-US" sz="2000" u="none" dirty="0" smtClean="0">
                <a:latin typeface="+mj-lt"/>
              </a:rPr>
              <a:t>is </a:t>
            </a:r>
            <a:r>
              <a:rPr lang="en-US" sz="2000" u="none" dirty="0">
                <a:latin typeface="+mj-lt"/>
              </a:rPr>
              <a:t>based on </a:t>
            </a:r>
            <a:r>
              <a:rPr lang="en-US" sz="2000" u="none" dirty="0" smtClean="0">
                <a:latin typeface="+mj-lt"/>
              </a:rPr>
              <a:t>programming </a:t>
            </a:r>
            <a:r>
              <a:rPr lang="en-US" sz="2000" u="none" dirty="0">
                <a:latin typeface="+mj-lt"/>
              </a:rPr>
              <a:t>language </a:t>
            </a:r>
            <a:r>
              <a:rPr lang="en-US" sz="2000" u="none" dirty="0" smtClean="0">
                <a:latin typeface="+mj-lt"/>
              </a:rPr>
              <a:t>features </a:t>
            </a:r>
            <a:r>
              <a:rPr lang="en-US" sz="2000" u="none" dirty="0">
                <a:latin typeface="+mj-lt"/>
              </a:rPr>
              <a:t>&amp; </a:t>
            </a:r>
            <a:r>
              <a:rPr lang="en-US" sz="2000" u="none" dirty="0" smtClean="0">
                <a:latin typeface="+mj-lt"/>
              </a:rPr>
              <a:t>thus isn’t integrated </a:t>
            </a:r>
            <a:r>
              <a:rPr lang="en-US" sz="2000" u="none" dirty="0">
                <a:latin typeface="+mj-lt"/>
              </a:rPr>
              <a:t>with </a:t>
            </a:r>
            <a:r>
              <a:rPr lang="en-US" sz="2000" u="none" dirty="0" smtClean="0">
                <a:latin typeface="+mj-lt"/>
              </a:rPr>
              <a:t>OS-specific </a:t>
            </a:r>
            <a:r>
              <a:rPr lang="en-US" sz="2000" u="none" dirty="0">
                <a:latin typeface="+mj-lt"/>
              </a:rPr>
              <a:t>system </a:t>
            </a:r>
            <a:r>
              <a:rPr lang="en-US" sz="2000" u="none" dirty="0" smtClean="0">
                <a:latin typeface="+mj-lt"/>
              </a:rPr>
              <a:t>calls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Locks may therefore not </a:t>
            </a:r>
            <a:r>
              <a:rPr lang="en-US" sz="2000" u="none" dirty="0">
                <a:latin typeface="+mj-lt"/>
              </a:rPr>
              <a:t>be released automatically when threads </a:t>
            </a:r>
            <a:r>
              <a:rPr lang="en-US" sz="2000" u="none" dirty="0" smtClean="0">
                <a:latin typeface="+mj-lt"/>
              </a:rPr>
              <a:t>abort </a:t>
            </a:r>
            <a:r>
              <a:rPr lang="en-US" sz="2000" u="none" dirty="0">
                <a:latin typeface="+mj-lt"/>
              </a:rPr>
              <a:t>or exit inside a guarded critical </a:t>
            </a:r>
            <a:r>
              <a:rPr lang="en-US" sz="2000" u="none" dirty="0" smtClean="0">
                <a:latin typeface="+mj-lt"/>
              </a:rPr>
              <a:t>section, e.g., via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longjmp</a:t>
            </a:r>
            <a:r>
              <a:rPr lang="en-US" sz="2000" b="1" u="none" dirty="0" smtClean="0"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u="none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22" y="3886200"/>
            <a:ext cx="8613744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0014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86869" y="219075"/>
            <a:ext cx="8641977" cy="914400"/>
          </a:xfrm>
        </p:spPr>
        <p:txBody>
          <a:bodyPr/>
          <a:lstStyle/>
          <a:p>
            <a:r>
              <a:rPr lang="en-US" dirty="0" smtClean="0"/>
              <a:t>Minimizing Unnecessary Locking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990021"/>
              </p:ext>
            </p:extLst>
          </p:nvPr>
        </p:nvGraphicFramePr>
        <p:xfrm>
          <a:off x="9525" y="948920"/>
          <a:ext cx="5924550" cy="2103120"/>
        </p:xfrm>
        <a:graphic>
          <a:graphicData uri="http://schemas.openxmlformats.org/drawingml/2006/table">
            <a:tbl>
              <a:tblPr/>
              <a:tblGrid>
                <a:gridCol w="2886075"/>
                <a:gridCol w="3038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28600" indent="-228600">
                        <a:spcBef>
                          <a:spcPct val="3000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Components</a:t>
                      </a: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in multi-threaded applications that (1)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contain</a:t>
                      </a: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intra-component method calls &amp;</a:t>
                      </a:r>
                      <a:r>
                        <a:rPr lang="en-US" sz="1800" b="0" u="non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 (2) </a:t>
                      </a: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have applied </a:t>
                      </a:r>
                      <a:r>
                        <a:rPr lang="en-US" sz="1800" b="0" i="1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Strategized</a:t>
                      </a: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800" b="0" i="1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Locking</a:t>
                      </a:r>
                      <a:endParaRPr lang="en-US" sz="1800" u="non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Bef>
                          <a:spcPts val="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Thread-safe components should not lock unnecessarily</a:t>
                      </a:r>
                    </a:p>
                    <a:p>
                      <a:pPr marL="228600" indent="-228600">
                        <a:spcBef>
                          <a:spcPts val="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b="0" u="none" dirty="0" smtClean="0">
                          <a:solidFill>
                            <a:srgbClr val="000000"/>
                          </a:solidFill>
                          <a:latin typeface="+mn-lt"/>
                        </a:rPr>
                        <a:t>Thread-safe components should be designed to avoid “self-deadlock”</a:t>
                      </a:r>
                      <a:endParaRPr lang="en-US" sz="1800" u="non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8535" y="3092617"/>
            <a:ext cx="8972549" cy="37702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u="none" noProof="1" smtClean="0">
                <a:latin typeface="Courier New" pitchFamily="49" charset="0"/>
              </a:rPr>
              <a:t>template &lt;typename SYNCH_STRATEGY&gt;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class ACE_Message_Queue {</a:t>
            </a:r>
          </a:p>
          <a:p>
            <a:r>
              <a:rPr lang="en-US" b="1" u="none" noProof="1" smtClean="0">
                <a:latin typeface="Courier New" pitchFamily="49" charset="0"/>
              </a:rPr>
              <a:t>public: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dequeue_head (ACE_Message_Block *&amp;mb, ACE_Timeout *to) {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 smtClean="0">
                <a:latin typeface="Courier New" pitchFamily="49" charset="0"/>
              </a:rPr>
              <a:t>    </a:t>
            </a:r>
            <a:r>
              <a:rPr lang="en-US" b="1" u="none" dirty="0" err="1" smtClean="0">
                <a:latin typeface="Courier New" pitchFamily="49" charset="0"/>
              </a:rPr>
              <a:t>ACE_Guard</a:t>
            </a:r>
            <a:r>
              <a:rPr lang="en-US" b="1" u="none" dirty="0" smtClean="0">
                <a:latin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</a:rPr>
              <a:t>typename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SYNCH_STRATEGY::MUTEX</a:t>
            </a:r>
            <a:r>
              <a:rPr lang="en-US" b="1" u="none" dirty="0" smtClean="0">
                <a:latin typeface="Courier New" pitchFamily="49" charset="0"/>
              </a:rPr>
              <a:t>&gt; guard (lock_)</a:t>
            </a:r>
            <a:r>
              <a:rPr lang="en-US" b="1" u="none" noProof="1" smtClean="0">
                <a:latin typeface="Courier New" pitchFamily="49" charset="0"/>
              </a:rPr>
              <a:t>;  </a:t>
            </a:r>
          </a:p>
          <a:p>
            <a:r>
              <a:rPr lang="en-US" b="1" u="none" noProof="1" smtClean="0">
                <a:latin typeface="Courier New" pitchFamily="49" charset="0"/>
              </a:rPr>
              <a:t>    ...   </a:t>
            </a:r>
          </a:p>
          <a:p>
            <a:r>
              <a:rPr lang="en-US" b="1" u="none" noProof="1" smtClean="0">
                <a:latin typeface="Courier New" pitchFamily="49" charset="0"/>
              </a:rPr>
              <a:t>    while (</a:t>
            </a:r>
            <a:r>
              <a:rPr lang="en-US" b="1" u="none" noProof="1" smtClean="0">
                <a:solidFill>
                  <a:srgbClr val="FF0000"/>
                </a:solidFill>
                <a:latin typeface="Courier New" pitchFamily="49" charset="0"/>
              </a:rPr>
              <a:t>is_empty</a:t>
            </a:r>
            <a:r>
              <a:rPr lang="en-US" b="1" u="none" noProof="1" smtClean="0">
                <a:latin typeface="Courier New" pitchFamily="49" charset="0"/>
              </a:rPr>
              <a:t>())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      not_empty_cond_.wait ();</a:t>
            </a:r>
          </a:p>
          <a:p>
            <a:pPr>
              <a:spcAft>
                <a:spcPts val="600"/>
              </a:spcAft>
            </a:pPr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     ...</a:t>
            </a:r>
            <a:r>
              <a:rPr lang="en-US" b="1" u="none" dirty="0" smtClean="0">
                <a:latin typeface="Courier New" pitchFamily="49" charset="0"/>
              </a:rPr>
              <a:t>    </a:t>
            </a:r>
            <a:endParaRPr lang="en-US" b="1" u="none" noProof="1" smtClean="0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</a:t>
            </a:r>
            <a:r>
              <a:rPr lang="en-US" b="1" u="none" noProof="1" smtClean="0">
                <a:solidFill>
                  <a:srgbClr val="FF0000"/>
                </a:solidFill>
                <a:latin typeface="Courier New" pitchFamily="49" charset="0"/>
              </a:rPr>
              <a:t>is_empty</a:t>
            </a:r>
            <a:r>
              <a:rPr lang="en-US" b="1" u="none" noProof="1" smtClean="0">
                <a:latin typeface="Courier New" pitchFamily="49" charset="0"/>
              </a:rPr>
              <a:t> () {</a:t>
            </a:r>
          </a:p>
          <a:p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dirty="0" smtClean="0">
                <a:latin typeface="Courier New" pitchFamily="49" charset="0"/>
              </a:rPr>
              <a:t>   </a:t>
            </a:r>
            <a:r>
              <a:rPr lang="en-US" b="1" u="none" dirty="0" err="1" smtClean="0">
                <a:latin typeface="Courier New" pitchFamily="49" charset="0"/>
              </a:rPr>
              <a:t>ACE_Guard</a:t>
            </a:r>
            <a:r>
              <a:rPr lang="en-US" b="1" u="none" dirty="0" smtClean="0">
                <a:latin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</a:rPr>
              <a:t>typename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SYNCH_STRATEGY</a:t>
            </a:r>
            <a:r>
              <a:rPr lang="en-US" b="1" u="none" noProof="1">
                <a:latin typeface="Courier New" pitchFamily="49" charset="0"/>
              </a:rPr>
              <a:t>::MUTEX</a:t>
            </a:r>
            <a:r>
              <a:rPr lang="en-US" b="1" u="none" dirty="0">
                <a:latin typeface="Courier New" pitchFamily="49" charset="0"/>
              </a:rPr>
              <a:t>&gt; guard (lock_)</a:t>
            </a:r>
            <a:r>
              <a:rPr lang="en-US" b="1" u="none" noProof="1">
                <a:latin typeface="Courier New" pitchFamily="49" charset="0"/>
              </a:rPr>
              <a:t>;  </a:t>
            </a:r>
            <a:endParaRPr lang="en-US" b="1" u="none" noProof="1" smtClean="0">
              <a:latin typeface="Courier New" pitchFamily="49" charset="0"/>
            </a:endParaRPr>
          </a:p>
          <a:p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   return cur_bytes_ == 0 &amp;&amp; cur_count_ == 0;</a:t>
            </a:r>
          </a:p>
          <a:p>
            <a:r>
              <a:rPr lang="en-US" b="1" u="none" noProof="1" smtClean="0">
                <a:latin typeface="Courier New" pitchFamily="49" charset="0"/>
              </a:rPr>
              <a:t>  ...</a:t>
            </a:r>
            <a:endParaRPr lang="en-US" b="1" u="none" noProof="1">
              <a:latin typeface="Courier New" pitchFamily="49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4781085" y="4942336"/>
            <a:ext cx="4323799" cy="5355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u="none" noProof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Errors and/or overhead may occur depending on type of locking strategy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rot="16200000">
            <a:off x="4310389" y="460927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5400000" flipV="1">
            <a:off x="4310389" y="5382632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8893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86869" y="219075"/>
            <a:ext cx="8641977" cy="914400"/>
          </a:xfrm>
        </p:spPr>
        <p:txBody>
          <a:bodyPr/>
          <a:lstStyle/>
          <a:p>
            <a:r>
              <a:rPr lang="en-US" dirty="0" smtClean="0"/>
              <a:t>Minimizing Unnecessary Locking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830348"/>
              </p:ext>
            </p:extLst>
          </p:nvPr>
        </p:nvGraphicFramePr>
        <p:xfrm>
          <a:off x="9525" y="948920"/>
          <a:ext cx="9118600" cy="2103120"/>
        </p:xfrm>
        <a:graphic>
          <a:graphicData uri="http://schemas.openxmlformats.org/drawingml/2006/table">
            <a:tbl>
              <a:tblPr/>
              <a:tblGrid>
                <a:gridCol w="2886075"/>
                <a:gridCol w="3038475"/>
                <a:gridCol w="3194050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28600" indent="-228600">
                        <a:spcBef>
                          <a:spcPct val="3000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Components</a:t>
                      </a: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 in multi-threaded applications that (1)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contain</a:t>
                      </a: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 intra-component method calls &amp;</a:t>
                      </a:r>
                      <a:r>
                        <a:rPr lang="en-US" sz="1800" b="0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 (2) </a:t>
                      </a: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have applied </a:t>
                      </a:r>
                      <a:r>
                        <a:rPr lang="en-US" sz="1800" b="0" i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Strategized</a:t>
                      </a: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 </a:t>
                      </a:r>
                      <a:r>
                        <a:rPr lang="en-US" sz="1800" b="0" i="1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Locking</a:t>
                      </a:r>
                      <a:endParaRPr lang="en-US" sz="1800" u="none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spcBef>
                          <a:spcPts val="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Thread-safe components should not lock unnecessarily</a:t>
                      </a:r>
                    </a:p>
                    <a:p>
                      <a:pPr marL="228600" indent="-228600">
                        <a:spcBef>
                          <a:spcPts val="0"/>
                        </a:spcBef>
                        <a:buSzPct val="80000"/>
                        <a:buFontTx/>
                        <a:buChar char="•"/>
                      </a:pPr>
                      <a:r>
                        <a:rPr lang="en-US" sz="1800" b="0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Thread-safe components should be designed to avoid “self-deadlock”</a:t>
                      </a:r>
                      <a:endParaRPr lang="en-US" sz="1800" u="none" dirty="0" smtClean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 algn="l" defTabSz="914400" rtl="0" eaLnBrk="1" latinLnBrk="0" hangingPunct="1">
                        <a:spcBef>
                          <a:spcPct val="30000"/>
                        </a:spcBef>
                        <a:spcAft>
                          <a:spcPts val="500"/>
                        </a:spcAft>
                        <a:buSzPct val="80000"/>
                        <a:buFontTx/>
                        <a:buChar char="•"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Thread-safe Interface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pattern to minimize locking overhead &amp; ensure that intra-component method calls don’t incur ‘self-deadlock’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3736975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8261350" y="3819525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0" y="6380229"/>
            <a:ext cx="9144000" cy="48804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300" y="6406545"/>
            <a:ext cx="89154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4"/>
              </a:rPr>
              <a:t>www.dre.vanderbilt.edu</a:t>
            </a:r>
            <a:r>
              <a:rPr lang="en-US" sz="2000" u="none" dirty="0">
                <a:hlinkClick r:id="rId4"/>
              </a:rPr>
              <a:t>/~</a:t>
            </a:r>
            <a:r>
              <a:rPr lang="en-US" sz="2000" u="none" dirty="0" smtClean="0">
                <a:hlinkClick r:id="rId4"/>
              </a:rPr>
              <a:t>schmidt/PDF/locking-patterns.pdf</a:t>
            </a:r>
            <a:r>
              <a:rPr lang="en-US" sz="2000" u="none" dirty="0" smtClean="0"/>
              <a:t> for more info</a:t>
            </a:r>
            <a:endParaRPr lang="en-US" sz="2000" u="none" dirty="0"/>
          </a:p>
        </p:txBody>
      </p:sp>
      <p:sp>
        <p:nvSpPr>
          <p:cNvPr id="15" name="Line Callout 1 14"/>
          <p:cNvSpPr/>
          <p:nvPr/>
        </p:nvSpPr>
        <p:spPr bwMode="auto">
          <a:xfrm>
            <a:off x="5856717" y="3238946"/>
            <a:ext cx="2809674" cy="341632"/>
          </a:xfrm>
          <a:prstGeom prst="borderCallout1">
            <a:avLst>
              <a:gd name="adj1" fmla="val 98371"/>
              <a:gd name="adj2" fmla="val 96789"/>
              <a:gd name="adj3" fmla="val 202131"/>
              <a:gd name="adj4" fmla="val 7183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/>
              <a:t>Interface methods check</a:t>
            </a:r>
          </a:p>
        </p:txBody>
      </p:sp>
      <p:sp>
        <p:nvSpPr>
          <p:cNvPr id="16" name="Line Callout 1 15"/>
          <p:cNvSpPr/>
          <p:nvPr/>
        </p:nvSpPr>
        <p:spPr bwMode="auto">
          <a:xfrm>
            <a:off x="5028788" y="5778505"/>
            <a:ext cx="3232562" cy="341632"/>
          </a:xfrm>
          <a:prstGeom prst="borderCallout1">
            <a:avLst>
              <a:gd name="adj1" fmla="val -2000"/>
              <a:gd name="adj2" fmla="val 92382"/>
              <a:gd name="adj3" fmla="val -310877"/>
              <a:gd name="adj4" fmla="val 8370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/>
              <a:t>Implementation methods trust</a:t>
            </a:r>
            <a:r>
              <a:rPr lang="en-US" u="non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4884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" y="2336950"/>
            <a:ext cx="8972549" cy="40010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u="none" noProof="1" smtClean="0">
                <a:latin typeface="Courier New" pitchFamily="49" charset="0"/>
              </a:rPr>
              <a:t>template &lt;typename SYNCH_STRATEGY&gt;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class ACE_Message_Queue {</a:t>
            </a:r>
          </a:p>
          <a:p>
            <a:r>
              <a:rPr lang="en-US" b="1" u="none" noProof="1" smtClean="0">
                <a:latin typeface="Courier New" pitchFamily="49" charset="0"/>
              </a:rPr>
              <a:t>public: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dequeue_head (ACE_Message_Block *&amp;mb, ACE_Timeout *to) {</a:t>
            </a:r>
            <a:endParaRPr lang="en-US" b="1" u="none" noProof="1">
              <a:latin typeface="Courier New" pitchFamily="49" charset="0"/>
            </a:endParaRPr>
          </a:p>
          <a:p>
            <a:r>
              <a:rPr lang="en-US" b="1" u="none" dirty="0" smtClean="0">
                <a:latin typeface="Courier New" pitchFamily="49" charset="0"/>
              </a:rPr>
              <a:t>    </a:t>
            </a:r>
            <a:r>
              <a:rPr lang="en-US" b="1" u="none" dirty="0" err="1" smtClean="0">
                <a:latin typeface="Courier New" pitchFamily="49" charset="0"/>
              </a:rPr>
              <a:t>ACE_Guard</a:t>
            </a:r>
            <a:r>
              <a:rPr lang="en-US" b="1" u="none" dirty="0" smtClean="0">
                <a:latin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</a:rPr>
              <a:t>typename</a:t>
            </a:r>
            <a:r>
              <a:rPr lang="en-US" b="1" u="none" dirty="0" smtClean="0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SYNCH_STRATEGY::MUTEX</a:t>
            </a:r>
            <a:r>
              <a:rPr lang="en-US" b="1" u="none" dirty="0" smtClean="0">
                <a:latin typeface="Courier New" pitchFamily="49" charset="0"/>
              </a:rPr>
              <a:t>&gt; guard (lock_)</a:t>
            </a:r>
            <a:r>
              <a:rPr lang="en-US" b="1" u="none" noProof="1" smtClean="0">
                <a:latin typeface="Courier New" pitchFamily="49" charset="0"/>
              </a:rPr>
              <a:t>;  </a:t>
            </a:r>
          </a:p>
          <a:p>
            <a:r>
              <a:rPr lang="en-US" b="1" u="none" noProof="1" smtClean="0">
                <a:latin typeface="Courier New" pitchFamily="49" charset="0"/>
              </a:rPr>
              <a:t>    ...   </a:t>
            </a:r>
          </a:p>
          <a:p>
            <a:r>
              <a:rPr lang="en-US" b="1" u="none" noProof="1" smtClean="0">
                <a:latin typeface="Courier New" pitchFamily="49" charset="0"/>
              </a:rPr>
              <a:t>    while (</a:t>
            </a:r>
            <a:r>
              <a:rPr lang="en-US" b="1" u="none" noProof="1" smtClean="0">
                <a:solidFill>
                  <a:srgbClr val="FF0000"/>
                </a:solidFill>
                <a:latin typeface="Courier New" pitchFamily="49" charset="0"/>
              </a:rPr>
              <a:t>is_empty_i </a:t>
            </a:r>
            <a:r>
              <a:rPr lang="en-US" b="1" u="none" noProof="1" smtClean="0">
                <a:latin typeface="Courier New" pitchFamily="49" charset="0"/>
              </a:rPr>
              <a:t>()) </a:t>
            </a:r>
            <a:br>
              <a:rPr lang="en-US" b="1" u="none" noProof="1" smtClean="0">
                <a:latin typeface="Courier New" pitchFamily="49" charset="0"/>
              </a:rPr>
            </a:br>
            <a:r>
              <a:rPr lang="en-US" b="1" u="none" noProof="1" smtClean="0">
                <a:latin typeface="Courier New" pitchFamily="49" charset="0"/>
              </a:rPr>
              <a:t>      not_empty_cond_.wait ()</a:t>
            </a:r>
          </a:p>
          <a:p>
            <a:pPr>
              <a:spcAft>
                <a:spcPts val="1800"/>
              </a:spcAft>
            </a:pPr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     ...</a:t>
            </a:r>
            <a:r>
              <a:rPr lang="en-US" b="1" u="none" dirty="0" smtClean="0">
                <a:latin typeface="Courier New" pitchFamily="49" charset="0"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b="1" u="none" dirty="0" smtClean="0">
                <a:latin typeface="Courier New" pitchFamily="49" charset="0"/>
              </a:rPr>
              <a:t>private:  </a:t>
            </a:r>
            <a:endParaRPr lang="en-US" b="1" u="none" noProof="1" smtClean="0">
              <a:latin typeface="Courier New" pitchFamily="49" charset="0"/>
            </a:endParaRPr>
          </a:p>
          <a:p>
            <a:r>
              <a:rPr lang="en-US" b="1" u="none" noProof="1" smtClean="0">
                <a:latin typeface="Courier New" pitchFamily="49" charset="0"/>
              </a:rPr>
              <a:t>  int </a:t>
            </a:r>
            <a:r>
              <a:rPr lang="en-US" b="1" u="none" noProof="1" smtClean="0">
                <a:solidFill>
                  <a:srgbClr val="FF0000"/>
                </a:solidFill>
                <a:latin typeface="Courier New" pitchFamily="49" charset="0"/>
              </a:rPr>
              <a:t>is_empty_i</a:t>
            </a:r>
            <a:r>
              <a:rPr lang="en-US" b="1" u="none" noProof="1">
                <a:latin typeface="Courier New" pitchFamily="49" charset="0"/>
              </a:rPr>
              <a:t> </a:t>
            </a:r>
            <a:r>
              <a:rPr lang="en-US" b="1" u="none" noProof="1" smtClean="0">
                <a:latin typeface="Courier New" pitchFamily="49" charset="0"/>
              </a:rPr>
              <a:t>() {</a:t>
            </a:r>
          </a:p>
          <a:p>
            <a:r>
              <a:rPr lang="en-US" b="1" u="none" noProof="1" smtClean="0">
                <a:latin typeface="Courier New" pitchFamily="49" charset="0"/>
              </a:rPr>
              <a:t>    return cur_bytes_ == 0 &amp;&amp; cur_count_ == 0;</a:t>
            </a:r>
          </a:p>
          <a:p>
            <a:r>
              <a:rPr lang="en-US" b="1" u="none" noProof="1" smtClean="0">
                <a:latin typeface="Courier New" pitchFamily="49" charset="0"/>
              </a:rPr>
              <a:t>  ...</a:t>
            </a:r>
            <a:endParaRPr lang="en-US" b="1" u="none" noProof="1">
              <a:latin typeface="Courier New" pitchFamily="49" charset="0"/>
            </a:endParaRPr>
          </a:p>
        </p:txBody>
      </p:sp>
      <p:sp>
        <p:nvSpPr>
          <p:cNvPr id="217091" name="Rectangle 2"/>
          <p:cNvSpPr>
            <a:spLocks noGrp="1" noChangeArrowheads="1"/>
          </p:cNvSpPr>
          <p:nvPr>
            <p:ph type="title"/>
          </p:nvPr>
        </p:nvSpPr>
        <p:spPr>
          <a:xfrm>
            <a:off x="-75306" y="470424"/>
            <a:ext cx="9316122" cy="914400"/>
          </a:xfrm>
        </p:spPr>
        <p:txBody>
          <a:bodyPr/>
          <a:lstStyle/>
          <a:p>
            <a:r>
              <a:rPr lang="en-US" sz="3200" dirty="0" smtClean="0"/>
              <a:t>Applying Thread-safe Interface to </a:t>
            </a:r>
            <a:r>
              <a:rPr lang="en-US" sz="3200" dirty="0" err="1" smtClean="0"/>
              <a:t>ACE_Message_Queue</a:t>
            </a:r>
            <a:endParaRPr lang="en-US" sz="3200" dirty="0" smtClean="0"/>
          </a:p>
        </p:txBody>
      </p:sp>
      <p:sp>
        <p:nvSpPr>
          <p:cNvPr id="217093" name="Rectangle 6"/>
          <p:cNvSpPr>
            <a:spLocks noChangeArrowheads="1"/>
          </p:cNvSpPr>
          <p:nvPr/>
        </p:nvSpPr>
        <p:spPr bwMode="auto">
          <a:xfrm>
            <a:off x="95250" y="3375025"/>
            <a:ext cx="8977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2000" b="1" u="none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" y="1469168"/>
            <a:ext cx="933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none" dirty="0">
                <a:latin typeface="+mj-lt"/>
              </a:rPr>
              <a:t>Split a component’s methods into publicly accessible </a:t>
            </a:r>
            <a:r>
              <a:rPr lang="en-US" sz="2000" u="none" dirty="0" smtClean="0">
                <a:latin typeface="+mj-lt"/>
              </a:rPr>
              <a:t>interface methods &amp; corresponding </a:t>
            </a:r>
            <a:r>
              <a:rPr lang="en-US" sz="2000" u="none" dirty="0">
                <a:latin typeface="+mj-lt"/>
              </a:rPr>
              <a:t>private implementation </a:t>
            </a:r>
            <a:r>
              <a:rPr lang="en-US" sz="2000" u="none" dirty="0" smtClean="0">
                <a:latin typeface="+mj-lt"/>
              </a:rPr>
              <a:t>methods</a:t>
            </a:r>
            <a:endParaRPr lang="en-US" sz="2000" u="none" dirty="0"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71775" y="4891086"/>
            <a:ext cx="6276976" cy="5355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Implementation method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trusts lock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is held, does its work, &amp; only invokes other implementation methods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67225" y="3800475"/>
            <a:ext cx="4810126" cy="7571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Interface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method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checks lock is acquired,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calls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associated implementation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method, &amp;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automatically releases lock</a:t>
            </a:r>
            <a:endParaRPr lang="en-US" b="1" u="none" dirty="0">
              <a:solidFill>
                <a:srgbClr val="3366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 rot="16200000">
            <a:off x="4015581" y="3789362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5400000" flipV="1">
            <a:off x="2216944" y="5099048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90630" y="6416070"/>
            <a:ext cx="6560004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This pattern allows a broader range of locking strategies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3332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 animBg="1"/>
      <p:bldP spid="11" grpId="0" animBg="1"/>
      <p:bldP spid="12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Thread-safe Interface Pattern</a:t>
            </a:r>
          </a:p>
        </p:txBody>
      </p:sp>
      <p:sp>
        <p:nvSpPr>
          <p:cNvPr id="195589" name="Rectangle 4"/>
          <p:cNvSpPr>
            <a:spLocks noChangeArrowheads="1"/>
          </p:cNvSpPr>
          <p:nvPr/>
        </p:nvSpPr>
        <p:spPr bwMode="auto">
          <a:xfrm>
            <a:off x="-1" y="1249363"/>
            <a:ext cx="9144001" cy="10926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latin typeface="+mj-lt"/>
              </a:rPr>
              <a:t>Increased </a:t>
            </a:r>
            <a:r>
              <a:rPr lang="en-US" sz="2000" b="1" i="1" u="none" dirty="0">
                <a:latin typeface="+mj-lt"/>
              </a:rPr>
              <a:t>robustness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This pattern ensures that self-deadlock does not occur due to intra-component method </a:t>
            </a:r>
            <a:r>
              <a:rPr lang="en-US" sz="2000" u="none" dirty="0" smtClean="0">
                <a:latin typeface="+mj-lt"/>
              </a:rPr>
              <a:t>calls</a:t>
            </a:r>
            <a:endParaRPr lang="en-US" sz="2000" u="none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7129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Thread-safe Interface Pattern</a:t>
            </a:r>
          </a:p>
        </p:txBody>
      </p:sp>
      <p:sp>
        <p:nvSpPr>
          <p:cNvPr id="195589" name="Rectangle 4"/>
          <p:cNvSpPr>
            <a:spLocks noChangeArrowheads="1"/>
          </p:cNvSpPr>
          <p:nvPr/>
        </p:nvSpPr>
        <p:spPr bwMode="auto">
          <a:xfrm>
            <a:off x="-1" y="1249363"/>
            <a:ext cx="9144001" cy="18620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Increased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robustness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This pattern ensures that self-deadlock does not occur due to intra-component method calls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E</a:t>
            </a:r>
            <a:r>
              <a:rPr lang="en-US" sz="2000" b="1" i="1" u="none" dirty="0" smtClean="0">
                <a:latin typeface="+mj-lt"/>
              </a:rPr>
              <a:t>nhanced </a:t>
            </a:r>
            <a:r>
              <a:rPr lang="en-US" sz="2000" b="1" i="1" u="none" dirty="0">
                <a:latin typeface="+mj-lt"/>
              </a:rPr>
              <a:t>performance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This pattern ensures that locks are not acquired or released </a:t>
            </a:r>
            <a:r>
              <a:rPr lang="en-US" sz="2000" u="none" dirty="0" smtClean="0">
                <a:latin typeface="+mj-lt"/>
              </a:rPr>
              <a:t>unnecessarily</a:t>
            </a:r>
            <a:endParaRPr lang="en-US" sz="2000" u="none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971995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Thread-safe Interface Pattern</a:t>
            </a:r>
          </a:p>
        </p:txBody>
      </p:sp>
      <p:sp>
        <p:nvSpPr>
          <p:cNvPr id="195589" name="Rectangle 4"/>
          <p:cNvSpPr>
            <a:spLocks noChangeArrowheads="1"/>
          </p:cNvSpPr>
          <p:nvPr/>
        </p:nvSpPr>
        <p:spPr bwMode="auto">
          <a:xfrm>
            <a:off x="-1" y="1249363"/>
            <a:ext cx="9144001" cy="29392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Increased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robustness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This pattern ensures that self-deadlock does not occur due to intra-component method calls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nhanced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performance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This pattern ensures that locks are not acquired or released unnecessarily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Simplification of software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Separating the locking &amp; functionality concerns can help to simplify both aspects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677403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Thread-safe Interface Pattern</a:t>
            </a:r>
          </a:p>
        </p:txBody>
      </p:sp>
      <p:sp>
        <p:nvSpPr>
          <p:cNvPr id="195588" name="Rectangle 3"/>
          <p:cNvSpPr>
            <a:spLocks noChangeArrowheads="1"/>
          </p:cNvSpPr>
          <p:nvPr/>
        </p:nvSpPr>
        <p:spPr bwMode="auto">
          <a:xfrm>
            <a:off x="-2" y="1030288"/>
            <a:ext cx="9144001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Additional indirection &amp; extra methods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Each interface method requires at least one implementation </a:t>
            </a:r>
            <a:r>
              <a:rPr lang="en-US" sz="2000" u="none" dirty="0" smtClean="0">
                <a:latin typeface="+mj-lt"/>
              </a:rPr>
              <a:t>method</a:t>
            </a:r>
          </a:p>
          <a:p>
            <a:pPr marL="457200" lvl="2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Increases memory footprint &amp; </a:t>
            </a:r>
            <a:r>
              <a:rPr lang="en-US" sz="2000" u="none" dirty="0">
                <a:latin typeface="+mj-lt"/>
              </a:rPr>
              <a:t>may also add an extra level of </a:t>
            </a:r>
            <a:r>
              <a:rPr lang="en-US" sz="2000" u="none" dirty="0" smtClean="0">
                <a:latin typeface="+mj-lt"/>
              </a:rPr>
              <a:t>indirection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512722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Thread-safe Interface Pattern</a:t>
            </a:r>
          </a:p>
        </p:txBody>
      </p:sp>
      <p:sp>
        <p:nvSpPr>
          <p:cNvPr id="195588" name="Rectangle 3"/>
          <p:cNvSpPr>
            <a:spLocks noChangeArrowheads="1"/>
          </p:cNvSpPr>
          <p:nvPr/>
        </p:nvSpPr>
        <p:spPr bwMode="auto">
          <a:xfrm>
            <a:off x="-2" y="1030288"/>
            <a:ext cx="9144001" cy="263149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Additional indirection &amp; extra methods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Each interface method requires at least one implementation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method</a:t>
            </a:r>
          </a:p>
          <a:p>
            <a:pPr marL="457200" lvl="2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Increases memory footprint 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may also add an extra level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indirection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 smtClean="0">
                <a:latin typeface="+mj-lt"/>
              </a:rPr>
              <a:t>Potential for misuse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OO languages support </a:t>
            </a:r>
            <a:r>
              <a:rPr lang="en-US" sz="2000" u="none" dirty="0">
                <a:latin typeface="+mj-lt"/>
              </a:rPr>
              <a:t>class-level rather than object-level access control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An object </a:t>
            </a:r>
            <a:r>
              <a:rPr lang="en-US" sz="2000" u="none" dirty="0">
                <a:latin typeface="+mj-lt"/>
              </a:rPr>
              <a:t>can </a:t>
            </a:r>
            <a:r>
              <a:rPr lang="en-US" sz="2000" u="none" dirty="0" smtClean="0">
                <a:latin typeface="+mj-lt"/>
              </a:rPr>
              <a:t>thus bypass </a:t>
            </a:r>
            <a:r>
              <a:rPr lang="en-US" sz="2000" u="none" dirty="0">
                <a:latin typeface="+mj-lt"/>
              </a:rPr>
              <a:t>the public interface to call a private method on another object of </a:t>
            </a:r>
            <a:r>
              <a:rPr lang="en-US" sz="2000" u="none" dirty="0" smtClean="0">
                <a:latin typeface="+mj-lt"/>
              </a:rPr>
              <a:t>same </a:t>
            </a:r>
            <a:r>
              <a:rPr lang="en-US" sz="2000" u="none" dirty="0">
                <a:latin typeface="+mj-lt"/>
              </a:rPr>
              <a:t>class, </a:t>
            </a:r>
            <a:r>
              <a:rPr lang="en-US" sz="2000" u="none" dirty="0" smtClean="0">
                <a:latin typeface="+mj-lt"/>
              </a:rPr>
              <a:t>thereby bypassing </a:t>
            </a:r>
            <a:r>
              <a:rPr lang="en-US" sz="2000" u="none" dirty="0">
                <a:latin typeface="+mj-lt"/>
              </a:rPr>
              <a:t>that object’s lock 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20947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9051" y="6296025"/>
            <a:ext cx="9163051" cy="5817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587" name="Rectangle 2"/>
          <p:cNvSpPr>
            <a:spLocks noGrp="1" noChangeArrowheads="1"/>
          </p:cNvSpPr>
          <p:nvPr>
            <p:ph type="title"/>
          </p:nvPr>
        </p:nvSpPr>
        <p:spPr>
          <a:xfrm>
            <a:off x="215152" y="266700"/>
            <a:ext cx="875672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Thread-safe Interface Pattern</a:t>
            </a:r>
          </a:p>
        </p:txBody>
      </p:sp>
      <p:sp>
        <p:nvSpPr>
          <p:cNvPr id="195588" name="Rectangle 3"/>
          <p:cNvSpPr>
            <a:spLocks noChangeArrowheads="1"/>
          </p:cNvSpPr>
          <p:nvPr/>
        </p:nvSpPr>
        <p:spPr bwMode="auto">
          <a:xfrm>
            <a:off x="-2" y="1030288"/>
            <a:ext cx="9144001" cy="401648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Additional indirection &amp; extra methods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Each interface method requires at least one implementation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method</a:t>
            </a:r>
          </a:p>
          <a:p>
            <a:pPr marL="457200" lvl="2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Increases memory footprint 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may also add an extra level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indirection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Potential for misuse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OO languages support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class-level rather than object-level access control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An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thus bypass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public interface to call a private method on another object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same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class,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thereby bypassing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that object’s lock 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Potential overhead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This pattern prevents multiple components from sharing the same lock &amp; prevents locking at a finer granularity than the component, which can increase lock contention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86" y="4984750"/>
            <a:ext cx="7569200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8294686" y="5067300"/>
            <a:ext cx="0" cy="147637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7075037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the Active Object Pattern in JAWS</a:t>
            </a:r>
          </a:p>
        </p:txBody>
      </p:sp>
      <p:cxnSp>
        <p:nvCxnSpPr>
          <p:cNvPr id="296" name="Straight Connector 295"/>
          <p:cNvCxnSpPr/>
          <p:nvPr/>
        </p:nvCxnSpPr>
        <p:spPr bwMode="auto">
          <a:xfrm flipV="1">
            <a:off x="4761512" y="3959593"/>
            <a:ext cx="1266893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7" name="Rectangle 96"/>
          <p:cNvSpPr>
            <a:spLocks noChangeArrowheads="1"/>
          </p:cNvSpPr>
          <p:nvPr/>
        </p:nvSpPr>
        <p:spPr bwMode="auto">
          <a:xfrm>
            <a:off x="7167461" y="1840805"/>
            <a:ext cx="1336534" cy="671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8" name="Rectangle 104"/>
          <p:cNvSpPr>
            <a:spLocks noChangeArrowheads="1"/>
          </p:cNvSpPr>
          <p:nvPr/>
        </p:nvSpPr>
        <p:spPr bwMode="auto">
          <a:xfrm>
            <a:off x="7695277" y="3788963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9" name="Rectangle 100"/>
          <p:cNvSpPr>
            <a:spLocks noChangeArrowheads="1"/>
          </p:cNvSpPr>
          <p:nvPr/>
        </p:nvSpPr>
        <p:spPr bwMode="auto">
          <a:xfrm>
            <a:off x="6198627" y="3797462"/>
            <a:ext cx="1347438" cy="5265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0" name="Straight Arrow Connector 299"/>
          <p:cNvCxnSpPr/>
          <p:nvPr/>
        </p:nvCxnSpPr>
        <p:spPr bwMode="auto">
          <a:xfrm>
            <a:off x="4770428" y="2676697"/>
            <a:ext cx="0" cy="6230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01" name="Straight Connector 300"/>
          <p:cNvCxnSpPr/>
          <p:nvPr/>
        </p:nvCxnSpPr>
        <p:spPr bwMode="auto">
          <a:xfrm>
            <a:off x="7851737" y="2509194"/>
            <a:ext cx="0" cy="4509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Rectangle 102"/>
          <p:cNvSpPr>
            <a:spLocks noChangeArrowheads="1"/>
          </p:cNvSpPr>
          <p:nvPr/>
        </p:nvSpPr>
        <p:spPr bwMode="auto">
          <a:xfrm>
            <a:off x="7701415" y="3193366"/>
            <a:ext cx="1340743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3" name="Rectangle 94"/>
          <p:cNvSpPr>
            <a:spLocks noChangeArrowheads="1"/>
          </p:cNvSpPr>
          <p:nvPr/>
        </p:nvSpPr>
        <p:spPr bwMode="auto">
          <a:xfrm>
            <a:off x="7167461" y="1280478"/>
            <a:ext cx="1336534" cy="56032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4" name="Rectangle 55"/>
          <p:cNvSpPr>
            <a:spLocks noChangeArrowheads="1"/>
          </p:cNvSpPr>
          <p:nvPr/>
        </p:nvSpPr>
        <p:spPr bwMode="auto">
          <a:xfrm>
            <a:off x="6900078" y="2947795"/>
            <a:ext cx="18444" cy="29574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5" name="Rectangle 56"/>
          <p:cNvSpPr>
            <a:spLocks noChangeArrowheads="1"/>
          </p:cNvSpPr>
          <p:nvPr/>
        </p:nvSpPr>
        <p:spPr bwMode="auto">
          <a:xfrm>
            <a:off x="6900078" y="2947795"/>
            <a:ext cx="1567728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6" name="Rectangle 74"/>
          <p:cNvSpPr>
            <a:spLocks noChangeArrowheads="1"/>
          </p:cNvSpPr>
          <p:nvPr/>
        </p:nvSpPr>
        <p:spPr bwMode="auto">
          <a:xfrm>
            <a:off x="6511219" y="2206379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7" name="Rectangle 75"/>
          <p:cNvSpPr>
            <a:spLocks noChangeArrowheads="1"/>
          </p:cNvSpPr>
          <p:nvPr/>
        </p:nvSpPr>
        <p:spPr bwMode="auto">
          <a:xfrm>
            <a:off x="6283675" y="1772118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8" name="Rectangle 76"/>
          <p:cNvSpPr>
            <a:spLocks noChangeArrowheads="1"/>
          </p:cNvSpPr>
          <p:nvPr/>
        </p:nvSpPr>
        <p:spPr bwMode="auto">
          <a:xfrm>
            <a:off x="6992244" y="14711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9" name="Rectangle 77"/>
          <p:cNvSpPr>
            <a:spLocks noChangeArrowheads="1"/>
          </p:cNvSpPr>
          <p:nvPr/>
        </p:nvSpPr>
        <p:spPr bwMode="auto">
          <a:xfrm>
            <a:off x="6253963" y="2725986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0" name="Rectangle 79"/>
          <p:cNvSpPr>
            <a:spLocks noChangeArrowheads="1"/>
          </p:cNvSpPr>
          <p:nvPr/>
        </p:nvSpPr>
        <p:spPr bwMode="auto">
          <a:xfrm>
            <a:off x="6004225" y="2676695"/>
            <a:ext cx="18444" cy="1258971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1" name="Rectangle 80"/>
          <p:cNvSpPr>
            <a:spLocks noChangeArrowheads="1"/>
          </p:cNvSpPr>
          <p:nvPr/>
        </p:nvSpPr>
        <p:spPr bwMode="auto">
          <a:xfrm>
            <a:off x="6076466" y="2652051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2" name="Rectangle 81"/>
          <p:cNvSpPr>
            <a:spLocks noChangeArrowheads="1"/>
          </p:cNvSpPr>
          <p:nvPr/>
        </p:nvSpPr>
        <p:spPr bwMode="auto">
          <a:xfrm>
            <a:off x="5459919" y="21417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3" name="Freeform 85"/>
          <p:cNvSpPr>
            <a:spLocks/>
          </p:cNvSpPr>
          <p:nvPr/>
        </p:nvSpPr>
        <p:spPr bwMode="auto">
          <a:xfrm>
            <a:off x="5487661" y="2972441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4" name="Freeform 86"/>
          <p:cNvSpPr>
            <a:spLocks/>
          </p:cNvSpPr>
          <p:nvPr/>
        </p:nvSpPr>
        <p:spPr bwMode="auto">
          <a:xfrm>
            <a:off x="5542992" y="2849214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5" name="Rectangle 88"/>
          <p:cNvSpPr>
            <a:spLocks noChangeArrowheads="1"/>
          </p:cNvSpPr>
          <p:nvPr/>
        </p:nvSpPr>
        <p:spPr bwMode="auto">
          <a:xfrm>
            <a:off x="4935861" y="3016106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Rectangle 93"/>
          <p:cNvSpPr>
            <a:spLocks noChangeArrowheads="1"/>
          </p:cNvSpPr>
          <p:nvPr/>
        </p:nvSpPr>
        <p:spPr bwMode="auto">
          <a:xfrm>
            <a:off x="6967584" y="1294829"/>
            <a:ext cx="1673781" cy="56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" name="Rectangle 95"/>
          <p:cNvSpPr>
            <a:spLocks noChangeArrowheads="1"/>
          </p:cNvSpPr>
          <p:nvPr/>
        </p:nvSpPr>
        <p:spPr bwMode="auto">
          <a:xfrm>
            <a:off x="7149017" y="1852037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8" name="Rectangle 99"/>
          <p:cNvSpPr>
            <a:spLocks noChangeArrowheads="1"/>
          </p:cNvSpPr>
          <p:nvPr/>
        </p:nvSpPr>
        <p:spPr bwMode="auto">
          <a:xfrm>
            <a:off x="6174043" y="3797462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9" name="Rectangle 101"/>
          <p:cNvSpPr>
            <a:spLocks noChangeArrowheads="1"/>
          </p:cNvSpPr>
          <p:nvPr/>
        </p:nvSpPr>
        <p:spPr bwMode="auto">
          <a:xfrm>
            <a:off x="7522302" y="3255255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0" name="Rectangle 103"/>
          <p:cNvSpPr>
            <a:spLocks noChangeArrowheads="1"/>
          </p:cNvSpPr>
          <p:nvPr/>
        </p:nvSpPr>
        <p:spPr bwMode="auto">
          <a:xfrm>
            <a:off x="7652214" y="3779917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1" name="Rectangle 108"/>
          <p:cNvSpPr>
            <a:spLocks noChangeArrowheads="1"/>
          </p:cNvSpPr>
          <p:nvPr/>
        </p:nvSpPr>
        <p:spPr bwMode="auto">
          <a:xfrm>
            <a:off x="4301188" y="3922025"/>
            <a:ext cx="1467677" cy="3820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2" name="Rectangle 109"/>
          <p:cNvSpPr>
            <a:spLocks noChangeArrowheads="1"/>
          </p:cNvSpPr>
          <p:nvPr/>
        </p:nvSpPr>
        <p:spPr bwMode="auto">
          <a:xfrm>
            <a:off x="3889686" y="3068109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3" name="Rectangle 107"/>
          <p:cNvSpPr>
            <a:spLocks noChangeArrowheads="1"/>
          </p:cNvSpPr>
          <p:nvPr/>
        </p:nvSpPr>
        <p:spPr bwMode="auto">
          <a:xfrm>
            <a:off x="4296616" y="3955718"/>
            <a:ext cx="1289534" cy="44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4" name="Rectangle 106"/>
          <p:cNvSpPr>
            <a:spLocks noChangeArrowheads="1"/>
          </p:cNvSpPr>
          <p:nvPr/>
        </p:nvSpPr>
        <p:spPr bwMode="auto">
          <a:xfrm>
            <a:off x="4301188" y="3326427"/>
            <a:ext cx="1467677" cy="59559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5" name="Rectangle 105"/>
          <p:cNvSpPr>
            <a:spLocks noChangeArrowheads="1"/>
          </p:cNvSpPr>
          <p:nvPr/>
        </p:nvSpPr>
        <p:spPr bwMode="auto">
          <a:xfrm>
            <a:off x="4201284" y="3377861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6" name="Straight Connector 325"/>
          <p:cNvCxnSpPr/>
          <p:nvPr/>
        </p:nvCxnSpPr>
        <p:spPr bwMode="auto">
          <a:xfrm>
            <a:off x="8467806" y="2949355"/>
            <a:ext cx="0" cy="24174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Isosceles Triangle 326"/>
          <p:cNvSpPr/>
          <p:nvPr/>
        </p:nvSpPr>
        <p:spPr bwMode="auto">
          <a:xfrm>
            <a:off x="7717155" y="262124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8" name="Rectangle 90"/>
          <p:cNvSpPr>
            <a:spLocks noChangeArrowheads="1"/>
          </p:cNvSpPr>
          <p:nvPr/>
        </p:nvSpPr>
        <p:spPr bwMode="auto">
          <a:xfrm>
            <a:off x="3712192" y="1536435"/>
            <a:ext cx="1699155" cy="35757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9" name="Rectangle 328"/>
          <p:cNvSpPr>
            <a:spLocks noChangeArrowheads="1"/>
          </p:cNvSpPr>
          <p:nvPr/>
        </p:nvSpPr>
        <p:spPr bwMode="auto">
          <a:xfrm>
            <a:off x="5202317" y="185067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0" name="Rectangle 329"/>
          <p:cNvSpPr>
            <a:spLocks noChangeArrowheads="1"/>
          </p:cNvSpPr>
          <p:nvPr/>
        </p:nvSpPr>
        <p:spPr bwMode="auto">
          <a:xfrm>
            <a:off x="5202317" y="254074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1" name="Rectangle 89"/>
          <p:cNvSpPr>
            <a:spLocks noChangeArrowheads="1"/>
          </p:cNvSpPr>
          <p:nvPr/>
        </p:nvSpPr>
        <p:spPr bwMode="auto">
          <a:xfrm>
            <a:off x="3712192" y="1549755"/>
            <a:ext cx="1603862" cy="35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2" name="Rectangle 92"/>
          <p:cNvSpPr>
            <a:spLocks noChangeArrowheads="1"/>
          </p:cNvSpPr>
          <p:nvPr/>
        </p:nvSpPr>
        <p:spPr bwMode="auto">
          <a:xfrm>
            <a:off x="3712192" y="1887641"/>
            <a:ext cx="1699155" cy="922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3" name="Rectangle 91"/>
          <p:cNvSpPr>
            <a:spLocks noChangeArrowheads="1"/>
          </p:cNvSpPr>
          <p:nvPr/>
        </p:nvSpPr>
        <p:spPr bwMode="auto">
          <a:xfrm>
            <a:off x="3687083" y="1902178"/>
            <a:ext cx="169915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4" name="Rectangle 98"/>
          <p:cNvSpPr>
            <a:spLocks noChangeArrowheads="1"/>
          </p:cNvSpPr>
          <p:nvPr/>
        </p:nvSpPr>
        <p:spPr bwMode="auto">
          <a:xfrm>
            <a:off x="6198627" y="3201863"/>
            <a:ext cx="1347438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5" name="Rectangle 97"/>
          <p:cNvSpPr>
            <a:spLocks noChangeArrowheads="1"/>
          </p:cNvSpPr>
          <p:nvPr/>
        </p:nvSpPr>
        <p:spPr bwMode="auto">
          <a:xfrm>
            <a:off x="6041801" y="3263818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6" name="Straight Connector 335"/>
          <p:cNvCxnSpPr>
            <a:stCxn id="328" idx="3"/>
          </p:cNvCxnSpPr>
          <p:nvPr/>
        </p:nvCxnSpPr>
        <p:spPr bwMode="auto">
          <a:xfrm flipV="1">
            <a:off x="5411347" y="1715224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7" name="Straight Connector 336"/>
          <p:cNvCxnSpPr/>
          <p:nvPr/>
        </p:nvCxnSpPr>
        <p:spPr bwMode="auto">
          <a:xfrm flipV="1">
            <a:off x="5411347" y="2415050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8" name="Rectangle 337"/>
          <p:cNvSpPr/>
          <p:nvPr/>
        </p:nvSpPr>
        <p:spPr bwMode="auto">
          <a:xfrm>
            <a:off x="5635212" y="2276395"/>
            <a:ext cx="807912" cy="40011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9" name="Rectangle 66"/>
          <p:cNvSpPr>
            <a:spLocks noChangeArrowheads="1"/>
          </p:cNvSpPr>
          <p:nvPr/>
        </p:nvSpPr>
        <p:spPr bwMode="auto">
          <a:xfrm>
            <a:off x="5768865" y="2357734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0" name="Rectangle 104"/>
          <p:cNvSpPr>
            <a:spLocks noChangeArrowheads="1"/>
          </p:cNvSpPr>
          <p:nvPr/>
        </p:nvSpPr>
        <p:spPr bwMode="auto">
          <a:xfrm>
            <a:off x="7709305" y="5437118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1" name="Rectangle 102"/>
          <p:cNvSpPr>
            <a:spLocks noChangeArrowheads="1"/>
          </p:cNvSpPr>
          <p:nvPr/>
        </p:nvSpPr>
        <p:spPr bwMode="auto">
          <a:xfrm>
            <a:off x="7709305" y="4841521"/>
            <a:ext cx="1346881" cy="59559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2" name="Rectangle 101"/>
          <p:cNvSpPr>
            <a:spLocks noChangeArrowheads="1"/>
          </p:cNvSpPr>
          <p:nvPr/>
        </p:nvSpPr>
        <p:spPr bwMode="auto">
          <a:xfrm>
            <a:off x="7536330" y="4903410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" name="Rectangle 103"/>
          <p:cNvSpPr>
            <a:spLocks noChangeArrowheads="1"/>
          </p:cNvSpPr>
          <p:nvPr/>
        </p:nvSpPr>
        <p:spPr bwMode="auto">
          <a:xfrm>
            <a:off x="7663765" y="5428072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4" name="Straight Connector 343"/>
          <p:cNvCxnSpPr/>
          <p:nvPr/>
        </p:nvCxnSpPr>
        <p:spPr bwMode="auto">
          <a:xfrm>
            <a:off x="8378432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5" name="Isosceles Triangle 344"/>
          <p:cNvSpPr/>
          <p:nvPr/>
        </p:nvSpPr>
        <p:spPr bwMode="auto">
          <a:xfrm>
            <a:off x="8245427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0" name="Straight Connector 349"/>
          <p:cNvCxnSpPr/>
          <p:nvPr/>
        </p:nvCxnSpPr>
        <p:spPr bwMode="auto">
          <a:xfrm>
            <a:off x="6855720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1" name="Isosceles Triangle 350"/>
          <p:cNvSpPr/>
          <p:nvPr/>
        </p:nvSpPr>
        <p:spPr bwMode="auto">
          <a:xfrm>
            <a:off x="6723953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391026" y="5511812"/>
            <a:ext cx="431800" cy="370426"/>
            <a:chOff x="8327572" y="4328206"/>
            <a:chExt cx="300243" cy="312737"/>
          </a:xfrm>
        </p:grpSpPr>
        <p:grpSp>
          <p:nvGrpSpPr>
            <p:cNvPr id="60" name="Group 5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46" name="Rectangle 104"/>
          <p:cNvSpPr>
            <a:spLocks noChangeArrowheads="1"/>
          </p:cNvSpPr>
          <p:nvPr/>
        </p:nvSpPr>
        <p:spPr bwMode="auto">
          <a:xfrm>
            <a:off x="6195459" y="5429524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7" name="Rectangle 102"/>
          <p:cNvSpPr>
            <a:spLocks noChangeArrowheads="1"/>
          </p:cNvSpPr>
          <p:nvPr/>
        </p:nvSpPr>
        <p:spPr bwMode="auto">
          <a:xfrm>
            <a:off x="6195459" y="4833927"/>
            <a:ext cx="1346881" cy="59559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8" name="Rectangle 101"/>
          <p:cNvSpPr>
            <a:spLocks noChangeArrowheads="1"/>
          </p:cNvSpPr>
          <p:nvPr/>
        </p:nvSpPr>
        <p:spPr bwMode="auto">
          <a:xfrm>
            <a:off x="6022485" y="4895816"/>
            <a:ext cx="1673781" cy="5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9" name="Rectangle 103"/>
          <p:cNvSpPr>
            <a:spLocks noChangeArrowheads="1"/>
          </p:cNvSpPr>
          <p:nvPr/>
        </p:nvSpPr>
        <p:spPr bwMode="auto">
          <a:xfrm>
            <a:off x="6130870" y="5420478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-3" y="1270287"/>
            <a:ext cx="5761411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One way to apply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Active 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Object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to JAWS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requires a minor extension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our reactive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Acceptor-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Connector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-based version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We simply inherit from </a:t>
            </a:r>
            <a:br>
              <a:rPr lang="en-US" sz="2000" u="none" dirty="0" smtClean="0">
                <a:latin typeface="+mj-lt"/>
              </a:rPr>
            </a:b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sz="2000" u="none" dirty="0" smtClean="0">
                <a:latin typeface="+mj-lt"/>
              </a:rPr>
              <a:t> &amp; </a:t>
            </a:r>
            <a:br>
              <a:rPr lang="en-US" sz="2000" u="none" dirty="0" smtClean="0">
                <a:latin typeface="+mj-lt"/>
              </a:rPr>
            </a:b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 smtClean="0">
                <a:latin typeface="+mj-lt"/>
              </a:rPr>
              <a:t>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to create a new subclass </a:t>
            </a:r>
            <a:br>
              <a:rPr lang="en-US" sz="2000" u="none" dirty="0" smtClean="0">
                <a:latin typeface="+mj-lt"/>
              </a:rPr>
            </a:b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TPC_HTTP_Handler</a:t>
            </a:r>
            <a:r>
              <a:rPr lang="en-US" sz="2000" u="none" dirty="0" smtClean="0">
                <a:latin typeface="+mj-lt"/>
              </a:rPr>
              <a:t> that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runs as an active object</a:t>
            </a:r>
          </a:p>
          <a:p>
            <a:pPr marL="0" lvl="1">
              <a:spcBef>
                <a:spcPts val="600"/>
              </a:spcBef>
              <a:buSzPct val="80000"/>
            </a:pPr>
            <a:endParaRPr lang="en-US" sz="2000" u="none" dirty="0">
              <a:latin typeface="+mj-lt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698104" y="4833928"/>
            <a:ext cx="1365812" cy="1156726"/>
          </a:xfrm>
          <a:prstGeom prst="roundRect">
            <a:avLst>
              <a:gd name="adj" fmla="val 3887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5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</a:t>
            </a: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8</a:t>
            </a:r>
            <a:endParaRPr lang="en-US" sz="4000" u="none" kern="0" dirty="0" smtClean="0">
              <a:solidFill>
                <a:srgbClr val="FF0000"/>
              </a:solidFill>
              <a:latin typeface="Impact" pitchFamily="34" charset="0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42524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9525" y="6286500"/>
            <a:ext cx="9124950" cy="5703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3" name="Rectangle 2"/>
          <p:cNvSpPr/>
          <p:nvPr/>
        </p:nvSpPr>
        <p:spPr bwMode="auto">
          <a:xfrm>
            <a:off x="1314450" y="5791200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0" y="3476625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8724" y="3629024"/>
            <a:ext cx="781051" cy="2466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" y="962903"/>
            <a:ext cx="7038976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Implement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using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ACE 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Applying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other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synchronization patterns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</a:t>
            </a:r>
            <a:r>
              <a:rPr lang="en-US" sz="2000" i="1" u="none" dirty="0" smtClean="0"/>
              <a:t>Leader/</a:t>
            </a:r>
            <a:br>
              <a:rPr lang="en-US" sz="2000" i="1" u="none" dirty="0" smtClean="0"/>
            </a:br>
            <a:r>
              <a:rPr lang="en-US" sz="2000" i="1" u="none" dirty="0" smtClean="0"/>
              <a:t>Followers </a:t>
            </a:r>
            <a:r>
              <a:rPr lang="en-US" sz="2000" u="none" dirty="0" smtClean="0"/>
              <a:t>pattern</a:t>
            </a:r>
            <a:endParaRPr lang="en-US" sz="2000" dirty="0"/>
          </a:p>
        </p:txBody>
      </p:sp>
      <p:sp>
        <p:nvSpPr>
          <p:cNvPr id="14" name="Rectangle 50"/>
          <p:cNvSpPr>
            <a:spLocks noChangeAspect="1" noChangeArrowheads="1"/>
          </p:cNvSpPr>
          <p:nvPr/>
        </p:nvSpPr>
        <p:spPr bwMode="auto">
          <a:xfrm>
            <a:off x="7364413" y="3771900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5" name="Rectangle 46"/>
          <p:cNvSpPr>
            <a:spLocks noChangeAspect="1" noChangeArrowheads="1"/>
          </p:cNvSpPr>
          <p:nvPr/>
        </p:nvSpPr>
        <p:spPr bwMode="auto">
          <a:xfrm>
            <a:off x="7235825" y="4956175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" name="Rectangle 42"/>
          <p:cNvSpPr>
            <a:spLocks noChangeAspect="1" noChangeArrowheads="1"/>
          </p:cNvSpPr>
          <p:nvPr/>
        </p:nvSpPr>
        <p:spPr bwMode="auto">
          <a:xfrm>
            <a:off x="7351713" y="2389188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7" name="Rectangle 57"/>
          <p:cNvSpPr>
            <a:spLocks noChangeAspect="1" noChangeArrowheads="1"/>
          </p:cNvSpPr>
          <p:nvPr/>
        </p:nvSpPr>
        <p:spPr bwMode="auto">
          <a:xfrm>
            <a:off x="4910138" y="1160463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8" name="Freeform 8"/>
          <p:cNvSpPr>
            <a:spLocks noChangeAspect="1"/>
          </p:cNvSpPr>
          <p:nvPr/>
        </p:nvSpPr>
        <p:spPr bwMode="auto">
          <a:xfrm>
            <a:off x="8013700" y="3219450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9"/>
          <p:cNvSpPr>
            <a:spLocks noChangeAspect="1"/>
          </p:cNvSpPr>
          <p:nvPr/>
        </p:nvSpPr>
        <p:spPr bwMode="auto">
          <a:xfrm>
            <a:off x="7994650" y="3240088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0"/>
          <p:cNvSpPr>
            <a:spLocks noChangeAspect="1" noChangeArrowheads="1"/>
          </p:cNvSpPr>
          <p:nvPr/>
        </p:nvSpPr>
        <p:spPr bwMode="auto">
          <a:xfrm>
            <a:off x="8134350" y="3438525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2"/>
          <p:cNvSpPr>
            <a:spLocks noChangeAspect="1" noChangeArrowheads="1"/>
          </p:cNvSpPr>
          <p:nvPr/>
        </p:nvSpPr>
        <p:spPr bwMode="auto">
          <a:xfrm>
            <a:off x="5861050" y="2640013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13"/>
          <p:cNvSpPr>
            <a:spLocks noChangeAspect="1" noChangeArrowheads="1"/>
          </p:cNvSpPr>
          <p:nvPr/>
        </p:nvSpPr>
        <p:spPr bwMode="auto">
          <a:xfrm>
            <a:off x="6761163" y="2640013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4"/>
          <p:cNvSpPr>
            <a:spLocks noChangeAspect="1" noChangeArrowheads="1"/>
          </p:cNvSpPr>
          <p:nvPr/>
        </p:nvSpPr>
        <p:spPr bwMode="auto">
          <a:xfrm>
            <a:off x="5861050" y="2998788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15"/>
          <p:cNvSpPr>
            <a:spLocks noChangeAspect="1" noChangeArrowheads="1"/>
          </p:cNvSpPr>
          <p:nvPr/>
        </p:nvSpPr>
        <p:spPr bwMode="auto">
          <a:xfrm>
            <a:off x="5861050" y="2640013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16"/>
          <p:cNvSpPr>
            <a:spLocks noChangeAspect="1" noChangeArrowheads="1"/>
          </p:cNvSpPr>
          <p:nvPr/>
        </p:nvSpPr>
        <p:spPr bwMode="auto">
          <a:xfrm>
            <a:off x="5981700" y="2698750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26" name="Rectangle 17"/>
          <p:cNvSpPr>
            <a:spLocks noChangeAspect="1" noChangeArrowheads="1"/>
          </p:cNvSpPr>
          <p:nvPr/>
        </p:nvSpPr>
        <p:spPr bwMode="auto">
          <a:xfrm>
            <a:off x="6821488" y="2598738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27" name="Rectangle 18"/>
          <p:cNvSpPr>
            <a:spLocks noChangeAspect="1" noChangeArrowheads="1"/>
          </p:cNvSpPr>
          <p:nvPr/>
        </p:nvSpPr>
        <p:spPr bwMode="auto">
          <a:xfrm>
            <a:off x="7834313" y="1022350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28" name="Rectangle 19"/>
          <p:cNvSpPr>
            <a:spLocks noChangeAspect="1" noChangeArrowheads="1"/>
          </p:cNvSpPr>
          <p:nvPr/>
        </p:nvSpPr>
        <p:spPr bwMode="auto">
          <a:xfrm>
            <a:off x="6419850" y="3063875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29" name="Rectangle 20"/>
          <p:cNvSpPr>
            <a:spLocks noChangeAspect="1" noChangeArrowheads="1"/>
          </p:cNvSpPr>
          <p:nvPr/>
        </p:nvSpPr>
        <p:spPr bwMode="auto">
          <a:xfrm>
            <a:off x="7172325" y="1282700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21"/>
          <p:cNvSpPr>
            <a:spLocks noChangeAspect="1" noChangeArrowheads="1"/>
          </p:cNvSpPr>
          <p:nvPr/>
        </p:nvSpPr>
        <p:spPr bwMode="auto">
          <a:xfrm>
            <a:off x="8134350" y="1282700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22"/>
          <p:cNvSpPr>
            <a:spLocks noChangeAspect="1" noChangeArrowheads="1"/>
          </p:cNvSpPr>
          <p:nvPr/>
        </p:nvSpPr>
        <p:spPr bwMode="auto">
          <a:xfrm>
            <a:off x="6011863" y="2400300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23"/>
          <p:cNvSpPr>
            <a:spLocks noChangeAspect="1"/>
          </p:cNvSpPr>
          <p:nvPr/>
        </p:nvSpPr>
        <p:spPr bwMode="auto">
          <a:xfrm>
            <a:off x="6011863" y="2400300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24"/>
          <p:cNvSpPr>
            <a:spLocks noChangeAspect="1"/>
          </p:cNvSpPr>
          <p:nvPr/>
        </p:nvSpPr>
        <p:spPr bwMode="auto">
          <a:xfrm>
            <a:off x="5951538" y="2400300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25"/>
          <p:cNvSpPr>
            <a:spLocks noChangeAspect="1" noChangeArrowheads="1"/>
          </p:cNvSpPr>
          <p:nvPr/>
        </p:nvSpPr>
        <p:spPr bwMode="auto">
          <a:xfrm>
            <a:off x="6015038" y="2260600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26"/>
          <p:cNvSpPr>
            <a:spLocks noChangeAspect="1" noChangeArrowheads="1"/>
          </p:cNvSpPr>
          <p:nvPr/>
        </p:nvSpPr>
        <p:spPr bwMode="auto">
          <a:xfrm>
            <a:off x="8264525" y="2141538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36" name="Group 368"/>
          <p:cNvGrpSpPr>
            <a:grpSpLocks/>
          </p:cNvGrpSpPr>
          <p:nvPr/>
        </p:nvGrpSpPr>
        <p:grpSpPr bwMode="auto">
          <a:xfrm rot="16200000">
            <a:off x="6065838" y="3344863"/>
            <a:ext cx="479425" cy="139700"/>
            <a:chOff x="3230" y="1648"/>
            <a:chExt cx="302" cy="88"/>
          </a:xfrm>
        </p:grpSpPr>
        <p:sp>
          <p:nvSpPr>
            <p:cNvPr id="37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" name="Freeform 33"/>
          <p:cNvSpPr>
            <a:spLocks noChangeAspect="1"/>
          </p:cNvSpPr>
          <p:nvPr/>
        </p:nvSpPr>
        <p:spPr bwMode="auto">
          <a:xfrm>
            <a:off x="7191375" y="1222375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34"/>
          <p:cNvSpPr>
            <a:spLocks noChangeAspect="1"/>
          </p:cNvSpPr>
          <p:nvPr/>
        </p:nvSpPr>
        <p:spPr bwMode="auto">
          <a:xfrm>
            <a:off x="7191375" y="1222375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35"/>
          <p:cNvSpPr>
            <a:spLocks noChangeAspect="1"/>
          </p:cNvSpPr>
          <p:nvPr/>
        </p:nvSpPr>
        <p:spPr bwMode="auto">
          <a:xfrm>
            <a:off x="7132638" y="1282700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2" name="Group 36"/>
          <p:cNvGrpSpPr>
            <a:grpSpLocks noChangeAspect="1"/>
          </p:cNvGrpSpPr>
          <p:nvPr/>
        </p:nvGrpSpPr>
        <p:grpSpPr bwMode="auto">
          <a:xfrm>
            <a:off x="4921250" y="3616325"/>
            <a:ext cx="2043112" cy="1179513"/>
            <a:chOff x="2310" y="2679"/>
            <a:chExt cx="1225" cy="707"/>
          </a:xfrm>
        </p:grpSpPr>
        <p:sp>
          <p:nvSpPr>
            <p:cNvPr id="43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4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45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46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47" name="Rectangle 41"/>
          <p:cNvSpPr>
            <a:spLocks noChangeAspect="1" noChangeArrowheads="1"/>
          </p:cNvSpPr>
          <p:nvPr/>
        </p:nvSpPr>
        <p:spPr bwMode="auto">
          <a:xfrm>
            <a:off x="7321550" y="236855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48" name="Rectangle 43"/>
          <p:cNvSpPr>
            <a:spLocks noChangeAspect="1" noChangeArrowheads="1"/>
          </p:cNvSpPr>
          <p:nvPr/>
        </p:nvSpPr>
        <p:spPr bwMode="auto">
          <a:xfrm>
            <a:off x="7362825" y="2660650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49" name="Rectangle 44"/>
          <p:cNvSpPr>
            <a:spLocks noChangeAspect="1" noChangeArrowheads="1"/>
          </p:cNvSpPr>
          <p:nvPr/>
        </p:nvSpPr>
        <p:spPr bwMode="auto">
          <a:xfrm>
            <a:off x="7351713" y="2681288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0" name="Rectangle 49"/>
          <p:cNvSpPr>
            <a:spLocks noChangeAspect="1" noChangeArrowheads="1"/>
          </p:cNvSpPr>
          <p:nvPr/>
        </p:nvSpPr>
        <p:spPr bwMode="auto">
          <a:xfrm>
            <a:off x="7334250" y="37623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1" name="Rectangle 51"/>
          <p:cNvSpPr>
            <a:spLocks noChangeAspect="1" noChangeArrowheads="1"/>
          </p:cNvSpPr>
          <p:nvPr/>
        </p:nvSpPr>
        <p:spPr bwMode="auto">
          <a:xfrm>
            <a:off x="7343775" y="4275138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52" name="Rectangle 52"/>
          <p:cNvSpPr>
            <a:spLocks noChangeAspect="1" noChangeArrowheads="1"/>
          </p:cNvSpPr>
          <p:nvPr/>
        </p:nvSpPr>
        <p:spPr bwMode="auto">
          <a:xfrm>
            <a:off x="7364413" y="4254500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3" name="Rectangle 45"/>
          <p:cNvSpPr>
            <a:spLocks noChangeAspect="1" noChangeArrowheads="1"/>
          </p:cNvSpPr>
          <p:nvPr/>
        </p:nvSpPr>
        <p:spPr bwMode="auto">
          <a:xfrm>
            <a:off x="7205663" y="49276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4" name="Rectangle 47"/>
          <p:cNvSpPr>
            <a:spLocks noChangeAspect="1" noChangeArrowheads="1"/>
          </p:cNvSpPr>
          <p:nvPr/>
        </p:nvSpPr>
        <p:spPr bwMode="auto">
          <a:xfrm>
            <a:off x="7216775" y="5438775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55" name="Rectangle 48"/>
          <p:cNvSpPr>
            <a:spLocks noChangeAspect="1" noChangeArrowheads="1"/>
          </p:cNvSpPr>
          <p:nvPr/>
        </p:nvSpPr>
        <p:spPr bwMode="auto">
          <a:xfrm>
            <a:off x="7235825" y="5438775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6" name="Line 53"/>
          <p:cNvSpPr>
            <a:spLocks noChangeAspect="1" noChangeShapeType="1"/>
          </p:cNvSpPr>
          <p:nvPr/>
        </p:nvSpPr>
        <p:spPr bwMode="auto">
          <a:xfrm>
            <a:off x="7286625" y="3667125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7" name="Line 54"/>
          <p:cNvSpPr>
            <a:spLocks noChangeAspect="1" noChangeShapeType="1"/>
          </p:cNvSpPr>
          <p:nvPr/>
        </p:nvSpPr>
        <p:spPr bwMode="auto">
          <a:xfrm>
            <a:off x="8313738" y="3676650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8" name="Rectangle 56"/>
          <p:cNvSpPr>
            <a:spLocks noChangeAspect="1" noChangeArrowheads="1"/>
          </p:cNvSpPr>
          <p:nvPr/>
        </p:nvSpPr>
        <p:spPr bwMode="auto">
          <a:xfrm>
            <a:off x="5227638" y="1141413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9" name="Rectangle 58"/>
          <p:cNvSpPr>
            <a:spLocks noChangeAspect="1" noChangeArrowheads="1"/>
          </p:cNvSpPr>
          <p:nvPr/>
        </p:nvSpPr>
        <p:spPr bwMode="auto">
          <a:xfrm>
            <a:off x="4856163" y="1766888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60" name="Rectangle 59"/>
          <p:cNvSpPr>
            <a:spLocks noChangeAspect="1" noChangeArrowheads="1"/>
          </p:cNvSpPr>
          <p:nvPr/>
        </p:nvSpPr>
        <p:spPr bwMode="auto">
          <a:xfrm>
            <a:off x="4909857" y="1711325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1" name="Rectangle 60"/>
          <p:cNvSpPr>
            <a:spLocks noChangeAspect="1" noChangeArrowheads="1"/>
          </p:cNvSpPr>
          <p:nvPr/>
        </p:nvSpPr>
        <p:spPr bwMode="auto">
          <a:xfrm>
            <a:off x="4907492" y="1444625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2" name="Rectangle 61"/>
          <p:cNvSpPr>
            <a:spLocks noChangeAspect="1" noChangeArrowheads="1"/>
          </p:cNvSpPr>
          <p:nvPr/>
        </p:nvSpPr>
        <p:spPr bwMode="auto">
          <a:xfrm>
            <a:off x="4857750" y="1406525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63" name="Rectangle 62"/>
          <p:cNvSpPr>
            <a:spLocks noChangeAspect="1" noChangeArrowheads="1"/>
          </p:cNvSpPr>
          <p:nvPr/>
        </p:nvSpPr>
        <p:spPr bwMode="auto">
          <a:xfrm>
            <a:off x="6425639" y="1504950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4" name="Line 71"/>
          <p:cNvSpPr>
            <a:spLocks noChangeAspect="1" noChangeShapeType="1"/>
          </p:cNvSpPr>
          <p:nvPr/>
        </p:nvSpPr>
        <p:spPr bwMode="auto">
          <a:xfrm rot="5400000">
            <a:off x="6178552" y="3143252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5" name="Line 72"/>
          <p:cNvSpPr>
            <a:spLocks noChangeAspect="1" noChangeShapeType="1"/>
          </p:cNvSpPr>
          <p:nvPr/>
        </p:nvSpPr>
        <p:spPr bwMode="auto">
          <a:xfrm flipV="1">
            <a:off x="5243513" y="2625725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6" name="Line 77"/>
          <p:cNvSpPr>
            <a:spLocks noChangeShapeType="1"/>
          </p:cNvSpPr>
          <p:nvPr/>
        </p:nvSpPr>
        <p:spPr bwMode="auto">
          <a:xfrm>
            <a:off x="7283450" y="3670300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67" name="Group 369"/>
          <p:cNvGrpSpPr>
            <a:grpSpLocks/>
          </p:cNvGrpSpPr>
          <p:nvPr/>
        </p:nvGrpSpPr>
        <p:grpSpPr bwMode="auto">
          <a:xfrm rot="5400000" flipV="1">
            <a:off x="5008563" y="2382838"/>
            <a:ext cx="479425" cy="139700"/>
            <a:chOff x="3230" y="1648"/>
            <a:chExt cx="302" cy="88"/>
          </a:xfrm>
        </p:grpSpPr>
        <p:sp>
          <p:nvSpPr>
            <p:cNvPr id="68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" name="Line 388"/>
          <p:cNvSpPr>
            <a:spLocks noChangeShapeType="1"/>
          </p:cNvSpPr>
          <p:nvPr/>
        </p:nvSpPr>
        <p:spPr bwMode="auto">
          <a:xfrm>
            <a:off x="6769100" y="2797175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6442868" y="1503758"/>
            <a:ext cx="279289" cy="290911"/>
            <a:chOff x="8327572" y="4328206"/>
            <a:chExt cx="300243" cy="312737"/>
          </a:xfrm>
        </p:grpSpPr>
        <p:grpSp>
          <p:nvGrpSpPr>
            <p:cNvPr id="72" name="Group 7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3" name="Straight Arrow Connector 7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6728618" y="1703783"/>
            <a:ext cx="279289" cy="290911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389293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81" y="2886075"/>
            <a:ext cx="4802863" cy="339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9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806590"/>
              </p:ext>
            </p:extLst>
          </p:nvPr>
        </p:nvGraphicFramePr>
        <p:xfrm>
          <a:off x="12700" y="981077"/>
          <a:ext cx="6530975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2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81" y="2886075"/>
            <a:ext cx="4802863" cy="339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151056"/>
            <a:ext cx="3658694" cy="10772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/>
              <a:t>Dynamic memory (</a:t>
            </a:r>
            <a:r>
              <a:rPr lang="en-US" u="none" dirty="0" smtClean="0"/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</p:txBody>
      </p:sp>
      <p:sp>
        <p:nvSpPr>
          <p:cNvPr id="75" name="AutoShape 104"/>
          <p:cNvSpPr>
            <a:spLocks noChangeArrowheads="1"/>
          </p:cNvSpPr>
          <p:nvPr/>
        </p:nvSpPr>
        <p:spPr bwMode="auto">
          <a:xfrm>
            <a:off x="3784579" y="2925631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1" name="AutoShape 106"/>
          <p:cNvSpPr>
            <a:spLocks noChangeArrowheads="1"/>
          </p:cNvSpPr>
          <p:nvPr/>
        </p:nvSpPr>
        <p:spPr bwMode="auto">
          <a:xfrm>
            <a:off x="4328271" y="5427352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9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991294"/>
              </p:ext>
            </p:extLst>
          </p:nvPr>
        </p:nvGraphicFramePr>
        <p:xfrm>
          <a:off x="12700" y="981077"/>
          <a:ext cx="6530975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34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81" y="2886075"/>
            <a:ext cx="4802863" cy="339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151056"/>
            <a:ext cx="3658694" cy="14311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Dynamic memory (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/>
              <a:t>Synchronization </a:t>
            </a:r>
            <a:r>
              <a:rPr lang="en-US" u="none" dirty="0" smtClean="0"/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</p:txBody>
      </p:sp>
      <p:sp>
        <p:nvSpPr>
          <p:cNvPr id="74" name="AutoShape 103"/>
          <p:cNvSpPr>
            <a:spLocks noChangeArrowheads="1"/>
          </p:cNvSpPr>
          <p:nvPr/>
        </p:nvSpPr>
        <p:spPr bwMode="auto">
          <a:xfrm>
            <a:off x="5543129" y="4976732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2" name="AutoShape 263"/>
          <p:cNvSpPr>
            <a:spLocks noChangeArrowheads="1"/>
          </p:cNvSpPr>
          <p:nvPr/>
        </p:nvSpPr>
        <p:spPr bwMode="auto">
          <a:xfrm>
            <a:off x="3959598" y="4483010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9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90975"/>
              </p:ext>
            </p:extLst>
          </p:nvPr>
        </p:nvGraphicFramePr>
        <p:xfrm>
          <a:off x="12700" y="981077"/>
          <a:ext cx="6530975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40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81" y="2886075"/>
            <a:ext cx="4802863" cy="339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151056"/>
            <a:ext cx="3658694" cy="1785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Dynamic memory (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Synchronization 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/>
              <a:t>C</a:t>
            </a:r>
            <a:r>
              <a:rPr lang="en-US" u="none" dirty="0" smtClean="0"/>
              <a:t>ontext switches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</p:txBody>
      </p:sp>
      <p:sp>
        <p:nvSpPr>
          <p:cNvPr id="77" name="AutoShape 105"/>
          <p:cNvSpPr>
            <a:spLocks noChangeArrowheads="1"/>
          </p:cNvSpPr>
          <p:nvPr/>
        </p:nvSpPr>
        <p:spPr bwMode="auto">
          <a:xfrm>
            <a:off x="3863581" y="3752641"/>
            <a:ext cx="558800" cy="203200"/>
          </a:xfrm>
          <a:prstGeom prst="rightArrow">
            <a:avLst>
              <a:gd name="adj1" fmla="val 50000"/>
              <a:gd name="adj2" fmla="val 68750"/>
            </a:avLst>
          </a:prstGeom>
          <a:solidFill>
            <a:schemeClr val="bg1">
              <a:lumMod val="65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/>
          </a:p>
        </p:txBody>
      </p:sp>
      <p:graphicFrame>
        <p:nvGraphicFramePr>
          <p:cNvPr id="9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8190404"/>
              </p:ext>
            </p:extLst>
          </p:nvPr>
        </p:nvGraphicFramePr>
        <p:xfrm>
          <a:off x="12700" y="981077"/>
          <a:ext cx="6530975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14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81" y="2886075"/>
            <a:ext cx="4802863" cy="3397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3" name="Group 82"/>
          <p:cNvGrpSpPr/>
          <p:nvPr/>
        </p:nvGrpSpPr>
        <p:grpSpPr>
          <a:xfrm>
            <a:off x="207440" y="4916582"/>
            <a:ext cx="3752158" cy="903697"/>
            <a:chOff x="4533285" y="5561739"/>
            <a:chExt cx="5207959" cy="1203771"/>
          </a:xfrm>
        </p:grpSpPr>
        <p:pic>
          <p:nvPicPr>
            <p:cNvPr id="8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3285" y="5591280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636" y="5581433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7987" y="5571586"/>
              <a:ext cx="1375905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5338" y="5561739"/>
              <a:ext cx="1375906" cy="1174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73" name="Rectangle 97"/>
          <p:cNvSpPr>
            <a:spLocks noChangeArrowheads="1"/>
          </p:cNvSpPr>
          <p:nvPr/>
        </p:nvSpPr>
        <p:spPr bwMode="auto">
          <a:xfrm>
            <a:off x="12700" y="3151056"/>
            <a:ext cx="3658694" cy="21390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Dynamic memory (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de)allocation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Synchronization 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operations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u="none" dirty="0" smtClean="0">
                <a:solidFill>
                  <a:schemeClr val="bg1">
                    <a:lumMod val="75000"/>
                  </a:schemeClr>
                </a:solidFill>
              </a:rPr>
              <a:t>ontext switches</a:t>
            </a:r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r>
              <a:rPr lang="en-US" u="none" dirty="0"/>
              <a:t>CPU cache </a:t>
            </a:r>
            <a:r>
              <a:rPr lang="en-US" u="none" dirty="0" smtClean="0"/>
              <a:t>updates</a:t>
            </a:r>
            <a:endParaRPr lang="en-US" u="none" dirty="0"/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  <a:p>
            <a:pPr marL="227013" indent="-227013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u="none" dirty="0"/>
          </a:p>
        </p:txBody>
      </p:sp>
      <p:graphicFrame>
        <p:nvGraphicFramePr>
          <p:cNvPr id="9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16757"/>
              </p:ext>
            </p:extLst>
          </p:nvPr>
        </p:nvGraphicFramePr>
        <p:xfrm>
          <a:off x="12700" y="981077"/>
          <a:ext cx="6530975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661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703954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2581276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>
                <a:latin typeface="+mj-lt"/>
              </a:rPr>
              <a:t>Structure</a:t>
            </a:r>
            <a:endParaRPr lang="en-US" sz="2400" b="1" u="none" dirty="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550" y="3397898"/>
            <a:ext cx="2598750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>
                <a:latin typeface="+mj-lt"/>
              </a:rPr>
              <a:t>Leader/Follower </a:t>
            </a:r>
            <a:r>
              <a:rPr lang="en-US" u="none" dirty="0">
                <a:latin typeface="+mj-lt"/>
              </a:rPr>
              <a:t>provides an efficient </a:t>
            </a:r>
            <a:r>
              <a:rPr lang="en-US" u="none" dirty="0" smtClean="0">
                <a:latin typeface="+mj-lt"/>
              </a:rPr>
              <a:t>&amp; predictable concurrency </a:t>
            </a:r>
            <a:r>
              <a:rPr lang="en-US" u="none" dirty="0">
                <a:latin typeface="+mj-lt"/>
              </a:rPr>
              <a:t>model where multiple threads take turns sharing event sources to </a:t>
            </a:r>
            <a:r>
              <a:rPr lang="en-US" u="none" dirty="0" smtClean="0">
                <a:latin typeface="+mj-lt"/>
              </a:rPr>
              <a:t>process </a:t>
            </a:r>
            <a:r>
              <a:rPr lang="en-US" u="none" dirty="0">
                <a:latin typeface="+mj-lt"/>
              </a:rPr>
              <a:t>service requests that occur on the event 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36" y="2714624"/>
            <a:ext cx="6223864" cy="3609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425439" y="3082020"/>
            <a:ext cx="303418" cy="3594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4086" y="31685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 smtClean="0"/>
              <a:t>*</a:t>
            </a:r>
            <a:endParaRPr lang="en-US" sz="2400" u="none" dirty="0"/>
          </a:p>
        </p:txBody>
      </p:sp>
    </p:spTree>
    <p:extLst>
      <p:ext uri="{BB962C8B-B14F-4D97-AF65-F5344CB8AC3E}">
        <p14:creationId xmlns:p14="http://schemas.microsoft.com/office/powerpoint/2010/main" val="31998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92536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2581276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>
                <a:latin typeface="+mj-lt"/>
              </a:rPr>
              <a:t>Structure</a:t>
            </a:r>
            <a:endParaRPr lang="en-US" sz="2400" b="1" u="none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36" y="2714624"/>
            <a:ext cx="6223864" cy="3609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7425439" y="3082020"/>
            <a:ext cx="303418" cy="3594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4086" y="31685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 smtClean="0"/>
              <a:t>*</a:t>
            </a:r>
            <a:endParaRPr lang="en-US" sz="2400" u="none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5138058" y="4049486"/>
            <a:ext cx="1284512" cy="470125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422570" y="3441442"/>
            <a:ext cx="2013857" cy="1078169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941908" y="4049486"/>
            <a:ext cx="2196150" cy="2275113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2550" y="3397898"/>
            <a:ext cx="2598750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>
                <a:latin typeface="+mj-lt"/>
              </a:rPr>
              <a:t>Leader/Follower </a:t>
            </a:r>
            <a:r>
              <a:rPr lang="en-US" u="none" dirty="0">
                <a:latin typeface="+mj-lt"/>
              </a:rPr>
              <a:t>provides an efficient </a:t>
            </a:r>
            <a:r>
              <a:rPr lang="en-US" u="none" dirty="0" smtClean="0">
                <a:latin typeface="+mj-lt"/>
              </a:rPr>
              <a:t>&amp; predictable concurrency </a:t>
            </a:r>
            <a:r>
              <a:rPr lang="en-US" u="none" dirty="0">
                <a:latin typeface="+mj-lt"/>
              </a:rPr>
              <a:t>model where multiple threads take turns sharing event sources to </a:t>
            </a:r>
            <a:r>
              <a:rPr lang="en-US" u="none" dirty="0" smtClean="0">
                <a:latin typeface="+mj-lt"/>
              </a:rPr>
              <a:t>process </a:t>
            </a:r>
            <a:r>
              <a:rPr lang="en-US" u="none" dirty="0">
                <a:latin typeface="+mj-lt"/>
              </a:rPr>
              <a:t>service requests that occur on the event sources</a:t>
            </a:r>
          </a:p>
        </p:txBody>
      </p:sp>
    </p:spTree>
    <p:extLst>
      <p:ext uri="{BB962C8B-B14F-4D97-AF65-F5344CB8AC3E}">
        <p14:creationId xmlns:p14="http://schemas.microsoft.com/office/powerpoint/2010/main" val="394135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107852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2581276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>
                <a:latin typeface="+mj-lt"/>
              </a:rPr>
              <a:t>Structure</a:t>
            </a:r>
            <a:endParaRPr lang="en-US" sz="2400" b="1" u="none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105398" y="4974771"/>
            <a:ext cx="4016829" cy="1338942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36" y="2714624"/>
            <a:ext cx="6223864" cy="36099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425439" y="3082020"/>
            <a:ext cx="303418" cy="3594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4086" y="31685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 smtClean="0"/>
              <a:t>*</a:t>
            </a:r>
            <a:endParaRPr lang="en-US" sz="2400" u="none" dirty="0"/>
          </a:p>
        </p:txBody>
      </p:sp>
      <p:sp>
        <p:nvSpPr>
          <p:cNvPr id="16" name="Rectangle 15"/>
          <p:cNvSpPr/>
          <p:nvPr/>
        </p:nvSpPr>
        <p:spPr>
          <a:xfrm>
            <a:off x="182550" y="3397898"/>
            <a:ext cx="2598750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>
                <a:latin typeface="+mj-lt"/>
              </a:rPr>
              <a:t>Leader/Follower </a:t>
            </a:r>
            <a:r>
              <a:rPr lang="en-US" u="none" dirty="0">
                <a:latin typeface="+mj-lt"/>
              </a:rPr>
              <a:t>provides an efficient </a:t>
            </a:r>
            <a:r>
              <a:rPr lang="en-US" u="none" dirty="0" smtClean="0">
                <a:latin typeface="+mj-lt"/>
              </a:rPr>
              <a:t>&amp; predictable concurrency </a:t>
            </a:r>
            <a:r>
              <a:rPr lang="en-US" u="none" dirty="0">
                <a:latin typeface="+mj-lt"/>
              </a:rPr>
              <a:t>model where multiple threads take turns sharing event sources to </a:t>
            </a:r>
            <a:r>
              <a:rPr lang="en-US" u="none" dirty="0" smtClean="0">
                <a:latin typeface="+mj-lt"/>
              </a:rPr>
              <a:t>process </a:t>
            </a:r>
            <a:r>
              <a:rPr lang="en-US" u="none" dirty="0">
                <a:latin typeface="+mj-lt"/>
              </a:rPr>
              <a:t>service requests that occur on the event sources</a:t>
            </a:r>
          </a:p>
        </p:txBody>
      </p:sp>
    </p:spTree>
    <p:extLst>
      <p:ext uri="{BB962C8B-B14F-4D97-AF65-F5344CB8AC3E}">
        <p14:creationId xmlns:p14="http://schemas.microsoft.com/office/powerpoint/2010/main" val="36492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the Active Object Pattern in JAWS</a:t>
            </a:r>
          </a:p>
        </p:txBody>
      </p:sp>
      <p:cxnSp>
        <p:nvCxnSpPr>
          <p:cNvPr id="296" name="Straight Connector 295"/>
          <p:cNvCxnSpPr/>
          <p:nvPr/>
        </p:nvCxnSpPr>
        <p:spPr bwMode="auto">
          <a:xfrm flipV="1">
            <a:off x="4761512" y="3959593"/>
            <a:ext cx="1266893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7" name="Rectangle 96"/>
          <p:cNvSpPr>
            <a:spLocks noChangeArrowheads="1"/>
          </p:cNvSpPr>
          <p:nvPr/>
        </p:nvSpPr>
        <p:spPr bwMode="auto">
          <a:xfrm>
            <a:off x="7167461" y="1840805"/>
            <a:ext cx="1336534" cy="671588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8" name="Rectangle 104"/>
          <p:cNvSpPr>
            <a:spLocks noChangeArrowheads="1"/>
          </p:cNvSpPr>
          <p:nvPr/>
        </p:nvSpPr>
        <p:spPr bwMode="auto">
          <a:xfrm>
            <a:off x="7695277" y="3788963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99" name="Rectangle 100"/>
          <p:cNvSpPr>
            <a:spLocks noChangeArrowheads="1"/>
          </p:cNvSpPr>
          <p:nvPr/>
        </p:nvSpPr>
        <p:spPr bwMode="auto">
          <a:xfrm>
            <a:off x="6198627" y="3797462"/>
            <a:ext cx="1347438" cy="5265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0" name="Straight Arrow Connector 299"/>
          <p:cNvCxnSpPr/>
          <p:nvPr/>
        </p:nvCxnSpPr>
        <p:spPr bwMode="auto">
          <a:xfrm>
            <a:off x="4770428" y="2676697"/>
            <a:ext cx="0" cy="62309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01" name="Straight Connector 300"/>
          <p:cNvCxnSpPr/>
          <p:nvPr/>
        </p:nvCxnSpPr>
        <p:spPr bwMode="auto">
          <a:xfrm>
            <a:off x="7851737" y="2509194"/>
            <a:ext cx="0" cy="45092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2" name="Rectangle 102"/>
          <p:cNvSpPr>
            <a:spLocks noChangeArrowheads="1"/>
          </p:cNvSpPr>
          <p:nvPr/>
        </p:nvSpPr>
        <p:spPr bwMode="auto">
          <a:xfrm>
            <a:off x="7701415" y="3193366"/>
            <a:ext cx="1340743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3" name="Rectangle 94"/>
          <p:cNvSpPr>
            <a:spLocks noChangeArrowheads="1"/>
          </p:cNvSpPr>
          <p:nvPr/>
        </p:nvSpPr>
        <p:spPr bwMode="auto">
          <a:xfrm>
            <a:off x="7167461" y="1280478"/>
            <a:ext cx="1336534" cy="560326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4" name="Rectangle 55"/>
          <p:cNvSpPr>
            <a:spLocks noChangeArrowheads="1"/>
          </p:cNvSpPr>
          <p:nvPr/>
        </p:nvSpPr>
        <p:spPr bwMode="auto">
          <a:xfrm>
            <a:off x="6900078" y="2947795"/>
            <a:ext cx="18444" cy="29574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5" name="Rectangle 56"/>
          <p:cNvSpPr>
            <a:spLocks noChangeArrowheads="1"/>
          </p:cNvSpPr>
          <p:nvPr/>
        </p:nvSpPr>
        <p:spPr bwMode="auto">
          <a:xfrm>
            <a:off x="6900078" y="2947795"/>
            <a:ext cx="1567728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6" name="Rectangle 74"/>
          <p:cNvSpPr>
            <a:spLocks noChangeArrowheads="1"/>
          </p:cNvSpPr>
          <p:nvPr/>
        </p:nvSpPr>
        <p:spPr bwMode="auto">
          <a:xfrm>
            <a:off x="6511219" y="2206379"/>
            <a:ext cx="41838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4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07" name="Rectangle 75"/>
          <p:cNvSpPr>
            <a:spLocks noChangeArrowheads="1"/>
          </p:cNvSpPr>
          <p:nvPr/>
        </p:nvSpPr>
        <p:spPr bwMode="auto">
          <a:xfrm>
            <a:off x="6283675" y="1772118"/>
            <a:ext cx="8560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8" name="Rectangle 76"/>
          <p:cNvSpPr>
            <a:spLocks noChangeArrowheads="1"/>
          </p:cNvSpPr>
          <p:nvPr/>
        </p:nvSpPr>
        <p:spPr bwMode="auto">
          <a:xfrm>
            <a:off x="6992244" y="14711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9" name="Rectangle 77"/>
          <p:cNvSpPr>
            <a:spLocks noChangeArrowheads="1"/>
          </p:cNvSpPr>
          <p:nvPr/>
        </p:nvSpPr>
        <p:spPr bwMode="auto">
          <a:xfrm>
            <a:off x="6253963" y="2725986"/>
            <a:ext cx="567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0" name="Rectangle 79"/>
          <p:cNvSpPr>
            <a:spLocks noChangeArrowheads="1"/>
          </p:cNvSpPr>
          <p:nvPr/>
        </p:nvSpPr>
        <p:spPr bwMode="auto">
          <a:xfrm>
            <a:off x="6004225" y="2676695"/>
            <a:ext cx="18444" cy="1258971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1" name="Rectangle 80"/>
          <p:cNvSpPr>
            <a:spLocks noChangeArrowheads="1"/>
          </p:cNvSpPr>
          <p:nvPr/>
        </p:nvSpPr>
        <p:spPr bwMode="auto">
          <a:xfrm>
            <a:off x="6076466" y="2652051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2" name="Rectangle 81"/>
          <p:cNvSpPr>
            <a:spLocks noChangeArrowheads="1"/>
          </p:cNvSpPr>
          <p:nvPr/>
        </p:nvSpPr>
        <p:spPr bwMode="auto">
          <a:xfrm>
            <a:off x="5459919" y="2141799"/>
            <a:ext cx="1202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3" name="Freeform 85"/>
          <p:cNvSpPr>
            <a:spLocks/>
          </p:cNvSpPr>
          <p:nvPr/>
        </p:nvSpPr>
        <p:spPr bwMode="auto">
          <a:xfrm>
            <a:off x="5487661" y="2972441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4" name="Freeform 86"/>
          <p:cNvSpPr>
            <a:spLocks/>
          </p:cNvSpPr>
          <p:nvPr/>
        </p:nvSpPr>
        <p:spPr bwMode="auto">
          <a:xfrm>
            <a:off x="5542992" y="2849214"/>
            <a:ext cx="18444" cy="24645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6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15" name="Rectangle 88"/>
          <p:cNvSpPr>
            <a:spLocks noChangeArrowheads="1"/>
          </p:cNvSpPr>
          <p:nvPr/>
        </p:nvSpPr>
        <p:spPr bwMode="auto">
          <a:xfrm>
            <a:off x="4935861" y="3016106"/>
            <a:ext cx="82554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6" name="Rectangle 93"/>
          <p:cNvSpPr>
            <a:spLocks noChangeArrowheads="1"/>
          </p:cNvSpPr>
          <p:nvPr/>
        </p:nvSpPr>
        <p:spPr bwMode="auto">
          <a:xfrm>
            <a:off x="6967584" y="1294829"/>
            <a:ext cx="1673781" cy="56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4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4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7" name="Rectangle 95"/>
          <p:cNvSpPr>
            <a:spLocks noChangeArrowheads="1"/>
          </p:cNvSpPr>
          <p:nvPr/>
        </p:nvSpPr>
        <p:spPr bwMode="auto">
          <a:xfrm>
            <a:off x="7149017" y="1852037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4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8" name="Rectangle 99"/>
          <p:cNvSpPr>
            <a:spLocks noChangeArrowheads="1"/>
          </p:cNvSpPr>
          <p:nvPr/>
        </p:nvSpPr>
        <p:spPr bwMode="auto">
          <a:xfrm>
            <a:off x="6174043" y="3797462"/>
            <a:ext cx="169222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9" name="Rectangle 101"/>
          <p:cNvSpPr>
            <a:spLocks noChangeArrowheads="1"/>
          </p:cNvSpPr>
          <p:nvPr/>
        </p:nvSpPr>
        <p:spPr bwMode="auto">
          <a:xfrm>
            <a:off x="7522302" y="3255255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0" name="Rectangle 103"/>
          <p:cNvSpPr>
            <a:spLocks noChangeArrowheads="1"/>
          </p:cNvSpPr>
          <p:nvPr/>
        </p:nvSpPr>
        <p:spPr bwMode="auto">
          <a:xfrm>
            <a:off x="7652214" y="3779917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4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1" name="Rectangle 108"/>
          <p:cNvSpPr>
            <a:spLocks noChangeArrowheads="1"/>
          </p:cNvSpPr>
          <p:nvPr/>
        </p:nvSpPr>
        <p:spPr bwMode="auto">
          <a:xfrm>
            <a:off x="4301188" y="3922025"/>
            <a:ext cx="1467677" cy="38200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2" name="Rectangle 109"/>
          <p:cNvSpPr>
            <a:spLocks noChangeArrowheads="1"/>
          </p:cNvSpPr>
          <p:nvPr/>
        </p:nvSpPr>
        <p:spPr bwMode="auto">
          <a:xfrm>
            <a:off x="3889686" y="3068109"/>
            <a:ext cx="79508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3" name="Rectangle 107"/>
          <p:cNvSpPr>
            <a:spLocks noChangeArrowheads="1"/>
          </p:cNvSpPr>
          <p:nvPr/>
        </p:nvSpPr>
        <p:spPr bwMode="auto">
          <a:xfrm>
            <a:off x="4296616" y="3955718"/>
            <a:ext cx="1289534" cy="449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4" name="Rectangle 106"/>
          <p:cNvSpPr>
            <a:spLocks noChangeArrowheads="1"/>
          </p:cNvSpPr>
          <p:nvPr/>
        </p:nvSpPr>
        <p:spPr bwMode="auto">
          <a:xfrm>
            <a:off x="4301188" y="3326427"/>
            <a:ext cx="1467677" cy="59559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5" name="Rectangle 105"/>
          <p:cNvSpPr>
            <a:spLocks noChangeArrowheads="1"/>
          </p:cNvSpPr>
          <p:nvPr/>
        </p:nvSpPr>
        <p:spPr bwMode="auto">
          <a:xfrm>
            <a:off x="4201284" y="3377861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4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26" name="Straight Connector 325"/>
          <p:cNvCxnSpPr/>
          <p:nvPr/>
        </p:nvCxnSpPr>
        <p:spPr bwMode="auto">
          <a:xfrm>
            <a:off x="8467806" y="2949355"/>
            <a:ext cx="0" cy="241745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7" name="Isosceles Triangle 326"/>
          <p:cNvSpPr/>
          <p:nvPr/>
        </p:nvSpPr>
        <p:spPr bwMode="auto">
          <a:xfrm>
            <a:off x="7717155" y="262124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8" name="Rectangle 90"/>
          <p:cNvSpPr>
            <a:spLocks noChangeArrowheads="1"/>
          </p:cNvSpPr>
          <p:nvPr/>
        </p:nvSpPr>
        <p:spPr bwMode="auto">
          <a:xfrm>
            <a:off x="3712192" y="1536435"/>
            <a:ext cx="1699155" cy="35757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29" name="Rectangle 328"/>
          <p:cNvSpPr>
            <a:spLocks noChangeArrowheads="1"/>
          </p:cNvSpPr>
          <p:nvPr/>
        </p:nvSpPr>
        <p:spPr bwMode="auto">
          <a:xfrm>
            <a:off x="5202317" y="185067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0" name="Rectangle 329"/>
          <p:cNvSpPr>
            <a:spLocks noChangeArrowheads="1"/>
          </p:cNvSpPr>
          <p:nvPr/>
        </p:nvSpPr>
        <p:spPr bwMode="auto">
          <a:xfrm>
            <a:off x="5202317" y="2540744"/>
            <a:ext cx="1537" cy="2464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1" name="Rectangle 89"/>
          <p:cNvSpPr>
            <a:spLocks noChangeArrowheads="1"/>
          </p:cNvSpPr>
          <p:nvPr/>
        </p:nvSpPr>
        <p:spPr bwMode="auto">
          <a:xfrm>
            <a:off x="3712192" y="1549755"/>
            <a:ext cx="1603862" cy="357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4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2" name="Rectangle 92"/>
          <p:cNvSpPr>
            <a:spLocks noChangeArrowheads="1"/>
          </p:cNvSpPr>
          <p:nvPr/>
        </p:nvSpPr>
        <p:spPr bwMode="auto">
          <a:xfrm>
            <a:off x="3712192" y="1887641"/>
            <a:ext cx="1699155" cy="9221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3" name="Rectangle 91"/>
          <p:cNvSpPr>
            <a:spLocks noChangeArrowheads="1"/>
          </p:cNvSpPr>
          <p:nvPr/>
        </p:nvSpPr>
        <p:spPr bwMode="auto">
          <a:xfrm>
            <a:off x="3687083" y="1902178"/>
            <a:ext cx="1699155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4" name="Rectangle 98"/>
          <p:cNvSpPr>
            <a:spLocks noChangeArrowheads="1"/>
          </p:cNvSpPr>
          <p:nvPr/>
        </p:nvSpPr>
        <p:spPr bwMode="auto">
          <a:xfrm>
            <a:off x="6198627" y="3201863"/>
            <a:ext cx="1347438" cy="595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5" name="Rectangle 97"/>
          <p:cNvSpPr>
            <a:spLocks noChangeArrowheads="1"/>
          </p:cNvSpPr>
          <p:nvPr/>
        </p:nvSpPr>
        <p:spPr bwMode="auto">
          <a:xfrm>
            <a:off x="6041801" y="3263818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36" name="Straight Connector 335"/>
          <p:cNvCxnSpPr>
            <a:stCxn id="328" idx="3"/>
          </p:cNvCxnSpPr>
          <p:nvPr/>
        </p:nvCxnSpPr>
        <p:spPr bwMode="auto">
          <a:xfrm flipV="1">
            <a:off x="5411347" y="1715224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7" name="Straight Connector 336"/>
          <p:cNvCxnSpPr/>
          <p:nvPr/>
        </p:nvCxnSpPr>
        <p:spPr bwMode="auto">
          <a:xfrm flipV="1">
            <a:off x="5411347" y="2415050"/>
            <a:ext cx="1756114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8" name="Rectangle 337"/>
          <p:cNvSpPr/>
          <p:nvPr/>
        </p:nvSpPr>
        <p:spPr bwMode="auto">
          <a:xfrm>
            <a:off x="5635212" y="2276395"/>
            <a:ext cx="807912" cy="40011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9" name="Rectangle 66"/>
          <p:cNvSpPr>
            <a:spLocks noChangeArrowheads="1"/>
          </p:cNvSpPr>
          <p:nvPr/>
        </p:nvSpPr>
        <p:spPr bwMode="auto">
          <a:xfrm>
            <a:off x="5768865" y="2357734"/>
            <a:ext cx="596317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sz="2000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0" name="Rectangle 104"/>
          <p:cNvSpPr>
            <a:spLocks noChangeArrowheads="1"/>
          </p:cNvSpPr>
          <p:nvPr/>
        </p:nvSpPr>
        <p:spPr bwMode="auto">
          <a:xfrm>
            <a:off x="7709305" y="5437118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1" name="Rectangle 102"/>
          <p:cNvSpPr>
            <a:spLocks noChangeArrowheads="1"/>
          </p:cNvSpPr>
          <p:nvPr/>
        </p:nvSpPr>
        <p:spPr bwMode="auto">
          <a:xfrm>
            <a:off x="7709305" y="4841521"/>
            <a:ext cx="1346881" cy="59559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2" name="Rectangle 101"/>
          <p:cNvSpPr>
            <a:spLocks noChangeArrowheads="1"/>
          </p:cNvSpPr>
          <p:nvPr/>
        </p:nvSpPr>
        <p:spPr bwMode="auto">
          <a:xfrm>
            <a:off x="7536330" y="4903410"/>
            <a:ext cx="1673781" cy="35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3" name="Rectangle 103"/>
          <p:cNvSpPr>
            <a:spLocks noChangeArrowheads="1"/>
          </p:cNvSpPr>
          <p:nvPr/>
        </p:nvSpPr>
        <p:spPr bwMode="auto">
          <a:xfrm>
            <a:off x="7663765" y="5428072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US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44" name="Straight Connector 343"/>
          <p:cNvCxnSpPr/>
          <p:nvPr/>
        </p:nvCxnSpPr>
        <p:spPr bwMode="auto">
          <a:xfrm>
            <a:off x="8378432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45" name="Isosceles Triangle 344"/>
          <p:cNvSpPr/>
          <p:nvPr/>
        </p:nvSpPr>
        <p:spPr bwMode="auto">
          <a:xfrm>
            <a:off x="8245427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0" name="Straight Connector 349"/>
          <p:cNvCxnSpPr/>
          <p:nvPr/>
        </p:nvCxnSpPr>
        <p:spPr bwMode="auto">
          <a:xfrm>
            <a:off x="6855720" y="4314784"/>
            <a:ext cx="2736" cy="526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1" name="Isosceles Triangle 350"/>
          <p:cNvSpPr/>
          <p:nvPr/>
        </p:nvSpPr>
        <p:spPr bwMode="auto">
          <a:xfrm>
            <a:off x="6723953" y="4426832"/>
            <a:ext cx="266270" cy="241434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391026" y="5511812"/>
            <a:ext cx="431800" cy="370426"/>
            <a:chOff x="8327572" y="4328206"/>
            <a:chExt cx="300243" cy="312737"/>
          </a:xfrm>
        </p:grpSpPr>
        <p:grpSp>
          <p:nvGrpSpPr>
            <p:cNvPr id="60" name="Group 5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1" name="Straight Arrow Connector 6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46" name="Rectangle 104"/>
          <p:cNvSpPr>
            <a:spLocks noChangeArrowheads="1"/>
          </p:cNvSpPr>
          <p:nvPr/>
        </p:nvSpPr>
        <p:spPr bwMode="auto">
          <a:xfrm>
            <a:off x="6195459" y="5429524"/>
            <a:ext cx="1346880" cy="535002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7" name="Rectangle 102"/>
          <p:cNvSpPr>
            <a:spLocks noChangeArrowheads="1"/>
          </p:cNvSpPr>
          <p:nvPr/>
        </p:nvSpPr>
        <p:spPr bwMode="auto">
          <a:xfrm>
            <a:off x="6195459" y="4833927"/>
            <a:ext cx="1346881" cy="59559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48" name="Rectangle 101"/>
          <p:cNvSpPr>
            <a:spLocks noChangeArrowheads="1"/>
          </p:cNvSpPr>
          <p:nvPr/>
        </p:nvSpPr>
        <p:spPr bwMode="auto">
          <a:xfrm>
            <a:off x="6022485" y="4895816"/>
            <a:ext cx="1673781" cy="5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4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4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9" name="Rectangle 103"/>
          <p:cNvSpPr>
            <a:spLocks noChangeArrowheads="1"/>
          </p:cNvSpPr>
          <p:nvPr/>
        </p:nvSpPr>
        <p:spPr bwMode="auto">
          <a:xfrm>
            <a:off x="6130870" y="5420478"/>
            <a:ext cx="1454523" cy="87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-3" y="1270287"/>
            <a:ext cx="576141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One way to apply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Active 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Object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pattern to JAWS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requires a minor extension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our reactive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Acceptor-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Connector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-based version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We simply inherit from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&amp;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to create a new subclass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TPC_HTTP_Handler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that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runs as an active object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This active object receives &amp; processes requests from a designated connection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i.e., it implements a “thread-per-connection” concurrency model</a:t>
            </a:r>
          </a:p>
          <a:p>
            <a:pPr marL="0" lvl="1">
              <a:spcBef>
                <a:spcPts val="600"/>
              </a:spcBef>
              <a:buSzPct val="80000"/>
            </a:pPr>
            <a:endParaRPr lang="en-US" sz="2000" u="none" dirty="0">
              <a:latin typeface="+mj-lt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3261" y="6412468"/>
            <a:ext cx="9103001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This </a:t>
            </a:r>
            <a:r>
              <a:rPr lang="en-US" sz="2000" i="1" u="none" dirty="0"/>
              <a:t>Active Object </a:t>
            </a:r>
            <a:r>
              <a:rPr lang="en-US" sz="2000" u="none" dirty="0" smtClean="0">
                <a:latin typeface="+mj-lt"/>
              </a:rPr>
              <a:t>variant spans user/kernel boundary &amp; omits futures/servants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688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14054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2581276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>
                <a:latin typeface="+mj-lt"/>
              </a:rPr>
              <a:t>Structure</a:t>
            </a:r>
            <a:endParaRPr lang="en-US" sz="2400" b="1" u="none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36" y="2714624"/>
            <a:ext cx="6223864" cy="36099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425439" y="3082020"/>
            <a:ext cx="303418" cy="3594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4086" y="31685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 smtClean="0"/>
              <a:t>*</a:t>
            </a:r>
            <a:endParaRPr lang="en-US" sz="2400" u="none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941908" y="2695575"/>
            <a:ext cx="2598922" cy="1334862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2550" y="3397898"/>
            <a:ext cx="2598750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>
                <a:latin typeface="+mj-lt"/>
              </a:rPr>
              <a:t>Leader/Follower </a:t>
            </a:r>
            <a:r>
              <a:rPr lang="en-US" u="none" dirty="0">
                <a:latin typeface="+mj-lt"/>
              </a:rPr>
              <a:t>provides an efficient </a:t>
            </a:r>
            <a:r>
              <a:rPr lang="en-US" u="none" dirty="0" smtClean="0">
                <a:latin typeface="+mj-lt"/>
              </a:rPr>
              <a:t>&amp; predictable concurrency </a:t>
            </a:r>
            <a:r>
              <a:rPr lang="en-US" u="none" dirty="0">
                <a:latin typeface="+mj-lt"/>
              </a:rPr>
              <a:t>model where multiple threads take turns sharing event sources to </a:t>
            </a:r>
            <a:r>
              <a:rPr lang="en-US" u="none" dirty="0" smtClean="0">
                <a:latin typeface="+mj-lt"/>
              </a:rPr>
              <a:t>process </a:t>
            </a:r>
            <a:r>
              <a:rPr lang="en-US" u="none" dirty="0">
                <a:latin typeface="+mj-lt"/>
              </a:rPr>
              <a:t>service requests that occur on the event sources</a:t>
            </a:r>
          </a:p>
        </p:txBody>
      </p:sp>
    </p:spTree>
    <p:extLst>
      <p:ext uri="{BB962C8B-B14F-4D97-AF65-F5344CB8AC3E}">
        <p14:creationId xmlns:p14="http://schemas.microsoft.com/office/powerpoint/2010/main" val="89665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369858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2581276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>
                <a:latin typeface="+mj-lt"/>
              </a:rPr>
              <a:t>Structure</a:t>
            </a:r>
            <a:endParaRPr lang="en-US" sz="2400" b="1" u="none" dirty="0"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36" y="2714624"/>
            <a:ext cx="6223864" cy="36099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7425439" y="3082020"/>
            <a:ext cx="303418" cy="3594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4086" y="3168525"/>
            <a:ext cx="304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none" dirty="0" smtClean="0"/>
              <a:t>*</a:t>
            </a:r>
            <a:endParaRPr lang="en-US" sz="2400" u="none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12700" y="6378715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85775" y="6425253"/>
            <a:ext cx="823912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/>
            <a:r>
              <a:rPr lang="en-US" u="none" dirty="0" smtClean="0">
                <a:latin typeface="+mj-lt"/>
              </a:rPr>
              <a:t>See </a:t>
            </a:r>
            <a:r>
              <a:rPr lang="en-US" u="none" dirty="0" smtClean="0">
                <a:latin typeface="+mj-lt"/>
                <a:hlinkClick r:id="rId4"/>
              </a:rPr>
              <a:t>www.dre.vanderbilt.edu/~schmidt/PDF/LF.pdf</a:t>
            </a:r>
            <a:r>
              <a:rPr lang="en-US" u="none" dirty="0" smtClean="0">
                <a:latin typeface="+mj-lt"/>
              </a:rPr>
              <a:t> for more info on this pattern</a:t>
            </a:r>
            <a:endParaRPr lang="en-US" u="none" dirty="0">
              <a:latin typeface="+mj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2550" y="3397898"/>
            <a:ext cx="2598750" cy="246067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i="1" u="none" dirty="0" smtClean="0">
                <a:latin typeface="+mj-lt"/>
              </a:rPr>
              <a:t>Leader/Follower </a:t>
            </a:r>
            <a:r>
              <a:rPr lang="en-US" u="none" dirty="0">
                <a:latin typeface="+mj-lt"/>
              </a:rPr>
              <a:t>provides an efficient </a:t>
            </a:r>
            <a:r>
              <a:rPr lang="en-US" u="none" dirty="0" smtClean="0">
                <a:latin typeface="+mj-lt"/>
              </a:rPr>
              <a:t>&amp; predictable concurrency </a:t>
            </a:r>
            <a:r>
              <a:rPr lang="en-US" u="none" dirty="0">
                <a:latin typeface="+mj-lt"/>
              </a:rPr>
              <a:t>model where multiple threads take turns sharing event sources to </a:t>
            </a:r>
            <a:r>
              <a:rPr lang="en-US" u="none" dirty="0" smtClean="0">
                <a:latin typeface="+mj-lt"/>
              </a:rPr>
              <a:t>process </a:t>
            </a:r>
            <a:r>
              <a:rPr lang="en-US" u="none" dirty="0">
                <a:latin typeface="+mj-lt"/>
              </a:rPr>
              <a:t>service requests that occur on the event sources</a:t>
            </a:r>
          </a:p>
        </p:txBody>
      </p:sp>
    </p:spTree>
    <p:extLst>
      <p:ext uri="{BB962C8B-B14F-4D97-AF65-F5344CB8AC3E}">
        <p14:creationId xmlns:p14="http://schemas.microsoft.com/office/powerpoint/2010/main" val="913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79387"/>
            <a:ext cx="6712701" cy="432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4140" y="2562155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 smtClean="0"/>
              <a:t>Dynamics</a:t>
            </a:r>
            <a:endParaRPr lang="en-US" sz="2400" b="1" u="none" dirty="0"/>
          </a:p>
        </p:txBody>
      </p:sp>
      <p:graphicFrame>
        <p:nvGraphicFramePr>
          <p:cNvPr id="9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006905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8" name="Line Callout 1 97"/>
          <p:cNvSpPr/>
          <p:nvPr/>
        </p:nvSpPr>
        <p:spPr bwMode="auto">
          <a:xfrm>
            <a:off x="609803" y="5180352"/>
            <a:ext cx="1695248" cy="840230"/>
          </a:xfrm>
          <a:prstGeom prst="borderCallout1">
            <a:avLst>
              <a:gd name="adj1" fmla="val -381"/>
              <a:gd name="adj2" fmla="val 58023"/>
              <a:gd name="adj3" fmla="val -136219"/>
              <a:gd name="adj4" fmla="val 37875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Leader thread </a:t>
            </a:r>
            <a:r>
              <a:rPr lang="en-US" i="1" u="none" dirty="0" err="1" smtClean="0"/>
              <a:t>demuxing</a:t>
            </a:r>
            <a:r>
              <a:rPr lang="en-US" i="1" u="none" dirty="0" smtClean="0"/>
              <a:t> &amp; dispatching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1538372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79387"/>
            <a:ext cx="6712701" cy="432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4140" y="2562155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 smtClean="0"/>
              <a:t>Dynamics</a:t>
            </a:r>
            <a:endParaRPr lang="en-US" sz="2400" b="1" u="none" dirty="0"/>
          </a:p>
        </p:txBody>
      </p:sp>
      <p:graphicFrame>
        <p:nvGraphicFramePr>
          <p:cNvPr id="9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099429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9" name="Line Callout 1 98"/>
          <p:cNvSpPr/>
          <p:nvPr/>
        </p:nvSpPr>
        <p:spPr bwMode="auto">
          <a:xfrm>
            <a:off x="582587" y="5574741"/>
            <a:ext cx="1828598" cy="590931"/>
          </a:xfrm>
          <a:prstGeom prst="borderCallout1">
            <a:avLst>
              <a:gd name="adj1" fmla="val 48"/>
              <a:gd name="adj2" fmla="val 66363"/>
              <a:gd name="adj3" fmla="val -139104"/>
              <a:gd name="adj4" fmla="val 27982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Follower thread promotion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2210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79387"/>
            <a:ext cx="6712701" cy="432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4140" y="2562155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 smtClean="0"/>
              <a:t>Dynamics</a:t>
            </a:r>
            <a:endParaRPr lang="en-US" sz="2400" b="1" u="none" dirty="0"/>
          </a:p>
        </p:txBody>
      </p:sp>
      <p:graphicFrame>
        <p:nvGraphicFramePr>
          <p:cNvPr id="9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96089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0" name="Line Callout 1 99"/>
          <p:cNvSpPr/>
          <p:nvPr/>
        </p:nvSpPr>
        <p:spPr bwMode="auto">
          <a:xfrm>
            <a:off x="429278" y="4055842"/>
            <a:ext cx="1987350" cy="341632"/>
          </a:xfrm>
          <a:prstGeom prst="borderCallout1">
            <a:avLst>
              <a:gd name="adj1" fmla="val 99964"/>
              <a:gd name="adj2" fmla="val 53570"/>
              <a:gd name="adj3" fmla="val 324807"/>
              <a:gd name="adj4" fmla="val 39626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Event processing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91400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06505"/>
            <a:ext cx="8839200" cy="381000"/>
          </a:xfrm>
        </p:spPr>
        <p:txBody>
          <a:bodyPr/>
          <a:lstStyle/>
          <a:p>
            <a:r>
              <a:rPr lang="en-US" sz="3200" dirty="0" smtClean="0"/>
              <a:t>Enhancing Predictability with Leader/Followers</a:t>
            </a:r>
            <a:endParaRPr lang="en-US" sz="3200" dirty="0"/>
          </a:p>
        </p:txBody>
      </p:sp>
      <p:sp>
        <p:nvSpPr>
          <p:cNvPr id="92" name="Rectangle 91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79387"/>
            <a:ext cx="6712701" cy="4320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" name="Rectangle 93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-4140" y="2562155"/>
            <a:ext cx="163421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/>
            <a:r>
              <a:rPr lang="en-US" b="1" u="none" dirty="0" smtClean="0"/>
              <a:t>Dynamics</a:t>
            </a:r>
            <a:endParaRPr lang="en-US" sz="2400" b="1" u="none" dirty="0"/>
          </a:p>
        </p:txBody>
      </p:sp>
      <p:graphicFrame>
        <p:nvGraphicFramePr>
          <p:cNvPr id="96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66766"/>
              </p:ext>
            </p:extLst>
          </p:nvPr>
        </p:nvGraphicFramePr>
        <p:xfrm>
          <a:off x="12700" y="981077"/>
          <a:ext cx="9118600" cy="1577780"/>
        </p:xfrm>
        <a:graphic>
          <a:graphicData uri="http://schemas.openxmlformats.org/drawingml/2006/table">
            <a:tbl>
              <a:tblPr/>
              <a:tblGrid>
                <a:gridCol w="1863725"/>
                <a:gridCol w="4667250"/>
                <a:gridCol w="2587625"/>
              </a:tblGrid>
              <a:tr h="3500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charset="0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12020"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Web servers that run on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 multi-core &amp; -CPU platforms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kumimoji="0" lang="en-US" sz="1800" b="0" i="1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Async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can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  <a:ea typeface="+mn-ea"/>
                          <a:cs typeface="+mn-cs"/>
                        </a:rPr>
                        <a:t>incur excessive memory management, synchronization, context switching, &amp; data movement overhead in some settings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Apply the 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Leader/ Followers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pattern</a:t>
                      </a: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 reduce thread pool overhead &amp; jitter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1" name="Line Callout 1 100"/>
          <p:cNvSpPr/>
          <p:nvPr/>
        </p:nvSpPr>
        <p:spPr bwMode="auto">
          <a:xfrm>
            <a:off x="826902" y="3907411"/>
            <a:ext cx="1516248" cy="590931"/>
          </a:xfrm>
          <a:prstGeom prst="borderCallout1">
            <a:avLst>
              <a:gd name="adj1" fmla="val 101595"/>
              <a:gd name="adj2" fmla="val 54719"/>
              <a:gd name="adj3" fmla="val 336395"/>
              <a:gd name="adj4" fmla="val 32119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Rejoin the thread pool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6743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49" name="Rectangle 45"/>
          <p:cNvSpPr>
            <a:spLocks noChangeAspect="1" noChangeArrowheads="1"/>
          </p:cNvSpPr>
          <p:nvPr/>
        </p:nvSpPr>
        <p:spPr bwMode="auto">
          <a:xfrm>
            <a:off x="5369565" y="4060032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3" name="Rectangle 49"/>
          <p:cNvSpPr>
            <a:spLocks noChangeAspect="1" noChangeArrowheads="1"/>
          </p:cNvSpPr>
          <p:nvPr/>
        </p:nvSpPr>
        <p:spPr bwMode="auto">
          <a:xfrm>
            <a:off x="7165027" y="4050507"/>
            <a:ext cx="1706563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77" name="Rectangle 41"/>
          <p:cNvSpPr>
            <a:spLocks noChangeAspect="1" noChangeArrowheads="1"/>
          </p:cNvSpPr>
          <p:nvPr/>
        </p:nvSpPr>
        <p:spPr bwMode="auto">
          <a:xfrm>
            <a:off x="7152326" y="2667795"/>
            <a:ext cx="1927225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84150" y="238125"/>
            <a:ext cx="950277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Leader/Followers Pattern in JAWS</a:t>
            </a:r>
          </a:p>
        </p:txBody>
      </p:sp>
      <p:sp>
        <p:nvSpPr>
          <p:cNvPr id="166920" name="Rectangle 6"/>
          <p:cNvSpPr>
            <a:spLocks noChangeAspect="1" noChangeArrowheads="1"/>
          </p:cNvSpPr>
          <p:nvPr/>
        </p:nvSpPr>
        <p:spPr bwMode="auto">
          <a:xfrm>
            <a:off x="6252215" y="3098007"/>
            <a:ext cx="901700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1" name="Freeform 7"/>
          <p:cNvSpPr>
            <a:spLocks noChangeAspect="1"/>
          </p:cNvSpPr>
          <p:nvPr/>
        </p:nvSpPr>
        <p:spPr bwMode="auto">
          <a:xfrm>
            <a:off x="7814315" y="3498057"/>
            <a:ext cx="280988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2" name="Freeform 8"/>
          <p:cNvSpPr>
            <a:spLocks noChangeAspect="1"/>
          </p:cNvSpPr>
          <p:nvPr/>
        </p:nvSpPr>
        <p:spPr bwMode="auto">
          <a:xfrm>
            <a:off x="7795265" y="3518695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3" name="Rectangle 9"/>
          <p:cNvSpPr>
            <a:spLocks noChangeAspect="1" noChangeArrowheads="1"/>
          </p:cNvSpPr>
          <p:nvPr/>
        </p:nvSpPr>
        <p:spPr bwMode="auto">
          <a:xfrm>
            <a:off x="7934965" y="3717132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4" name="Rectangle 15"/>
          <p:cNvSpPr>
            <a:spLocks noChangeAspect="1" noChangeArrowheads="1"/>
          </p:cNvSpPr>
          <p:nvPr/>
        </p:nvSpPr>
        <p:spPr bwMode="auto">
          <a:xfrm>
            <a:off x="5393376" y="2972594"/>
            <a:ext cx="1223483" cy="2433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 </a:t>
            </a:r>
            <a:r>
              <a:rPr lang="en-US" sz="1400" b="1" u="none" dirty="0" err="1">
                <a:solidFill>
                  <a:srgbClr val="000000"/>
                </a:solidFill>
              </a:rPr>
              <a:t>ACE_Handle</a:t>
            </a:r>
            <a:endParaRPr lang="en-US" b="1" u="none" dirty="0"/>
          </a:p>
        </p:txBody>
      </p:sp>
      <p:sp>
        <p:nvSpPr>
          <p:cNvPr id="166925" name="Rectangle 16"/>
          <p:cNvSpPr>
            <a:spLocks noChangeAspect="1" noChangeArrowheads="1"/>
          </p:cNvSpPr>
          <p:nvPr/>
        </p:nvSpPr>
        <p:spPr bwMode="auto">
          <a:xfrm>
            <a:off x="6688777" y="287734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66926" name="Rectangle 17"/>
          <p:cNvSpPr>
            <a:spLocks noChangeAspect="1" noChangeArrowheads="1"/>
          </p:cNvSpPr>
          <p:nvPr/>
        </p:nvSpPr>
        <p:spPr bwMode="auto">
          <a:xfrm>
            <a:off x="7634927" y="1300957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66927" name="Rectangle 18"/>
          <p:cNvSpPr>
            <a:spLocks noChangeAspect="1" noChangeArrowheads="1"/>
          </p:cNvSpPr>
          <p:nvPr/>
        </p:nvSpPr>
        <p:spPr bwMode="auto">
          <a:xfrm>
            <a:off x="5242565" y="2877345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66928" name="Rectangle 19"/>
          <p:cNvSpPr>
            <a:spLocks noChangeAspect="1" noChangeArrowheads="1"/>
          </p:cNvSpPr>
          <p:nvPr/>
        </p:nvSpPr>
        <p:spPr bwMode="auto">
          <a:xfrm>
            <a:off x="6972940" y="1561307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9" name="Rectangle 20"/>
          <p:cNvSpPr>
            <a:spLocks noChangeAspect="1" noChangeArrowheads="1"/>
          </p:cNvSpPr>
          <p:nvPr/>
        </p:nvSpPr>
        <p:spPr bwMode="auto">
          <a:xfrm>
            <a:off x="7934965" y="1561307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0" name="Rectangle 21"/>
          <p:cNvSpPr>
            <a:spLocks noChangeAspect="1" noChangeArrowheads="1"/>
          </p:cNvSpPr>
          <p:nvPr/>
        </p:nvSpPr>
        <p:spPr bwMode="auto">
          <a:xfrm>
            <a:off x="5850577" y="2688432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1" name="Freeform 22"/>
          <p:cNvSpPr>
            <a:spLocks noChangeAspect="1"/>
          </p:cNvSpPr>
          <p:nvPr/>
        </p:nvSpPr>
        <p:spPr bwMode="auto">
          <a:xfrm>
            <a:off x="5850577" y="2688432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2" name="Freeform 23"/>
          <p:cNvSpPr>
            <a:spLocks noChangeAspect="1"/>
          </p:cNvSpPr>
          <p:nvPr/>
        </p:nvSpPr>
        <p:spPr bwMode="auto">
          <a:xfrm>
            <a:off x="5790252" y="2688432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3" name="Rectangle 24"/>
          <p:cNvSpPr>
            <a:spLocks noChangeAspect="1" noChangeArrowheads="1"/>
          </p:cNvSpPr>
          <p:nvPr/>
        </p:nvSpPr>
        <p:spPr bwMode="auto">
          <a:xfrm>
            <a:off x="5853752" y="2548732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4" name="Rectangle 25"/>
          <p:cNvSpPr>
            <a:spLocks noChangeAspect="1" noChangeArrowheads="1"/>
          </p:cNvSpPr>
          <p:nvPr/>
        </p:nvSpPr>
        <p:spPr bwMode="auto">
          <a:xfrm>
            <a:off x="8065140" y="2420145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66935" name="Freeform 26"/>
          <p:cNvSpPr>
            <a:spLocks noChangeAspect="1"/>
          </p:cNvSpPr>
          <p:nvPr/>
        </p:nvSpPr>
        <p:spPr bwMode="auto">
          <a:xfrm>
            <a:off x="4712340" y="3037682"/>
            <a:ext cx="360363" cy="120650"/>
          </a:xfrm>
          <a:custGeom>
            <a:avLst/>
            <a:gdLst>
              <a:gd name="T0" fmla="*/ 0 w 216"/>
              <a:gd name="T1" fmla="*/ 42 h 72"/>
              <a:gd name="T2" fmla="*/ 126 w 216"/>
              <a:gd name="T3" fmla="*/ 0 h 72"/>
              <a:gd name="T4" fmla="*/ 251 w 216"/>
              <a:gd name="T5" fmla="*/ 42 h 72"/>
              <a:gd name="T6" fmla="*/ 126 w 216"/>
              <a:gd name="T7" fmla="*/ 84 h 72"/>
              <a:gd name="T8" fmla="*/ 0 w 216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72"/>
              <a:gd name="T17" fmla="*/ 216 w 21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72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108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6" name="Freeform 27"/>
          <p:cNvSpPr>
            <a:spLocks noChangeAspect="1"/>
          </p:cNvSpPr>
          <p:nvPr/>
        </p:nvSpPr>
        <p:spPr bwMode="auto">
          <a:xfrm>
            <a:off x="4712340" y="3037682"/>
            <a:ext cx="419100" cy="139700"/>
          </a:xfrm>
          <a:custGeom>
            <a:avLst/>
            <a:gdLst>
              <a:gd name="T0" fmla="*/ 0 w 252"/>
              <a:gd name="T1" fmla="*/ 42 h 84"/>
              <a:gd name="T2" fmla="*/ 124 w 252"/>
              <a:gd name="T3" fmla="*/ 0 h 84"/>
              <a:gd name="T4" fmla="*/ 124 w 252"/>
              <a:gd name="T5" fmla="*/ 0 h 84"/>
              <a:gd name="T6" fmla="*/ 124 w 252"/>
              <a:gd name="T7" fmla="*/ 0 h 84"/>
              <a:gd name="T8" fmla="*/ 248 w 252"/>
              <a:gd name="T9" fmla="*/ 42 h 84"/>
              <a:gd name="T10" fmla="*/ 290 w 252"/>
              <a:gd name="T11" fmla="*/ 42 h 84"/>
              <a:gd name="T12" fmla="*/ 248 w 252"/>
              <a:gd name="T13" fmla="*/ 54 h 84"/>
              <a:gd name="T14" fmla="*/ 124 w 252"/>
              <a:gd name="T15" fmla="*/ 96 h 84"/>
              <a:gd name="T16" fmla="*/ 124 w 252"/>
              <a:gd name="T17" fmla="*/ 96 h 84"/>
              <a:gd name="T18" fmla="*/ 124 w 252"/>
              <a:gd name="T19" fmla="*/ 96 h 84"/>
              <a:gd name="T20" fmla="*/ 124 w 252"/>
              <a:gd name="T21" fmla="*/ 83 h 84"/>
              <a:gd name="T22" fmla="*/ 248 w 252"/>
              <a:gd name="T23" fmla="*/ 42 h 84"/>
              <a:gd name="T24" fmla="*/ 248 w 252"/>
              <a:gd name="T25" fmla="*/ 54 h 84"/>
              <a:gd name="T26" fmla="*/ 248 w 252"/>
              <a:gd name="T27" fmla="*/ 54 h 84"/>
              <a:gd name="T28" fmla="*/ 124 w 252"/>
              <a:gd name="T29" fmla="*/ 15 h 84"/>
              <a:gd name="T30" fmla="*/ 124 w 252"/>
              <a:gd name="T31" fmla="*/ 0 h 84"/>
              <a:gd name="T32" fmla="*/ 124 w 252"/>
              <a:gd name="T33" fmla="*/ 15 h 84"/>
              <a:gd name="T34" fmla="*/ 0 w 252"/>
              <a:gd name="T35" fmla="*/ 54 h 84"/>
              <a:gd name="T36" fmla="*/ 0 w 252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2"/>
              <a:gd name="T58" fmla="*/ 0 h 84"/>
              <a:gd name="T59" fmla="*/ 252 w 252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2" h="84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252" y="36"/>
                </a:lnTo>
                <a:lnTo>
                  <a:pt x="216" y="48"/>
                </a:lnTo>
                <a:lnTo>
                  <a:pt x="108" y="84"/>
                </a:lnTo>
                <a:lnTo>
                  <a:pt x="108" y="72"/>
                </a:lnTo>
                <a:lnTo>
                  <a:pt x="216" y="36"/>
                </a:lnTo>
                <a:lnTo>
                  <a:pt x="216" y="48"/>
                </a:lnTo>
                <a:lnTo>
                  <a:pt x="108" y="12"/>
                </a:lnTo>
                <a:lnTo>
                  <a:pt x="108" y="0"/>
                </a:lnTo>
                <a:lnTo>
                  <a:pt x="108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7" name="Freeform 28"/>
          <p:cNvSpPr>
            <a:spLocks noChangeAspect="1"/>
          </p:cNvSpPr>
          <p:nvPr/>
        </p:nvSpPr>
        <p:spPr bwMode="auto">
          <a:xfrm>
            <a:off x="4652015" y="3098007"/>
            <a:ext cx="239713" cy="79375"/>
          </a:xfrm>
          <a:custGeom>
            <a:avLst/>
            <a:gdLst>
              <a:gd name="T0" fmla="*/ 166 w 144"/>
              <a:gd name="T1" fmla="*/ 54 h 48"/>
              <a:gd name="T2" fmla="*/ 42 w 144"/>
              <a:gd name="T3" fmla="*/ 15 h 48"/>
              <a:gd name="T4" fmla="*/ 0 w 144"/>
              <a:gd name="T5" fmla="*/ 15 h 48"/>
              <a:gd name="T6" fmla="*/ 42 w 144"/>
              <a:gd name="T7" fmla="*/ 0 h 48"/>
              <a:gd name="T8" fmla="*/ 42 w 144"/>
              <a:gd name="T9" fmla="*/ 0 h 48"/>
              <a:gd name="T10" fmla="*/ 166 w 144"/>
              <a:gd name="T11" fmla="*/ 42 h 48"/>
              <a:gd name="T12" fmla="*/ 166 w 144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48"/>
              <a:gd name="T23" fmla="*/ 144 w 144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48">
                <a:moveTo>
                  <a:pt x="144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4" y="36"/>
                </a:lnTo>
                <a:lnTo>
                  <a:pt x="144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8" name="Freeform 29"/>
          <p:cNvSpPr>
            <a:spLocks noChangeAspect="1"/>
          </p:cNvSpPr>
          <p:nvPr/>
        </p:nvSpPr>
        <p:spPr bwMode="auto">
          <a:xfrm>
            <a:off x="4299590" y="1531145"/>
            <a:ext cx="360363" cy="120650"/>
          </a:xfrm>
          <a:custGeom>
            <a:avLst/>
            <a:gdLst>
              <a:gd name="T0" fmla="*/ 0 w 216"/>
              <a:gd name="T1" fmla="*/ 42 h 72"/>
              <a:gd name="T2" fmla="*/ 126 w 216"/>
              <a:gd name="T3" fmla="*/ 0 h 72"/>
              <a:gd name="T4" fmla="*/ 251 w 216"/>
              <a:gd name="T5" fmla="*/ 42 h 72"/>
              <a:gd name="T6" fmla="*/ 126 w 216"/>
              <a:gd name="T7" fmla="*/ 84 h 72"/>
              <a:gd name="T8" fmla="*/ 0 w 216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72"/>
              <a:gd name="T17" fmla="*/ 216 w 21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72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108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9" name="Freeform 30"/>
          <p:cNvSpPr>
            <a:spLocks noChangeAspect="1"/>
          </p:cNvSpPr>
          <p:nvPr/>
        </p:nvSpPr>
        <p:spPr bwMode="auto">
          <a:xfrm>
            <a:off x="4299590" y="1531145"/>
            <a:ext cx="420688" cy="139700"/>
          </a:xfrm>
          <a:custGeom>
            <a:avLst/>
            <a:gdLst>
              <a:gd name="T0" fmla="*/ 0 w 252"/>
              <a:gd name="T1" fmla="*/ 42 h 84"/>
              <a:gd name="T2" fmla="*/ 126 w 252"/>
              <a:gd name="T3" fmla="*/ 0 h 84"/>
              <a:gd name="T4" fmla="*/ 126 w 252"/>
              <a:gd name="T5" fmla="*/ 0 h 84"/>
              <a:gd name="T6" fmla="*/ 126 w 252"/>
              <a:gd name="T7" fmla="*/ 0 h 84"/>
              <a:gd name="T8" fmla="*/ 251 w 252"/>
              <a:gd name="T9" fmla="*/ 42 h 84"/>
              <a:gd name="T10" fmla="*/ 293 w 252"/>
              <a:gd name="T11" fmla="*/ 42 h 84"/>
              <a:gd name="T12" fmla="*/ 251 w 252"/>
              <a:gd name="T13" fmla="*/ 54 h 84"/>
              <a:gd name="T14" fmla="*/ 126 w 252"/>
              <a:gd name="T15" fmla="*/ 96 h 84"/>
              <a:gd name="T16" fmla="*/ 126 w 252"/>
              <a:gd name="T17" fmla="*/ 96 h 84"/>
              <a:gd name="T18" fmla="*/ 126 w 252"/>
              <a:gd name="T19" fmla="*/ 96 h 84"/>
              <a:gd name="T20" fmla="*/ 126 w 252"/>
              <a:gd name="T21" fmla="*/ 83 h 84"/>
              <a:gd name="T22" fmla="*/ 251 w 252"/>
              <a:gd name="T23" fmla="*/ 42 h 84"/>
              <a:gd name="T24" fmla="*/ 251 w 252"/>
              <a:gd name="T25" fmla="*/ 54 h 84"/>
              <a:gd name="T26" fmla="*/ 251 w 252"/>
              <a:gd name="T27" fmla="*/ 54 h 84"/>
              <a:gd name="T28" fmla="*/ 126 w 252"/>
              <a:gd name="T29" fmla="*/ 15 h 84"/>
              <a:gd name="T30" fmla="*/ 126 w 252"/>
              <a:gd name="T31" fmla="*/ 0 h 84"/>
              <a:gd name="T32" fmla="*/ 126 w 252"/>
              <a:gd name="T33" fmla="*/ 15 h 84"/>
              <a:gd name="T34" fmla="*/ 0 w 252"/>
              <a:gd name="T35" fmla="*/ 54 h 84"/>
              <a:gd name="T36" fmla="*/ 0 w 252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2"/>
              <a:gd name="T58" fmla="*/ 0 h 84"/>
              <a:gd name="T59" fmla="*/ 252 w 252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2" h="84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252" y="36"/>
                </a:lnTo>
                <a:lnTo>
                  <a:pt x="216" y="48"/>
                </a:lnTo>
                <a:lnTo>
                  <a:pt x="108" y="84"/>
                </a:lnTo>
                <a:lnTo>
                  <a:pt x="108" y="72"/>
                </a:lnTo>
                <a:lnTo>
                  <a:pt x="216" y="36"/>
                </a:lnTo>
                <a:lnTo>
                  <a:pt x="216" y="48"/>
                </a:lnTo>
                <a:lnTo>
                  <a:pt x="108" y="12"/>
                </a:lnTo>
                <a:lnTo>
                  <a:pt x="108" y="0"/>
                </a:lnTo>
                <a:lnTo>
                  <a:pt x="108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0" name="Freeform 31"/>
          <p:cNvSpPr>
            <a:spLocks noChangeAspect="1"/>
          </p:cNvSpPr>
          <p:nvPr/>
        </p:nvSpPr>
        <p:spPr bwMode="auto">
          <a:xfrm>
            <a:off x="4239265" y="1591470"/>
            <a:ext cx="241300" cy="79375"/>
          </a:xfrm>
          <a:custGeom>
            <a:avLst/>
            <a:gdLst>
              <a:gd name="T0" fmla="*/ 169 w 144"/>
              <a:gd name="T1" fmla="*/ 54 h 48"/>
              <a:gd name="T2" fmla="*/ 42 w 144"/>
              <a:gd name="T3" fmla="*/ 15 h 48"/>
              <a:gd name="T4" fmla="*/ 0 w 144"/>
              <a:gd name="T5" fmla="*/ 15 h 48"/>
              <a:gd name="T6" fmla="*/ 42 w 144"/>
              <a:gd name="T7" fmla="*/ 0 h 48"/>
              <a:gd name="T8" fmla="*/ 42 w 144"/>
              <a:gd name="T9" fmla="*/ 0 h 48"/>
              <a:gd name="T10" fmla="*/ 169 w 144"/>
              <a:gd name="T11" fmla="*/ 42 h 48"/>
              <a:gd name="T12" fmla="*/ 169 w 144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48"/>
              <a:gd name="T23" fmla="*/ 144 w 144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48">
                <a:moveTo>
                  <a:pt x="144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4" y="36"/>
                </a:lnTo>
                <a:lnTo>
                  <a:pt x="144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1" name="Freeform 32"/>
          <p:cNvSpPr>
            <a:spLocks noChangeAspect="1"/>
          </p:cNvSpPr>
          <p:nvPr/>
        </p:nvSpPr>
        <p:spPr bwMode="auto">
          <a:xfrm>
            <a:off x="6991990" y="1500982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2" name="Freeform 33"/>
          <p:cNvSpPr>
            <a:spLocks noChangeAspect="1"/>
          </p:cNvSpPr>
          <p:nvPr/>
        </p:nvSpPr>
        <p:spPr bwMode="auto">
          <a:xfrm>
            <a:off x="6991990" y="1500982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3" name="Freeform 34"/>
          <p:cNvSpPr>
            <a:spLocks noChangeAspect="1"/>
          </p:cNvSpPr>
          <p:nvPr/>
        </p:nvSpPr>
        <p:spPr bwMode="auto">
          <a:xfrm>
            <a:off x="6933252" y="1561307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66944" name="Group 35"/>
          <p:cNvGrpSpPr>
            <a:grpSpLocks noChangeAspect="1"/>
          </p:cNvGrpSpPr>
          <p:nvPr/>
        </p:nvGrpSpPr>
        <p:grpSpPr bwMode="auto">
          <a:xfrm>
            <a:off x="3313111" y="3171032"/>
            <a:ext cx="2176463" cy="1189523"/>
            <a:chOff x="2315" y="2679"/>
            <a:chExt cx="1225" cy="713"/>
          </a:xfrm>
        </p:grpSpPr>
        <p:sp>
          <p:nvSpPr>
            <p:cNvPr id="166980" name="Rectangle 37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66979" name="Rectangle 36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ACE_TP_Reactor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66981" name="Rectangle 38"/>
            <p:cNvSpPr>
              <a:spLocks noChangeAspect="1" noChangeArrowheads="1"/>
            </p:cNvSpPr>
            <p:nvPr/>
          </p:nvSpPr>
          <p:spPr bwMode="auto">
            <a:xfrm>
              <a:off x="2315" y="2840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 smtClean="0">
                  <a:solidFill>
                    <a:srgbClr val="000000"/>
                  </a:solidFill>
                  <a:cs typeface="Times New Roman" pitchFamily="18" charset="0"/>
                </a:rPr>
                <a:t>run_event_loop</a:t>
              </a:r>
              <a:r>
                <a:rPr lang="en-GB" sz="1400" u="none" dirty="0" smtClean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deacitivate_handle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reactivate_handle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 dirty="0"/>
            </a:p>
          </p:txBody>
        </p:sp>
        <p:sp>
          <p:nvSpPr>
            <p:cNvPr id="166982" name="Rectangle 39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66945" name="Rectangle 40"/>
          <p:cNvSpPr>
            <a:spLocks noChangeAspect="1" noChangeArrowheads="1"/>
          </p:cNvSpPr>
          <p:nvPr/>
        </p:nvSpPr>
        <p:spPr bwMode="auto">
          <a:xfrm>
            <a:off x="7131690" y="2666207"/>
            <a:ext cx="193357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>
                <a:solidFill>
                  <a:srgbClr val="000000"/>
                </a:solidFill>
                <a:cs typeface="Times New Roman" pitchFamily="18" charset="0"/>
              </a:rPr>
              <a:t>ACE_Event_Handler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66946" name="Rectangle 42"/>
          <p:cNvSpPr>
            <a:spLocks noChangeAspect="1" noChangeArrowheads="1"/>
          </p:cNvSpPr>
          <p:nvPr/>
        </p:nvSpPr>
        <p:spPr bwMode="auto">
          <a:xfrm>
            <a:off x="7163440" y="2939257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166978" name="Rectangle 43"/>
          <p:cNvSpPr>
            <a:spLocks noChangeAspect="1" noChangeArrowheads="1"/>
          </p:cNvSpPr>
          <p:nvPr/>
        </p:nvSpPr>
        <p:spPr bwMode="auto">
          <a:xfrm>
            <a:off x="7152326" y="2959895"/>
            <a:ext cx="1927225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48" name="Rectangle 44"/>
          <p:cNvSpPr>
            <a:spLocks noChangeAspect="1" noChangeArrowheads="1"/>
          </p:cNvSpPr>
          <p:nvPr/>
        </p:nvSpPr>
        <p:spPr bwMode="auto">
          <a:xfrm>
            <a:off x="5339402" y="4031457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err="1" smtClean="0">
                <a:solidFill>
                  <a:srgbClr val="000000"/>
                </a:solidFill>
                <a:cs typeface="Times New Roman" pitchFamily="18" charset="0"/>
              </a:rPr>
              <a:t>HTTP_Svc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_Acceptor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66950" name="Rectangle 46"/>
          <p:cNvSpPr>
            <a:spLocks noChangeAspect="1" noChangeArrowheads="1"/>
          </p:cNvSpPr>
          <p:nvPr/>
        </p:nvSpPr>
        <p:spPr bwMode="auto">
          <a:xfrm>
            <a:off x="5350515" y="4542632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166951" name="Rectangle 47"/>
          <p:cNvSpPr>
            <a:spLocks noChangeAspect="1" noChangeArrowheads="1"/>
          </p:cNvSpPr>
          <p:nvPr/>
        </p:nvSpPr>
        <p:spPr bwMode="auto">
          <a:xfrm>
            <a:off x="5369565" y="4542632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2" name="Rectangle 48"/>
          <p:cNvSpPr>
            <a:spLocks noChangeAspect="1" noChangeArrowheads="1"/>
          </p:cNvSpPr>
          <p:nvPr/>
        </p:nvSpPr>
        <p:spPr bwMode="auto">
          <a:xfrm>
            <a:off x="7134865" y="4040982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err="1" smtClean="0">
                <a:solidFill>
                  <a:srgbClr val="000000"/>
                </a:solidFill>
                <a:cs typeface="Times New Roman" pitchFamily="18" charset="0"/>
              </a:rPr>
              <a:t>HTTP_Svc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_Handler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66954" name="Rectangle 50"/>
          <p:cNvSpPr>
            <a:spLocks noChangeAspect="1" noChangeArrowheads="1"/>
          </p:cNvSpPr>
          <p:nvPr/>
        </p:nvSpPr>
        <p:spPr bwMode="auto">
          <a:xfrm>
            <a:off x="7144390" y="455374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166955" name="Rectangle 51"/>
          <p:cNvSpPr>
            <a:spLocks noChangeAspect="1" noChangeArrowheads="1"/>
          </p:cNvSpPr>
          <p:nvPr/>
        </p:nvSpPr>
        <p:spPr bwMode="auto">
          <a:xfrm>
            <a:off x="7165027" y="4533107"/>
            <a:ext cx="1706563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6" name="Line 52"/>
          <p:cNvSpPr>
            <a:spLocks noChangeAspect="1" noChangeShapeType="1"/>
          </p:cNvSpPr>
          <p:nvPr/>
        </p:nvSpPr>
        <p:spPr bwMode="auto">
          <a:xfrm>
            <a:off x="6423665" y="3961607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7" name="Line 53"/>
          <p:cNvSpPr>
            <a:spLocks noChangeAspect="1" noChangeShapeType="1"/>
          </p:cNvSpPr>
          <p:nvPr/>
        </p:nvSpPr>
        <p:spPr bwMode="auto">
          <a:xfrm>
            <a:off x="8114352" y="3940970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0" name="Rectangle 56"/>
          <p:cNvSpPr>
            <a:spLocks noChangeAspect="1" noChangeArrowheads="1"/>
          </p:cNvSpPr>
          <p:nvPr/>
        </p:nvSpPr>
        <p:spPr bwMode="auto">
          <a:xfrm>
            <a:off x="4656777" y="2045495"/>
            <a:ext cx="2138363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66966" name="Line 69"/>
          <p:cNvSpPr>
            <a:spLocks noChangeAspect="1" noChangeShapeType="1"/>
          </p:cNvSpPr>
          <p:nvPr/>
        </p:nvSpPr>
        <p:spPr bwMode="auto">
          <a:xfrm>
            <a:off x="5075877" y="3107532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7" name="Line 70"/>
          <p:cNvSpPr>
            <a:spLocks noChangeAspect="1" noChangeShapeType="1"/>
          </p:cNvSpPr>
          <p:nvPr/>
        </p:nvSpPr>
        <p:spPr bwMode="auto">
          <a:xfrm flipV="1">
            <a:off x="4123377" y="1613695"/>
            <a:ext cx="0" cy="155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8" name="Line 71"/>
          <p:cNvSpPr>
            <a:spLocks noChangeAspect="1" noChangeShapeType="1"/>
          </p:cNvSpPr>
          <p:nvPr/>
        </p:nvSpPr>
        <p:spPr bwMode="auto">
          <a:xfrm>
            <a:off x="4112265" y="1604170"/>
            <a:ext cx="225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9" name="Line 72"/>
          <p:cNvSpPr>
            <a:spLocks noChangeShapeType="1"/>
          </p:cNvSpPr>
          <p:nvPr/>
        </p:nvSpPr>
        <p:spPr bwMode="auto">
          <a:xfrm>
            <a:off x="6417315" y="3948907"/>
            <a:ext cx="1697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1" name="Line Callout 1 70"/>
          <p:cNvSpPr/>
          <p:nvPr/>
        </p:nvSpPr>
        <p:spPr bwMode="auto">
          <a:xfrm>
            <a:off x="76199" y="1126943"/>
            <a:ext cx="3686175" cy="1477328"/>
          </a:xfrm>
          <a:prstGeom prst="borderCallout1">
            <a:avLst>
              <a:gd name="adj1" fmla="val 100305"/>
              <a:gd name="adj2" fmla="val 53427"/>
              <a:gd name="adj3" fmla="val 149792"/>
              <a:gd name="adj4" fmla="val 890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ACE_TP_Reactor</a:t>
            </a:r>
            <a:r>
              <a:rPr lang="en-US" i="1" u="none" dirty="0" smtClean="0"/>
              <a:t> eliminates need </a:t>
            </a:r>
            <a:r>
              <a:rPr lang="en-US" i="1" u="none" dirty="0"/>
              <a:t>for—&amp; </a:t>
            </a:r>
            <a:r>
              <a:rPr lang="en-US" i="1" u="none" dirty="0" smtClean="0"/>
              <a:t>overhead </a:t>
            </a:r>
            <a:r>
              <a:rPr lang="en-US" i="1" u="none" dirty="0"/>
              <a:t>of—a separate Reactor thread &amp; synchronized request queue used in </a:t>
            </a:r>
            <a:r>
              <a:rPr lang="en-US" i="1" u="none" dirty="0" smtClean="0"/>
              <a:t>Half-Sync/Half-</a:t>
            </a:r>
            <a:r>
              <a:rPr lang="en-US" i="1" u="none" dirty="0" err="1" smtClean="0"/>
              <a:t>Async</a:t>
            </a:r>
            <a:r>
              <a:rPr lang="en-US" i="1" u="none" dirty="0" smtClean="0"/>
              <a:t> </a:t>
            </a:r>
            <a:r>
              <a:rPr lang="en-US" i="1" u="none" dirty="0"/>
              <a:t>pattern</a:t>
            </a:r>
          </a:p>
        </p:txBody>
      </p:sp>
      <p:sp>
        <p:nvSpPr>
          <p:cNvPr id="66" name="Rectangle 55"/>
          <p:cNvSpPr>
            <a:spLocks noChangeAspect="1" noChangeArrowheads="1"/>
          </p:cNvSpPr>
          <p:nvPr/>
        </p:nvSpPr>
        <p:spPr bwMode="auto">
          <a:xfrm>
            <a:off x="4716044" y="1448595"/>
            <a:ext cx="2226733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7" name="Rectangle 54"/>
          <p:cNvSpPr>
            <a:spLocks noChangeAspect="1" noChangeArrowheads="1"/>
          </p:cNvSpPr>
          <p:nvPr/>
        </p:nvSpPr>
        <p:spPr bwMode="auto">
          <a:xfrm>
            <a:off x="5047302" y="1448595"/>
            <a:ext cx="1604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68" name="Rectangle 57"/>
          <p:cNvSpPr>
            <a:spLocks noChangeAspect="1" noChangeArrowheads="1"/>
          </p:cNvSpPr>
          <p:nvPr/>
        </p:nvSpPr>
        <p:spPr bwMode="auto">
          <a:xfrm>
            <a:off x="4717102" y="1989932"/>
            <a:ext cx="2225675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9" name="Rectangle 58"/>
          <p:cNvSpPr>
            <a:spLocks noChangeAspect="1" noChangeArrowheads="1"/>
          </p:cNvSpPr>
          <p:nvPr/>
        </p:nvSpPr>
        <p:spPr bwMode="auto">
          <a:xfrm>
            <a:off x="4716573" y="1723232"/>
            <a:ext cx="2226204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0" name="Rectangle 59"/>
          <p:cNvSpPr>
            <a:spLocks noChangeAspect="1" noChangeArrowheads="1"/>
          </p:cNvSpPr>
          <p:nvPr/>
        </p:nvSpPr>
        <p:spPr bwMode="auto">
          <a:xfrm>
            <a:off x="4658365" y="1685132"/>
            <a:ext cx="1189038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72" name="Rectangle 60"/>
          <p:cNvSpPr>
            <a:spLocks noChangeAspect="1" noChangeArrowheads="1"/>
          </p:cNvSpPr>
          <p:nvPr/>
        </p:nvSpPr>
        <p:spPr bwMode="auto">
          <a:xfrm>
            <a:off x="6229990" y="1783557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6270701" y="1876029"/>
            <a:ext cx="279289" cy="290911"/>
            <a:chOff x="8327572" y="4328206"/>
            <a:chExt cx="300243" cy="312737"/>
          </a:xfrm>
        </p:grpSpPr>
        <p:grpSp>
          <p:nvGrpSpPr>
            <p:cNvPr id="74" name="Group 7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5" name="Straight Arrow Connector 7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0" name="Group 79"/>
          <p:cNvGrpSpPr/>
          <p:nvPr/>
        </p:nvGrpSpPr>
        <p:grpSpPr>
          <a:xfrm>
            <a:off x="6567416" y="1990222"/>
            <a:ext cx="279289" cy="290911"/>
            <a:chOff x="8327572" y="4328206"/>
            <a:chExt cx="300243" cy="312737"/>
          </a:xfrm>
        </p:grpSpPr>
        <p:grpSp>
          <p:nvGrpSpPr>
            <p:cNvPr id="81" name="Group 8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2" name="Straight Arrow Connector 8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>
            <a:off x="12700" y="63518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6949" name="Rectangle 45"/>
          <p:cNvSpPr>
            <a:spLocks noChangeAspect="1" noChangeArrowheads="1"/>
          </p:cNvSpPr>
          <p:nvPr/>
        </p:nvSpPr>
        <p:spPr bwMode="auto">
          <a:xfrm>
            <a:off x="5369565" y="4060032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3" name="Rectangle 49"/>
          <p:cNvSpPr>
            <a:spLocks noChangeAspect="1" noChangeArrowheads="1"/>
          </p:cNvSpPr>
          <p:nvPr/>
        </p:nvSpPr>
        <p:spPr bwMode="auto">
          <a:xfrm>
            <a:off x="7165027" y="4050507"/>
            <a:ext cx="1706563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77" name="Rectangle 41"/>
          <p:cNvSpPr>
            <a:spLocks noChangeAspect="1" noChangeArrowheads="1"/>
          </p:cNvSpPr>
          <p:nvPr/>
        </p:nvSpPr>
        <p:spPr bwMode="auto">
          <a:xfrm>
            <a:off x="7152326" y="2667795"/>
            <a:ext cx="1927225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9" name="Rectangle 55"/>
          <p:cNvSpPr>
            <a:spLocks noChangeAspect="1" noChangeArrowheads="1"/>
          </p:cNvSpPr>
          <p:nvPr/>
        </p:nvSpPr>
        <p:spPr bwMode="auto">
          <a:xfrm>
            <a:off x="4716044" y="1448595"/>
            <a:ext cx="2226733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>
          <a:xfrm>
            <a:off x="-184150" y="238125"/>
            <a:ext cx="9502776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Leader/Followers Pattern in JAWS</a:t>
            </a:r>
          </a:p>
        </p:txBody>
      </p:sp>
      <p:sp>
        <p:nvSpPr>
          <p:cNvPr id="166920" name="Rectangle 6"/>
          <p:cNvSpPr>
            <a:spLocks noChangeAspect="1" noChangeArrowheads="1"/>
          </p:cNvSpPr>
          <p:nvPr/>
        </p:nvSpPr>
        <p:spPr bwMode="auto">
          <a:xfrm>
            <a:off x="6252215" y="3098007"/>
            <a:ext cx="901700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1" name="Freeform 7"/>
          <p:cNvSpPr>
            <a:spLocks noChangeAspect="1"/>
          </p:cNvSpPr>
          <p:nvPr/>
        </p:nvSpPr>
        <p:spPr bwMode="auto">
          <a:xfrm>
            <a:off x="7814315" y="3498057"/>
            <a:ext cx="280988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2" name="Freeform 8"/>
          <p:cNvSpPr>
            <a:spLocks noChangeAspect="1"/>
          </p:cNvSpPr>
          <p:nvPr/>
        </p:nvSpPr>
        <p:spPr bwMode="auto">
          <a:xfrm>
            <a:off x="7795265" y="3518695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3" name="Rectangle 9"/>
          <p:cNvSpPr>
            <a:spLocks noChangeAspect="1" noChangeArrowheads="1"/>
          </p:cNvSpPr>
          <p:nvPr/>
        </p:nvSpPr>
        <p:spPr bwMode="auto">
          <a:xfrm>
            <a:off x="7934965" y="3717132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4" name="Rectangle 15"/>
          <p:cNvSpPr>
            <a:spLocks noChangeAspect="1" noChangeArrowheads="1"/>
          </p:cNvSpPr>
          <p:nvPr/>
        </p:nvSpPr>
        <p:spPr bwMode="auto">
          <a:xfrm>
            <a:off x="5393376" y="2972594"/>
            <a:ext cx="1223483" cy="2433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 </a:t>
            </a:r>
            <a:r>
              <a:rPr lang="en-US" sz="1400" b="1" u="none" dirty="0" err="1">
                <a:solidFill>
                  <a:srgbClr val="000000"/>
                </a:solidFill>
              </a:rPr>
              <a:t>ACE_Handle</a:t>
            </a:r>
            <a:endParaRPr lang="en-US" b="1" u="none" dirty="0"/>
          </a:p>
        </p:txBody>
      </p:sp>
      <p:sp>
        <p:nvSpPr>
          <p:cNvPr id="166925" name="Rectangle 16"/>
          <p:cNvSpPr>
            <a:spLocks noChangeAspect="1" noChangeArrowheads="1"/>
          </p:cNvSpPr>
          <p:nvPr/>
        </p:nvSpPr>
        <p:spPr bwMode="auto">
          <a:xfrm>
            <a:off x="6688777" y="2877345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66926" name="Rectangle 17"/>
          <p:cNvSpPr>
            <a:spLocks noChangeAspect="1" noChangeArrowheads="1"/>
          </p:cNvSpPr>
          <p:nvPr/>
        </p:nvSpPr>
        <p:spPr bwMode="auto">
          <a:xfrm>
            <a:off x="7634927" y="1300957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66927" name="Rectangle 18"/>
          <p:cNvSpPr>
            <a:spLocks noChangeAspect="1" noChangeArrowheads="1"/>
          </p:cNvSpPr>
          <p:nvPr/>
        </p:nvSpPr>
        <p:spPr bwMode="auto">
          <a:xfrm>
            <a:off x="5242565" y="2877345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66928" name="Rectangle 19"/>
          <p:cNvSpPr>
            <a:spLocks noChangeAspect="1" noChangeArrowheads="1"/>
          </p:cNvSpPr>
          <p:nvPr/>
        </p:nvSpPr>
        <p:spPr bwMode="auto">
          <a:xfrm>
            <a:off x="6972940" y="1561307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29" name="Rectangle 20"/>
          <p:cNvSpPr>
            <a:spLocks noChangeAspect="1" noChangeArrowheads="1"/>
          </p:cNvSpPr>
          <p:nvPr/>
        </p:nvSpPr>
        <p:spPr bwMode="auto">
          <a:xfrm>
            <a:off x="7934965" y="1561307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0" name="Rectangle 21"/>
          <p:cNvSpPr>
            <a:spLocks noChangeAspect="1" noChangeArrowheads="1"/>
          </p:cNvSpPr>
          <p:nvPr/>
        </p:nvSpPr>
        <p:spPr bwMode="auto">
          <a:xfrm>
            <a:off x="5850577" y="2688432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1" name="Freeform 22"/>
          <p:cNvSpPr>
            <a:spLocks noChangeAspect="1"/>
          </p:cNvSpPr>
          <p:nvPr/>
        </p:nvSpPr>
        <p:spPr bwMode="auto">
          <a:xfrm>
            <a:off x="5850577" y="2688432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2" name="Freeform 23"/>
          <p:cNvSpPr>
            <a:spLocks noChangeAspect="1"/>
          </p:cNvSpPr>
          <p:nvPr/>
        </p:nvSpPr>
        <p:spPr bwMode="auto">
          <a:xfrm>
            <a:off x="5790252" y="2688432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3" name="Rectangle 24"/>
          <p:cNvSpPr>
            <a:spLocks noChangeAspect="1" noChangeArrowheads="1"/>
          </p:cNvSpPr>
          <p:nvPr/>
        </p:nvSpPr>
        <p:spPr bwMode="auto">
          <a:xfrm>
            <a:off x="5853752" y="2548732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4" name="Rectangle 25"/>
          <p:cNvSpPr>
            <a:spLocks noChangeAspect="1" noChangeArrowheads="1"/>
          </p:cNvSpPr>
          <p:nvPr/>
        </p:nvSpPr>
        <p:spPr bwMode="auto">
          <a:xfrm>
            <a:off x="8065140" y="2420145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66935" name="Freeform 26"/>
          <p:cNvSpPr>
            <a:spLocks noChangeAspect="1"/>
          </p:cNvSpPr>
          <p:nvPr/>
        </p:nvSpPr>
        <p:spPr bwMode="auto">
          <a:xfrm>
            <a:off x="4712340" y="3037682"/>
            <a:ext cx="360363" cy="120650"/>
          </a:xfrm>
          <a:custGeom>
            <a:avLst/>
            <a:gdLst>
              <a:gd name="T0" fmla="*/ 0 w 216"/>
              <a:gd name="T1" fmla="*/ 42 h 72"/>
              <a:gd name="T2" fmla="*/ 126 w 216"/>
              <a:gd name="T3" fmla="*/ 0 h 72"/>
              <a:gd name="T4" fmla="*/ 251 w 216"/>
              <a:gd name="T5" fmla="*/ 42 h 72"/>
              <a:gd name="T6" fmla="*/ 126 w 216"/>
              <a:gd name="T7" fmla="*/ 84 h 72"/>
              <a:gd name="T8" fmla="*/ 0 w 216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72"/>
              <a:gd name="T17" fmla="*/ 216 w 21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72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108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6" name="Freeform 27"/>
          <p:cNvSpPr>
            <a:spLocks noChangeAspect="1"/>
          </p:cNvSpPr>
          <p:nvPr/>
        </p:nvSpPr>
        <p:spPr bwMode="auto">
          <a:xfrm>
            <a:off x="4712340" y="3037682"/>
            <a:ext cx="419100" cy="139700"/>
          </a:xfrm>
          <a:custGeom>
            <a:avLst/>
            <a:gdLst>
              <a:gd name="T0" fmla="*/ 0 w 252"/>
              <a:gd name="T1" fmla="*/ 42 h 84"/>
              <a:gd name="T2" fmla="*/ 124 w 252"/>
              <a:gd name="T3" fmla="*/ 0 h 84"/>
              <a:gd name="T4" fmla="*/ 124 w 252"/>
              <a:gd name="T5" fmla="*/ 0 h 84"/>
              <a:gd name="T6" fmla="*/ 124 w 252"/>
              <a:gd name="T7" fmla="*/ 0 h 84"/>
              <a:gd name="T8" fmla="*/ 248 w 252"/>
              <a:gd name="T9" fmla="*/ 42 h 84"/>
              <a:gd name="T10" fmla="*/ 290 w 252"/>
              <a:gd name="T11" fmla="*/ 42 h 84"/>
              <a:gd name="T12" fmla="*/ 248 w 252"/>
              <a:gd name="T13" fmla="*/ 54 h 84"/>
              <a:gd name="T14" fmla="*/ 124 w 252"/>
              <a:gd name="T15" fmla="*/ 96 h 84"/>
              <a:gd name="T16" fmla="*/ 124 w 252"/>
              <a:gd name="T17" fmla="*/ 96 h 84"/>
              <a:gd name="T18" fmla="*/ 124 w 252"/>
              <a:gd name="T19" fmla="*/ 96 h 84"/>
              <a:gd name="T20" fmla="*/ 124 w 252"/>
              <a:gd name="T21" fmla="*/ 83 h 84"/>
              <a:gd name="T22" fmla="*/ 248 w 252"/>
              <a:gd name="T23" fmla="*/ 42 h 84"/>
              <a:gd name="T24" fmla="*/ 248 w 252"/>
              <a:gd name="T25" fmla="*/ 54 h 84"/>
              <a:gd name="T26" fmla="*/ 248 w 252"/>
              <a:gd name="T27" fmla="*/ 54 h 84"/>
              <a:gd name="T28" fmla="*/ 124 w 252"/>
              <a:gd name="T29" fmla="*/ 15 h 84"/>
              <a:gd name="T30" fmla="*/ 124 w 252"/>
              <a:gd name="T31" fmla="*/ 0 h 84"/>
              <a:gd name="T32" fmla="*/ 124 w 252"/>
              <a:gd name="T33" fmla="*/ 15 h 84"/>
              <a:gd name="T34" fmla="*/ 0 w 252"/>
              <a:gd name="T35" fmla="*/ 54 h 84"/>
              <a:gd name="T36" fmla="*/ 0 w 252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2"/>
              <a:gd name="T58" fmla="*/ 0 h 84"/>
              <a:gd name="T59" fmla="*/ 252 w 252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2" h="84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252" y="36"/>
                </a:lnTo>
                <a:lnTo>
                  <a:pt x="216" y="48"/>
                </a:lnTo>
                <a:lnTo>
                  <a:pt x="108" y="84"/>
                </a:lnTo>
                <a:lnTo>
                  <a:pt x="108" y="72"/>
                </a:lnTo>
                <a:lnTo>
                  <a:pt x="216" y="36"/>
                </a:lnTo>
                <a:lnTo>
                  <a:pt x="216" y="48"/>
                </a:lnTo>
                <a:lnTo>
                  <a:pt x="108" y="12"/>
                </a:lnTo>
                <a:lnTo>
                  <a:pt x="108" y="0"/>
                </a:lnTo>
                <a:lnTo>
                  <a:pt x="108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7" name="Freeform 28"/>
          <p:cNvSpPr>
            <a:spLocks noChangeAspect="1"/>
          </p:cNvSpPr>
          <p:nvPr/>
        </p:nvSpPr>
        <p:spPr bwMode="auto">
          <a:xfrm>
            <a:off x="4652015" y="3098007"/>
            <a:ext cx="239713" cy="79375"/>
          </a:xfrm>
          <a:custGeom>
            <a:avLst/>
            <a:gdLst>
              <a:gd name="T0" fmla="*/ 166 w 144"/>
              <a:gd name="T1" fmla="*/ 54 h 48"/>
              <a:gd name="T2" fmla="*/ 42 w 144"/>
              <a:gd name="T3" fmla="*/ 15 h 48"/>
              <a:gd name="T4" fmla="*/ 0 w 144"/>
              <a:gd name="T5" fmla="*/ 15 h 48"/>
              <a:gd name="T6" fmla="*/ 42 w 144"/>
              <a:gd name="T7" fmla="*/ 0 h 48"/>
              <a:gd name="T8" fmla="*/ 42 w 144"/>
              <a:gd name="T9" fmla="*/ 0 h 48"/>
              <a:gd name="T10" fmla="*/ 166 w 144"/>
              <a:gd name="T11" fmla="*/ 42 h 48"/>
              <a:gd name="T12" fmla="*/ 166 w 144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48"/>
              <a:gd name="T23" fmla="*/ 144 w 144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48">
                <a:moveTo>
                  <a:pt x="144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4" y="36"/>
                </a:lnTo>
                <a:lnTo>
                  <a:pt x="144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8" name="Freeform 29"/>
          <p:cNvSpPr>
            <a:spLocks noChangeAspect="1"/>
          </p:cNvSpPr>
          <p:nvPr/>
        </p:nvSpPr>
        <p:spPr bwMode="auto">
          <a:xfrm>
            <a:off x="4299590" y="1531145"/>
            <a:ext cx="360363" cy="120650"/>
          </a:xfrm>
          <a:custGeom>
            <a:avLst/>
            <a:gdLst>
              <a:gd name="T0" fmla="*/ 0 w 216"/>
              <a:gd name="T1" fmla="*/ 42 h 72"/>
              <a:gd name="T2" fmla="*/ 126 w 216"/>
              <a:gd name="T3" fmla="*/ 0 h 72"/>
              <a:gd name="T4" fmla="*/ 251 w 216"/>
              <a:gd name="T5" fmla="*/ 42 h 72"/>
              <a:gd name="T6" fmla="*/ 126 w 216"/>
              <a:gd name="T7" fmla="*/ 84 h 72"/>
              <a:gd name="T8" fmla="*/ 0 w 216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"/>
              <a:gd name="T16" fmla="*/ 0 h 72"/>
              <a:gd name="T17" fmla="*/ 216 w 21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" h="72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108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39" name="Freeform 30"/>
          <p:cNvSpPr>
            <a:spLocks noChangeAspect="1"/>
          </p:cNvSpPr>
          <p:nvPr/>
        </p:nvSpPr>
        <p:spPr bwMode="auto">
          <a:xfrm>
            <a:off x="4299590" y="1531145"/>
            <a:ext cx="420688" cy="139700"/>
          </a:xfrm>
          <a:custGeom>
            <a:avLst/>
            <a:gdLst>
              <a:gd name="T0" fmla="*/ 0 w 252"/>
              <a:gd name="T1" fmla="*/ 42 h 84"/>
              <a:gd name="T2" fmla="*/ 126 w 252"/>
              <a:gd name="T3" fmla="*/ 0 h 84"/>
              <a:gd name="T4" fmla="*/ 126 w 252"/>
              <a:gd name="T5" fmla="*/ 0 h 84"/>
              <a:gd name="T6" fmla="*/ 126 w 252"/>
              <a:gd name="T7" fmla="*/ 0 h 84"/>
              <a:gd name="T8" fmla="*/ 251 w 252"/>
              <a:gd name="T9" fmla="*/ 42 h 84"/>
              <a:gd name="T10" fmla="*/ 293 w 252"/>
              <a:gd name="T11" fmla="*/ 42 h 84"/>
              <a:gd name="T12" fmla="*/ 251 w 252"/>
              <a:gd name="T13" fmla="*/ 54 h 84"/>
              <a:gd name="T14" fmla="*/ 126 w 252"/>
              <a:gd name="T15" fmla="*/ 96 h 84"/>
              <a:gd name="T16" fmla="*/ 126 w 252"/>
              <a:gd name="T17" fmla="*/ 96 h 84"/>
              <a:gd name="T18" fmla="*/ 126 w 252"/>
              <a:gd name="T19" fmla="*/ 96 h 84"/>
              <a:gd name="T20" fmla="*/ 126 w 252"/>
              <a:gd name="T21" fmla="*/ 83 h 84"/>
              <a:gd name="T22" fmla="*/ 251 w 252"/>
              <a:gd name="T23" fmla="*/ 42 h 84"/>
              <a:gd name="T24" fmla="*/ 251 w 252"/>
              <a:gd name="T25" fmla="*/ 54 h 84"/>
              <a:gd name="T26" fmla="*/ 251 w 252"/>
              <a:gd name="T27" fmla="*/ 54 h 84"/>
              <a:gd name="T28" fmla="*/ 126 w 252"/>
              <a:gd name="T29" fmla="*/ 15 h 84"/>
              <a:gd name="T30" fmla="*/ 126 w 252"/>
              <a:gd name="T31" fmla="*/ 0 h 84"/>
              <a:gd name="T32" fmla="*/ 126 w 252"/>
              <a:gd name="T33" fmla="*/ 15 h 84"/>
              <a:gd name="T34" fmla="*/ 0 w 252"/>
              <a:gd name="T35" fmla="*/ 54 h 84"/>
              <a:gd name="T36" fmla="*/ 0 w 252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2"/>
              <a:gd name="T58" fmla="*/ 0 h 84"/>
              <a:gd name="T59" fmla="*/ 252 w 252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2" h="84">
                <a:moveTo>
                  <a:pt x="0" y="36"/>
                </a:moveTo>
                <a:lnTo>
                  <a:pt x="108" y="0"/>
                </a:lnTo>
                <a:lnTo>
                  <a:pt x="216" y="36"/>
                </a:lnTo>
                <a:lnTo>
                  <a:pt x="252" y="36"/>
                </a:lnTo>
                <a:lnTo>
                  <a:pt x="216" y="48"/>
                </a:lnTo>
                <a:lnTo>
                  <a:pt x="108" y="84"/>
                </a:lnTo>
                <a:lnTo>
                  <a:pt x="108" y="72"/>
                </a:lnTo>
                <a:lnTo>
                  <a:pt x="216" y="36"/>
                </a:lnTo>
                <a:lnTo>
                  <a:pt x="216" y="48"/>
                </a:lnTo>
                <a:lnTo>
                  <a:pt x="108" y="12"/>
                </a:lnTo>
                <a:lnTo>
                  <a:pt x="108" y="0"/>
                </a:lnTo>
                <a:lnTo>
                  <a:pt x="108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0" name="Freeform 31"/>
          <p:cNvSpPr>
            <a:spLocks noChangeAspect="1"/>
          </p:cNvSpPr>
          <p:nvPr/>
        </p:nvSpPr>
        <p:spPr bwMode="auto">
          <a:xfrm>
            <a:off x="4239265" y="1591470"/>
            <a:ext cx="241300" cy="79375"/>
          </a:xfrm>
          <a:custGeom>
            <a:avLst/>
            <a:gdLst>
              <a:gd name="T0" fmla="*/ 169 w 144"/>
              <a:gd name="T1" fmla="*/ 54 h 48"/>
              <a:gd name="T2" fmla="*/ 42 w 144"/>
              <a:gd name="T3" fmla="*/ 15 h 48"/>
              <a:gd name="T4" fmla="*/ 0 w 144"/>
              <a:gd name="T5" fmla="*/ 15 h 48"/>
              <a:gd name="T6" fmla="*/ 42 w 144"/>
              <a:gd name="T7" fmla="*/ 0 h 48"/>
              <a:gd name="T8" fmla="*/ 42 w 144"/>
              <a:gd name="T9" fmla="*/ 0 h 48"/>
              <a:gd name="T10" fmla="*/ 169 w 144"/>
              <a:gd name="T11" fmla="*/ 42 h 48"/>
              <a:gd name="T12" fmla="*/ 169 w 144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4"/>
              <a:gd name="T22" fmla="*/ 0 h 48"/>
              <a:gd name="T23" fmla="*/ 144 w 144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4" h="48">
                <a:moveTo>
                  <a:pt x="144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4" y="36"/>
                </a:lnTo>
                <a:lnTo>
                  <a:pt x="144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1" name="Freeform 32"/>
          <p:cNvSpPr>
            <a:spLocks noChangeAspect="1"/>
          </p:cNvSpPr>
          <p:nvPr/>
        </p:nvSpPr>
        <p:spPr bwMode="auto">
          <a:xfrm>
            <a:off x="6991990" y="1500982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2" name="Freeform 33"/>
          <p:cNvSpPr>
            <a:spLocks noChangeAspect="1"/>
          </p:cNvSpPr>
          <p:nvPr/>
        </p:nvSpPr>
        <p:spPr bwMode="auto">
          <a:xfrm>
            <a:off x="6991990" y="1500982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6943" name="Freeform 34"/>
          <p:cNvSpPr>
            <a:spLocks noChangeAspect="1"/>
          </p:cNvSpPr>
          <p:nvPr/>
        </p:nvSpPr>
        <p:spPr bwMode="auto">
          <a:xfrm>
            <a:off x="6933252" y="1561307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66944" name="Group 35"/>
          <p:cNvGrpSpPr>
            <a:grpSpLocks noChangeAspect="1"/>
          </p:cNvGrpSpPr>
          <p:nvPr/>
        </p:nvGrpSpPr>
        <p:grpSpPr bwMode="auto">
          <a:xfrm>
            <a:off x="3313111" y="3171032"/>
            <a:ext cx="2176463" cy="1189523"/>
            <a:chOff x="2315" y="2679"/>
            <a:chExt cx="1225" cy="713"/>
          </a:xfrm>
        </p:grpSpPr>
        <p:sp>
          <p:nvSpPr>
            <p:cNvPr id="166980" name="Rectangle 37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66979" name="Rectangle 36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ACE_TP_Reactor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66981" name="Rectangle 38"/>
            <p:cNvSpPr>
              <a:spLocks noChangeAspect="1" noChangeArrowheads="1"/>
            </p:cNvSpPr>
            <p:nvPr/>
          </p:nvSpPr>
          <p:spPr bwMode="auto">
            <a:xfrm>
              <a:off x="2315" y="2840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 smtClean="0">
                  <a:solidFill>
                    <a:srgbClr val="000000"/>
                  </a:solidFill>
                  <a:cs typeface="Times New Roman" pitchFamily="18" charset="0"/>
                </a:rPr>
                <a:t>run_event_loop</a:t>
              </a:r>
              <a:r>
                <a:rPr lang="en-GB" sz="1400" u="none" dirty="0" smtClean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deacitivate_handle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reactivate_handle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 dirty="0"/>
            </a:p>
          </p:txBody>
        </p:sp>
        <p:sp>
          <p:nvSpPr>
            <p:cNvPr id="166982" name="Rectangle 39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66945" name="Rectangle 40"/>
          <p:cNvSpPr>
            <a:spLocks noChangeAspect="1" noChangeArrowheads="1"/>
          </p:cNvSpPr>
          <p:nvPr/>
        </p:nvSpPr>
        <p:spPr bwMode="auto">
          <a:xfrm>
            <a:off x="7131690" y="2666207"/>
            <a:ext cx="193357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>
                <a:solidFill>
                  <a:srgbClr val="000000"/>
                </a:solidFill>
                <a:cs typeface="Times New Roman" pitchFamily="18" charset="0"/>
              </a:rPr>
              <a:t>ACE_Event_Handler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66946" name="Rectangle 42"/>
          <p:cNvSpPr>
            <a:spLocks noChangeAspect="1" noChangeArrowheads="1"/>
          </p:cNvSpPr>
          <p:nvPr/>
        </p:nvSpPr>
        <p:spPr bwMode="auto">
          <a:xfrm>
            <a:off x="7163440" y="2939257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166978" name="Rectangle 43"/>
          <p:cNvSpPr>
            <a:spLocks noChangeAspect="1" noChangeArrowheads="1"/>
          </p:cNvSpPr>
          <p:nvPr/>
        </p:nvSpPr>
        <p:spPr bwMode="auto">
          <a:xfrm>
            <a:off x="7152326" y="2959895"/>
            <a:ext cx="1927225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48" name="Rectangle 44"/>
          <p:cNvSpPr>
            <a:spLocks noChangeAspect="1" noChangeArrowheads="1"/>
          </p:cNvSpPr>
          <p:nvPr/>
        </p:nvSpPr>
        <p:spPr bwMode="auto">
          <a:xfrm>
            <a:off x="5339402" y="4031457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err="1" smtClean="0">
                <a:solidFill>
                  <a:srgbClr val="000000"/>
                </a:solidFill>
                <a:cs typeface="Times New Roman" pitchFamily="18" charset="0"/>
              </a:rPr>
              <a:t>HTTP_Svc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_Acceptor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66950" name="Rectangle 46"/>
          <p:cNvSpPr>
            <a:spLocks noChangeAspect="1" noChangeArrowheads="1"/>
          </p:cNvSpPr>
          <p:nvPr/>
        </p:nvSpPr>
        <p:spPr bwMode="auto">
          <a:xfrm>
            <a:off x="5350515" y="4542632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166951" name="Rectangle 47"/>
          <p:cNvSpPr>
            <a:spLocks noChangeAspect="1" noChangeArrowheads="1"/>
          </p:cNvSpPr>
          <p:nvPr/>
        </p:nvSpPr>
        <p:spPr bwMode="auto">
          <a:xfrm>
            <a:off x="5369565" y="4542632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2" name="Rectangle 48"/>
          <p:cNvSpPr>
            <a:spLocks noChangeAspect="1" noChangeArrowheads="1"/>
          </p:cNvSpPr>
          <p:nvPr/>
        </p:nvSpPr>
        <p:spPr bwMode="auto">
          <a:xfrm>
            <a:off x="7134865" y="4040982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err="1" smtClean="0">
                <a:solidFill>
                  <a:srgbClr val="000000"/>
                </a:solidFill>
                <a:cs typeface="Times New Roman" pitchFamily="18" charset="0"/>
              </a:rPr>
              <a:t>HTTP_Svc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_Handler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66954" name="Rectangle 50"/>
          <p:cNvSpPr>
            <a:spLocks noChangeAspect="1" noChangeArrowheads="1"/>
          </p:cNvSpPr>
          <p:nvPr/>
        </p:nvSpPr>
        <p:spPr bwMode="auto">
          <a:xfrm>
            <a:off x="7144390" y="455374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166955" name="Rectangle 51"/>
          <p:cNvSpPr>
            <a:spLocks noChangeAspect="1" noChangeArrowheads="1"/>
          </p:cNvSpPr>
          <p:nvPr/>
        </p:nvSpPr>
        <p:spPr bwMode="auto">
          <a:xfrm>
            <a:off x="7165027" y="4533107"/>
            <a:ext cx="1706563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6" name="Line 52"/>
          <p:cNvSpPr>
            <a:spLocks noChangeAspect="1" noChangeShapeType="1"/>
          </p:cNvSpPr>
          <p:nvPr/>
        </p:nvSpPr>
        <p:spPr bwMode="auto">
          <a:xfrm>
            <a:off x="6423665" y="3961607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7" name="Line 53"/>
          <p:cNvSpPr>
            <a:spLocks noChangeAspect="1" noChangeShapeType="1"/>
          </p:cNvSpPr>
          <p:nvPr/>
        </p:nvSpPr>
        <p:spPr bwMode="auto">
          <a:xfrm>
            <a:off x="8114352" y="3940970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58" name="Rectangle 54"/>
          <p:cNvSpPr>
            <a:spLocks noChangeAspect="1" noChangeArrowheads="1"/>
          </p:cNvSpPr>
          <p:nvPr/>
        </p:nvSpPr>
        <p:spPr bwMode="auto">
          <a:xfrm>
            <a:off x="5047302" y="1448595"/>
            <a:ext cx="1604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66960" name="Rectangle 56"/>
          <p:cNvSpPr>
            <a:spLocks noChangeAspect="1" noChangeArrowheads="1"/>
          </p:cNvSpPr>
          <p:nvPr/>
        </p:nvSpPr>
        <p:spPr bwMode="auto">
          <a:xfrm>
            <a:off x="4656777" y="2045495"/>
            <a:ext cx="2138363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66961" name="Rectangle 57"/>
          <p:cNvSpPr>
            <a:spLocks noChangeAspect="1" noChangeArrowheads="1"/>
          </p:cNvSpPr>
          <p:nvPr/>
        </p:nvSpPr>
        <p:spPr bwMode="auto">
          <a:xfrm>
            <a:off x="4717102" y="1989932"/>
            <a:ext cx="2225675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2" name="Rectangle 58"/>
          <p:cNvSpPr>
            <a:spLocks noChangeAspect="1" noChangeArrowheads="1"/>
          </p:cNvSpPr>
          <p:nvPr/>
        </p:nvSpPr>
        <p:spPr bwMode="auto">
          <a:xfrm>
            <a:off x="4716573" y="1723232"/>
            <a:ext cx="2226204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3" name="Rectangle 59"/>
          <p:cNvSpPr>
            <a:spLocks noChangeAspect="1" noChangeArrowheads="1"/>
          </p:cNvSpPr>
          <p:nvPr/>
        </p:nvSpPr>
        <p:spPr bwMode="auto">
          <a:xfrm>
            <a:off x="4658365" y="1685132"/>
            <a:ext cx="1189038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66964" name="Rectangle 60"/>
          <p:cNvSpPr>
            <a:spLocks noChangeAspect="1" noChangeArrowheads="1"/>
          </p:cNvSpPr>
          <p:nvPr/>
        </p:nvSpPr>
        <p:spPr bwMode="auto">
          <a:xfrm>
            <a:off x="6229990" y="1783557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6" name="Line 69"/>
          <p:cNvSpPr>
            <a:spLocks noChangeAspect="1" noChangeShapeType="1"/>
          </p:cNvSpPr>
          <p:nvPr/>
        </p:nvSpPr>
        <p:spPr bwMode="auto">
          <a:xfrm>
            <a:off x="5075877" y="3107532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7" name="Line 70"/>
          <p:cNvSpPr>
            <a:spLocks noChangeAspect="1" noChangeShapeType="1"/>
          </p:cNvSpPr>
          <p:nvPr/>
        </p:nvSpPr>
        <p:spPr bwMode="auto">
          <a:xfrm flipV="1">
            <a:off x="4123377" y="1613695"/>
            <a:ext cx="0" cy="155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8" name="Line 71"/>
          <p:cNvSpPr>
            <a:spLocks noChangeAspect="1" noChangeShapeType="1"/>
          </p:cNvSpPr>
          <p:nvPr/>
        </p:nvSpPr>
        <p:spPr bwMode="auto">
          <a:xfrm>
            <a:off x="4112265" y="1604170"/>
            <a:ext cx="2254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6969" name="Line 72"/>
          <p:cNvSpPr>
            <a:spLocks noChangeShapeType="1"/>
          </p:cNvSpPr>
          <p:nvPr/>
        </p:nvSpPr>
        <p:spPr bwMode="auto">
          <a:xfrm>
            <a:off x="6417315" y="3948907"/>
            <a:ext cx="1697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7117" name="Rectangle 77"/>
          <p:cNvSpPr>
            <a:spLocks noChangeArrowheads="1"/>
          </p:cNvSpPr>
          <p:nvPr/>
        </p:nvSpPr>
        <p:spPr bwMode="auto">
          <a:xfrm>
            <a:off x="114301" y="5289553"/>
            <a:ext cx="8950964" cy="1477328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 </a:t>
            </a:r>
            <a:r>
              <a:rPr lang="en-US" sz="2000" u="none" dirty="0">
                <a:latin typeface="+mj-lt"/>
              </a:rPr>
              <a:t>design may </a:t>
            </a:r>
            <a:r>
              <a:rPr lang="en-US" sz="2000" u="none" dirty="0" smtClean="0">
                <a:latin typeface="+mj-lt"/>
              </a:rPr>
              <a:t>still be </a:t>
            </a:r>
            <a:r>
              <a:rPr lang="en-US" sz="2000" u="none" dirty="0">
                <a:latin typeface="+mj-lt"/>
              </a:rPr>
              <a:t>more appropriate for certain types of </a:t>
            </a:r>
            <a:r>
              <a:rPr lang="en-US" sz="2000" u="none" dirty="0" smtClean="0">
                <a:latin typeface="+mj-lt"/>
              </a:rPr>
              <a:t>servers, however, because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It can reorder </a:t>
            </a:r>
            <a:r>
              <a:rPr lang="en-US" sz="2000" u="none" dirty="0">
                <a:latin typeface="+mj-lt"/>
              </a:rPr>
              <a:t>&amp; prioritize client requests more </a:t>
            </a:r>
            <a:r>
              <a:rPr lang="en-US" sz="2000" u="none" dirty="0" smtClean="0">
                <a:latin typeface="+mj-lt"/>
              </a:rPr>
              <a:t>flexibly via its request queue </a:t>
            </a:r>
          </a:p>
          <a:p>
            <a:pPr marL="228600" indent="-228600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It </a:t>
            </a:r>
            <a:r>
              <a:rPr lang="en-US" sz="2000" u="none" dirty="0">
                <a:latin typeface="+mj-lt"/>
              </a:rPr>
              <a:t>may be more </a:t>
            </a:r>
            <a:r>
              <a:rPr lang="en-US" sz="2000" u="none" dirty="0" smtClean="0">
                <a:latin typeface="+mj-lt"/>
              </a:rPr>
              <a:t>scalable since it queues </a:t>
            </a:r>
            <a:r>
              <a:rPr lang="en-US" sz="2000" u="none" dirty="0">
                <a:latin typeface="+mj-lt"/>
              </a:rPr>
              <a:t>requests in </a:t>
            </a:r>
            <a:r>
              <a:rPr lang="en-US" sz="2000" u="none" dirty="0" smtClean="0">
                <a:latin typeface="+mj-lt"/>
              </a:rPr>
              <a:t>virtual memory</a:t>
            </a:r>
            <a:endParaRPr lang="en-US" sz="2000" i="1" u="none" dirty="0">
              <a:latin typeface="+mj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270701" y="1876029"/>
            <a:ext cx="279289" cy="290911"/>
            <a:chOff x="8327572" y="4328206"/>
            <a:chExt cx="300243" cy="312737"/>
          </a:xfrm>
        </p:grpSpPr>
        <p:grpSp>
          <p:nvGrpSpPr>
            <p:cNvPr id="69" name="Group 6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0" name="Straight Arrow Connector 6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7" name="Group 76"/>
          <p:cNvGrpSpPr/>
          <p:nvPr/>
        </p:nvGrpSpPr>
        <p:grpSpPr>
          <a:xfrm>
            <a:off x="6567416" y="1990222"/>
            <a:ext cx="279289" cy="290911"/>
            <a:chOff x="8327572" y="4328206"/>
            <a:chExt cx="300243" cy="312737"/>
          </a:xfrm>
        </p:grpSpPr>
        <p:grpSp>
          <p:nvGrpSpPr>
            <p:cNvPr id="78" name="Group 7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9" name="Straight Arrow Connector 7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85" name="Line Callout 1 84"/>
          <p:cNvSpPr/>
          <p:nvPr/>
        </p:nvSpPr>
        <p:spPr bwMode="auto">
          <a:xfrm>
            <a:off x="76199" y="1126943"/>
            <a:ext cx="3686175" cy="1477328"/>
          </a:xfrm>
          <a:prstGeom prst="borderCallout1">
            <a:avLst>
              <a:gd name="adj1" fmla="val 100305"/>
              <a:gd name="adj2" fmla="val 53427"/>
              <a:gd name="adj3" fmla="val 149792"/>
              <a:gd name="adj4" fmla="val 8908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ACE_TP_Reactor</a:t>
            </a:r>
            <a:r>
              <a:rPr lang="en-US" i="1" u="none" dirty="0" smtClean="0"/>
              <a:t> eliminates need </a:t>
            </a:r>
            <a:r>
              <a:rPr lang="en-US" i="1" u="none" dirty="0"/>
              <a:t>for—&amp; </a:t>
            </a:r>
            <a:r>
              <a:rPr lang="en-US" i="1" u="none" dirty="0" smtClean="0"/>
              <a:t>overhead </a:t>
            </a:r>
            <a:r>
              <a:rPr lang="en-US" i="1" u="none" dirty="0"/>
              <a:t>of—a separate Reactor thread &amp; synchronized request queue used in </a:t>
            </a:r>
            <a:r>
              <a:rPr lang="en-US" i="1" u="none" dirty="0" smtClean="0"/>
              <a:t>Half-Sync/Half-</a:t>
            </a:r>
            <a:r>
              <a:rPr lang="en-US" i="1" u="none" dirty="0" err="1" smtClean="0"/>
              <a:t>Async</a:t>
            </a:r>
            <a:r>
              <a:rPr lang="en-US" i="1" u="none" dirty="0" smtClean="0"/>
              <a:t> </a:t>
            </a:r>
            <a:r>
              <a:rPr lang="en-US" i="1" u="none" dirty="0"/>
              <a:t>pattern</a:t>
            </a:r>
          </a:p>
        </p:txBody>
      </p:sp>
    </p:spTree>
    <p:extLst>
      <p:ext uri="{BB962C8B-B14F-4D97-AF65-F5344CB8AC3E}">
        <p14:creationId xmlns:p14="http://schemas.microsoft.com/office/powerpoint/2010/main" val="3648580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8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0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4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Leader/Followers Pattern</a:t>
            </a:r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1" y="889000"/>
            <a:ext cx="5353049" cy="14003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Performance enhancements 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Improves CPU </a:t>
            </a:r>
            <a:r>
              <a:rPr lang="en-US" sz="2000" u="none" dirty="0">
                <a:latin typeface="+mj-lt"/>
              </a:rPr>
              <a:t>cache affinity &amp; </a:t>
            </a:r>
            <a:r>
              <a:rPr lang="en-US" sz="2000" u="none" dirty="0" smtClean="0">
                <a:latin typeface="+mj-lt"/>
              </a:rPr>
              <a:t>removes need </a:t>
            </a:r>
            <a:r>
              <a:rPr lang="en-US" sz="2000" u="none" dirty="0">
                <a:latin typeface="+mj-lt"/>
              </a:rPr>
              <a:t>for dynamic memory allocation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&amp; </a:t>
            </a:r>
            <a:r>
              <a:rPr lang="en-US" sz="2000" u="none" dirty="0">
                <a:latin typeface="+mj-lt"/>
              </a:rPr>
              <a:t>data buffer sharing between </a:t>
            </a:r>
            <a:r>
              <a:rPr lang="en-US" sz="2000" u="none" dirty="0" smtClean="0">
                <a:latin typeface="+mj-lt"/>
              </a:rPr>
              <a:t>threads</a:t>
            </a:r>
            <a:endParaRPr lang="en-US" sz="2000" u="none" dirty="0">
              <a:latin typeface="+mj-lt"/>
            </a:endParaRPr>
          </a:p>
        </p:txBody>
      </p:sp>
      <p:sp>
        <p:nvSpPr>
          <p:cNvPr id="6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14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5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6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7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24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69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8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66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5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67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68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29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31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32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3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35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36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7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39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40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2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3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5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6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7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8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49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1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2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3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54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56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72" name="Group 7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3" name="Straight Arrow Connector 7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8" name="Group 77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79" name="Group 7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Leader/Followers Pattern</a:t>
            </a:r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1" y="889000"/>
            <a:ext cx="5353049" cy="24006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Performance enhancements 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Improves CPU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cache affinity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removes need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for dynamic memory allocation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data buffer sharing between threads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Minimizes </a:t>
            </a:r>
            <a:r>
              <a:rPr lang="en-US" sz="2000" u="none" dirty="0">
                <a:latin typeface="+mj-lt"/>
              </a:rPr>
              <a:t>locking overhead by not exchanging data between threads, </a:t>
            </a:r>
            <a:r>
              <a:rPr lang="en-US" sz="2000" u="none" dirty="0" smtClean="0">
                <a:latin typeface="+mj-lt"/>
              </a:rPr>
              <a:t>thus reducing </a:t>
            </a:r>
            <a:r>
              <a:rPr lang="en-US" sz="2000" u="none" dirty="0">
                <a:latin typeface="+mj-lt"/>
              </a:rPr>
              <a:t>thread </a:t>
            </a:r>
            <a:r>
              <a:rPr lang="en-US" sz="2000" u="none" dirty="0" smtClean="0">
                <a:latin typeface="+mj-lt"/>
              </a:rPr>
              <a:t>synchronization</a:t>
            </a:r>
          </a:p>
        </p:txBody>
      </p:sp>
      <p:sp>
        <p:nvSpPr>
          <p:cNvPr id="85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9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7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8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9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00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7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8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3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4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5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7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8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9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20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1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2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3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4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5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6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9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1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0"/>
          <p:cNvSpPr>
            <a:spLocks noChangeAspect="1" noChangeArrowheads="1"/>
          </p:cNvSpPr>
          <p:nvPr/>
        </p:nvSpPr>
        <p:spPr bwMode="auto">
          <a:xfrm>
            <a:off x="4947956" y="1301750"/>
            <a:ext cx="2230213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3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4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7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8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9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9" name="Group 148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50" name="Group 14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1" name="Straight Arrow Connector 15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657502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9550"/>
            <a:ext cx="9144000" cy="914400"/>
          </a:xfrm>
        </p:spPr>
        <p:txBody>
          <a:bodyPr/>
          <a:lstStyle/>
          <a:p>
            <a:r>
              <a:rPr lang="de-DE" dirty="0" smtClean="0"/>
              <a:t>Benefits of the Active Object Pattern</a:t>
            </a:r>
            <a:endParaRPr lang="en-US" dirty="0" smtClean="0"/>
          </a:p>
        </p:txBody>
      </p:sp>
      <p:sp>
        <p:nvSpPr>
          <p:cNvPr id="247811" name="Rectangle 2"/>
          <p:cNvSpPr>
            <a:spLocks noChangeArrowheads="1"/>
          </p:cNvSpPr>
          <p:nvPr/>
        </p:nvSpPr>
        <p:spPr bwMode="auto">
          <a:xfrm>
            <a:off x="-28573" y="1093788"/>
            <a:ext cx="5210174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  <a:cs typeface="Arial" pitchFamily="34" charset="0"/>
              </a:rPr>
              <a:t>Enhances concurrency &amp; simplifies synchronized complexity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Client </a:t>
            </a:r>
            <a:r>
              <a:rPr lang="en-US" sz="2000" u="none" dirty="0">
                <a:latin typeface="+mj-lt"/>
                <a:cs typeface="Arial" pitchFamily="34" charset="0"/>
              </a:rPr>
              <a:t>threads &amp; asynchronous method executions </a:t>
            </a:r>
            <a:r>
              <a:rPr lang="en-US" sz="2000" u="none" dirty="0" smtClean="0">
                <a:latin typeface="+mj-lt"/>
                <a:cs typeface="Arial" pitchFamily="34" charset="0"/>
              </a:rPr>
              <a:t>can run concurrently</a:t>
            </a:r>
            <a:endParaRPr lang="en-US" sz="2000" u="none" dirty="0">
              <a:latin typeface="+mj-lt"/>
              <a:cs typeface="Arial" pitchFamily="34" charset="0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A scheduler can evaluate </a:t>
            </a:r>
            <a:r>
              <a:rPr lang="en-US" sz="2000" u="none" dirty="0">
                <a:latin typeface="+mj-lt"/>
                <a:cs typeface="Arial" pitchFamily="34" charset="0"/>
              </a:rPr>
              <a:t>synchronization constraints to </a:t>
            </a:r>
            <a:r>
              <a:rPr lang="en-US" sz="2000" u="none" dirty="0" smtClean="0">
                <a:latin typeface="+mj-lt"/>
                <a:cs typeface="Arial" pitchFamily="34" charset="0"/>
              </a:rPr>
              <a:t>serialize </a:t>
            </a:r>
            <a:r>
              <a:rPr lang="en-US" sz="2000" u="none" dirty="0">
                <a:latin typeface="+mj-lt"/>
                <a:cs typeface="Arial" pitchFamily="34" charset="0"/>
              </a:rPr>
              <a:t>access to </a:t>
            </a:r>
            <a:r>
              <a:rPr lang="en-US" sz="2000" u="none" dirty="0" smtClean="0">
                <a:latin typeface="+mj-lt"/>
                <a:cs typeface="Arial" pitchFamily="34" charset="0"/>
              </a:rPr>
              <a:t>servants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51" y="1123949"/>
            <a:ext cx="4007349" cy="4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94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Leader/Followers Pattern</a:t>
            </a:r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1" y="889000"/>
            <a:ext cx="5353049" cy="309315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Performance enhancements 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Improves CPU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cache affinity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removes need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for dynamic memory allocation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data buffer sharing between threads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Minimizes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locking overhead by not exchanging data between threads,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thus reducing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thread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synchronization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Minimizes </a:t>
            </a:r>
            <a:r>
              <a:rPr lang="en-US" sz="2000" u="none" dirty="0">
                <a:latin typeface="+mj-lt"/>
              </a:rPr>
              <a:t>priority inversion because no extra </a:t>
            </a:r>
            <a:r>
              <a:rPr lang="en-US" sz="2000" u="none" dirty="0" err="1">
                <a:latin typeface="+mj-lt"/>
              </a:rPr>
              <a:t>queueing</a:t>
            </a:r>
            <a:r>
              <a:rPr lang="en-US" sz="2000" u="none" dirty="0">
                <a:latin typeface="+mj-lt"/>
              </a:rPr>
              <a:t> is </a:t>
            </a:r>
            <a:r>
              <a:rPr lang="en-US" sz="2000" u="none" dirty="0" smtClean="0">
                <a:latin typeface="+mj-lt"/>
              </a:rPr>
              <a:t>used in </a:t>
            </a:r>
            <a:r>
              <a:rPr lang="en-US" sz="2000" u="none" dirty="0">
                <a:latin typeface="+mj-lt"/>
              </a:rPr>
              <a:t>the </a:t>
            </a:r>
            <a:r>
              <a:rPr lang="en-US" sz="2000" u="none" dirty="0" smtClean="0">
                <a:latin typeface="+mj-lt"/>
              </a:rPr>
              <a:t>server</a:t>
            </a:r>
          </a:p>
        </p:txBody>
      </p:sp>
      <p:sp>
        <p:nvSpPr>
          <p:cNvPr id="85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9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7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8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9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00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7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8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3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4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5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7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8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9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20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1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2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3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4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5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6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9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1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3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4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7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8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9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9" name="Group 148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50" name="Group 14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1" name="Straight Arrow Connector 15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00302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Leader/Followers Pattern</a:t>
            </a:r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1" y="889000"/>
            <a:ext cx="5353049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Performance enhancements 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Improves CPU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cache affinity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removes need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for dynamic memory allocation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data buffer sharing between threads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Minimizes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locking overhead by not exchanging data between threads,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thus reducing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thread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synchronization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Minimizes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priority inversion because no extra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queueing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is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used in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server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Doesn’t </a:t>
            </a:r>
            <a:r>
              <a:rPr lang="en-US" sz="2000" u="none" dirty="0">
                <a:latin typeface="+mj-lt"/>
              </a:rPr>
              <a:t>require a context switch to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handle </a:t>
            </a:r>
            <a:r>
              <a:rPr lang="en-US" sz="2000" u="none" dirty="0">
                <a:latin typeface="+mj-lt"/>
              </a:rPr>
              <a:t>each </a:t>
            </a:r>
            <a:r>
              <a:rPr lang="en-US" sz="2000" u="none" dirty="0" smtClean="0">
                <a:latin typeface="+mj-lt"/>
              </a:rPr>
              <a:t>event</a:t>
            </a:r>
            <a:endParaRPr lang="en-US" sz="2000" u="none" dirty="0">
              <a:latin typeface="+mj-lt"/>
            </a:endParaRPr>
          </a:p>
        </p:txBody>
      </p:sp>
      <p:sp>
        <p:nvSpPr>
          <p:cNvPr id="85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9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7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8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9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00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7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8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3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4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5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7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8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9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20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1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2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3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4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5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6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9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1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3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4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7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8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9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9" name="Group 148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50" name="Group 14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1" name="Straight Arrow Connector 15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17573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Benefits of the Leader/Followers Pattern</a:t>
            </a:r>
          </a:p>
        </p:txBody>
      </p:sp>
      <p:sp>
        <p:nvSpPr>
          <p:cNvPr id="167940" name="Rectangle 3"/>
          <p:cNvSpPr>
            <a:spLocks noChangeArrowheads="1"/>
          </p:cNvSpPr>
          <p:nvPr/>
        </p:nvSpPr>
        <p:spPr bwMode="auto">
          <a:xfrm>
            <a:off x="1" y="889000"/>
            <a:ext cx="5353049" cy="547842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Performance enhancements 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Improves CPU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cache affinity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removes need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for dynamic memory allocation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data buffer sharing between threads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Minimizes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locking overhead by not exchanging data between threads,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thus reducing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thread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synchronization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Minimizes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priority inversion because no extra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queueing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is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used in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server</a:t>
            </a:r>
          </a:p>
          <a:p>
            <a:pPr marL="228600" lvl="2" indent="-228600">
              <a:spcBef>
                <a:spcPts val="0"/>
              </a:spcBef>
              <a:spcAft>
                <a:spcPts val="600"/>
              </a:spcAft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Doesn’t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require a context switch 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handle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each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b="1" i="1" u="none" dirty="0">
                <a:latin typeface="+mj-lt"/>
              </a:rPr>
              <a:t>Programming simplicity</a:t>
            </a:r>
          </a:p>
          <a:p>
            <a:pPr marL="228600" lvl="1" indent="-228600">
              <a:spcBef>
                <a:spcPts val="0"/>
              </a:spcBef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Simplifies programming </a:t>
            </a:r>
            <a:r>
              <a:rPr lang="en-US" sz="2000" u="none" dirty="0">
                <a:latin typeface="+mj-lt"/>
              </a:rPr>
              <a:t>of concurrency models where multiple threads </a:t>
            </a:r>
            <a:r>
              <a:rPr lang="en-US" sz="2000" u="none" dirty="0" smtClean="0">
                <a:latin typeface="+mj-lt"/>
              </a:rPr>
              <a:t>receive </a:t>
            </a:r>
            <a:r>
              <a:rPr lang="en-US" sz="2000" u="none" dirty="0">
                <a:latin typeface="+mj-lt"/>
              </a:rPr>
              <a:t>requests, process responses, &amp; </a:t>
            </a:r>
            <a:r>
              <a:rPr lang="en-US" sz="2000" u="none" dirty="0" err="1">
                <a:latin typeface="+mj-lt"/>
              </a:rPr>
              <a:t>demultiplex</a:t>
            </a:r>
            <a:r>
              <a:rPr lang="en-US" sz="2000" u="none" dirty="0">
                <a:latin typeface="+mj-lt"/>
              </a:rPr>
              <a:t> connections using a shared handle set</a:t>
            </a:r>
          </a:p>
        </p:txBody>
      </p:sp>
      <p:sp>
        <p:nvSpPr>
          <p:cNvPr id="85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9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6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7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8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9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00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7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8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0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2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3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4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5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7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8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9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20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1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2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3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4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5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6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9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1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3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4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7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8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9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1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2" name="Group 141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3" name="Group 14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4" name="Straight Arrow Connector 14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9" name="Group 148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50" name="Group 14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1" name="Straight Arrow Connector 15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07285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Leader/Followers Pattern</a:t>
            </a:r>
          </a:p>
        </p:txBody>
      </p:sp>
      <p:sp>
        <p:nvSpPr>
          <p:cNvPr id="167941" name="Rectangle 4"/>
          <p:cNvSpPr>
            <a:spLocks noChangeArrowheads="1"/>
          </p:cNvSpPr>
          <p:nvPr/>
        </p:nvSpPr>
        <p:spPr bwMode="auto">
          <a:xfrm>
            <a:off x="-1" y="1041400"/>
            <a:ext cx="4438651" cy="10592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latin typeface="+mj-lt"/>
              </a:rPr>
              <a:t>I</a:t>
            </a:r>
            <a:r>
              <a:rPr lang="en-US" sz="2000" b="1" i="1" u="none" dirty="0" smtClean="0">
                <a:latin typeface="+mj-lt"/>
              </a:rPr>
              <a:t>mplementation </a:t>
            </a:r>
            <a:r>
              <a:rPr lang="en-US" sz="2000" b="1" i="1" u="none" dirty="0">
                <a:latin typeface="+mj-lt"/>
              </a:rPr>
              <a:t>complexity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The advanced variants of the </a:t>
            </a:r>
            <a:r>
              <a:rPr lang="en-US" sz="2000" u="none" dirty="0" smtClean="0">
                <a:latin typeface="+mj-lt"/>
              </a:rPr>
              <a:t>pattern </a:t>
            </a:r>
            <a:r>
              <a:rPr lang="en-US" sz="2000" u="none" dirty="0">
                <a:latin typeface="+mj-lt"/>
              </a:rPr>
              <a:t>are hard to </a:t>
            </a:r>
            <a:r>
              <a:rPr lang="en-US" sz="2000" u="none" dirty="0" smtClean="0">
                <a:latin typeface="+mj-lt"/>
              </a:rPr>
              <a:t>implement</a:t>
            </a:r>
            <a:endParaRPr lang="en-US" sz="2000" u="none" dirty="0">
              <a:latin typeface="+mj-lt"/>
            </a:endParaRPr>
          </a:p>
        </p:txBody>
      </p:sp>
      <p:sp>
        <p:nvSpPr>
          <p:cNvPr id="84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5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6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7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8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99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6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7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2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3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4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5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7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8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19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0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1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2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3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4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5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6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9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1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3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4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7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8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0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2" name="Group 14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8" name="Group 147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32141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Leader/Followers Pattern</a:t>
            </a:r>
          </a:p>
        </p:txBody>
      </p:sp>
      <p:sp>
        <p:nvSpPr>
          <p:cNvPr id="167941" name="Rectangle 4"/>
          <p:cNvSpPr>
            <a:spLocks noChangeArrowheads="1"/>
          </p:cNvSpPr>
          <p:nvPr/>
        </p:nvSpPr>
        <p:spPr bwMode="auto">
          <a:xfrm>
            <a:off x="-1" y="1041400"/>
            <a:ext cx="4438651" cy="23775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mplementation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complexity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advanced variants of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pattern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are hard to implement</a:t>
            </a:r>
          </a:p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latin typeface="+mj-lt"/>
              </a:rPr>
              <a:t>L</a:t>
            </a:r>
            <a:r>
              <a:rPr lang="en-US" sz="2000" b="1" i="1" u="none" dirty="0" smtClean="0">
                <a:latin typeface="+mj-lt"/>
              </a:rPr>
              <a:t>ack </a:t>
            </a:r>
            <a:r>
              <a:rPr lang="en-US" sz="2000" b="1" i="1" u="none" dirty="0">
                <a:latin typeface="+mj-lt"/>
              </a:rPr>
              <a:t>of flexibility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It is </a:t>
            </a:r>
            <a:r>
              <a:rPr lang="en-US" sz="2000" u="none" dirty="0">
                <a:latin typeface="+mj-lt"/>
              </a:rPr>
              <a:t>hard to discard or reorder events because there is no explicit queue </a:t>
            </a:r>
          </a:p>
        </p:txBody>
      </p:sp>
      <p:sp>
        <p:nvSpPr>
          <p:cNvPr id="84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5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6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7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8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99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6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7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2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3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4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5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7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8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19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0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1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2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3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4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5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6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9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1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3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4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7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8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0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2" name="Group 14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8" name="Group 147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99697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57175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Limitations of the Leader/Followers Pattern</a:t>
            </a:r>
          </a:p>
        </p:txBody>
      </p:sp>
      <p:sp>
        <p:nvSpPr>
          <p:cNvPr id="167941" name="Rectangle 4"/>
          <p:cNvSpPr>
            <a:spLocks noChangeArrowheads="1"/>
          </p:cNvSpPr>
          <p:nvPr/>
        </p:nvSpPr>
        <p:spPr bwMode="auto">
          <a:xfrm>
            <a:off x="-1" y="1041400"/>
            <a:ext cx="4438651" cy="46628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mplementation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complexity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advanced variants of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pattern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are hard to implement</a:t>
            </a:r>
          </a:p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ack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flexibility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is hard to discard or reorder events because there is no explicit queue </a:t>
            </a:r>
          </a:p>
          <a:p>
            <a:pPr>
              <a:spcBef>
                <a:spcPct val="10000"/>
              </a:spcBef>
              <a:spcAft>
                <a:spcPts val="100"/>
              </a:spcAft>
            </a:pPr>
            <a:r>
              <a:rPr lang="en-US" sz="2000" b="1" i="1" u="none" dirty="0">
                <a:latin typeface="+mj-lt"/>
              </a:rPr>
              <a:t>Network I/O bottlenecks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Serializes </a:t>
            </a:r>
            <a:r>
              <a:rPr lang="en-US" sz="2000" u="none" dirty="0">
                <a:latin typeface="+mj-lt"/>
              </a:rPr>
              <a:t>processing by allowing only a single thread at a time to wait on the handle </a:t>
            </a:r>
            <a:r>
              <a:rPr lang="en-US" sz="2000" u="none" dirty="0" smtClean="0">
                <a:latin typeface="+mj-lt"/>
              </a:rPr>
              <a:t>set</a:t>
            </a:r>
          </a:p>
          <a:p>
            <a:pPr marL="457200" lvl="2" indent="-228600">
              <a:spcBef>
                <a:spcPct val="10000"/>
              </a:spcBef>
              <a:spcAft>
                <a:spcPts val="1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Could </a:t>
            </a:r>
            <a:r>
              <a:rPr lang="en-US" sz="2000" u="none" dirty="0">
                <a:latin typeface="+mj-lt"/>
              </a:rPr>
              <a:t>become a bottleneck because only one thread at a time </a:t>
            </a:r>
            <a:r>
              <a:rPr lang="en-US" sz="2000" u="none" dirty="0" smtClean="0">
                <a:latin typeface="+mj-lt"/>
              </a:rPr>
              <a:t>(de)</a:t>
            </a:r>
            <a:r>
              <a:rPr lang="en-US" sz="2000" u="none" dirty="0" err="1" smtClean="0">
                <a:latin typeface="+mj-lt"/>
              </a:rPr>
              <a:t>muxes</a:t>
            </a:r>
            <a:r>
              <a:rPr lang="en-US" sz="2000" u="none" dirty="0" smtClean="0">
                <a:latin typeface="+mj-lt"/>
              </a:rPr>
              <a:t> I/O </a:t>
            </a:r>
            <a:r>
              <a:rPr lang="en-US" sz="2000" u="none" dirty="0">
                <a:latin typeface="+mj-lt"/>
              </a:rPr>
              <a:t>events </a:t>
            </a:r>
          </a:p>
        </p:txBody>
      </p:sp>
      <p:sp>
        <p:nvSpPr>
          <p:cNvPr id="84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5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6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7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8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9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0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3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4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5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96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97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98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99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106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107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9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0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1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12" name="Group 36"/>
          <p:cNvGrpSpPr>
            <a:grpSpLocks noChangeAspect="1"/>
          </p:cNvGrpSpPr>
          <p:nvPr/>
        </p:nvGrpSpPr>
        <p:grpSpPr bwMode="auto">
          <a:xfrm>
            <a:off x="4959350" y="3473450"/>
            <a:ext cx="2043112" cy="1179513"/>
            <a:chOff x="2310" y="2679"/>
            <a:chExt cx="1225" cy="707"/>
          </a:xfrm>
        </p:grpSpPr>
        <p:sp>
          <p:nvSpPr>
            <p:cNvPr id="113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14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5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116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117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118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119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0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1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2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3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4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125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6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7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8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29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130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1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2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133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4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5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6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137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138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0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141" name="Group 140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142" name="Group 14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3" name="Straight Arrow Connector 14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8" name="Group 147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149" name="Group 14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0" name="Straight Arrow Connector 14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32766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</a:t>
            </a: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9</a:t>
            </a:r>
            <a:endParaRPr lang="en-US" sz="4000" u="none" kern="0" dirty="0" smtClean="0">
              <a:solidFill>
                <a:srgbClr val="FF0000"/>
              </a:solidFill>
              <a:latin typeface="Impact" pitchFamily="34" charset="0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06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9525" y="6286500"/>
            <a:ext cx="9124950" cy="5703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976" y="3215466"/>
            <a:ext cx="7100450" cy="3641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870495"/>
            <a:ext cx="3419475" cy="24539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314450" y="5791200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0" y="3476625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28724" y="3629024"/>
            <a:ext cx="781051" cy="2466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5517354" y="6143625"/>
            <a:ext cx="3559971" cy="646331"/>
          </a:xfrm>
          <a:prstGeom prst="borderCallout1">
            <a:avLst>
              <a:gd name="adj1" fmla="val -2474"/>
              <a:gd name="adj2" fmla="val 97218"/>
              <a:gd name="adj3" fmla="val -169144"/>
              <a:gd name="adj4" fmla="val 9346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 predictable multi-threaded path thru JAWS pattern language</a:t>
            </a:r>
            <a:endParaRPr lang="en-US" i="1" u="none" dirty="0"/>
          </a:p>
        </p:txBody>
      </p:sp>
      <p:sp>
        <p:nvSpPr>
          <p:cNvPr id="5" name="Rectangle 4"/>
          <p:cNvSpPr/>
          <p:nvPr/>
        </p:nvSpPr>
        <p:spPr>
          <a:xfrm>
            <a:off x="-1" y="962903"/>
            <a:ext cx="703897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Implement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using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ACE 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Applying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Monitor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&amp; other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synchronization patterns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Leader/</a:t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Followers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Apply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</a:t>
            </a:r>
            <a:r>
              <a:rPr lang="en-US" sz="2000" b="1" u="none" dirty="0" err="1"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TP_Reactor</a:t>
            </a:r>
            <a:r>
              <a:rPr lang="en-US" sz="2000" u="none" dirty="0" smtClean="0"/>
              <a:t/>
            </a:r>
            <a:br>
              <a:rPr lang="en-US" sz="2000" u="none" dirty="0" smtClean="0"/>
            </a:br>
            <a:r>
              <a:rPr lang="en-US" sz="2000" u="none" dirty="0" smtClean="0"/>
              <a:t>part of </a:t>
            </a:r>
            <a:r>
              <a:rPr lang="en-US" sz="2000" i="1" u="none" dirty="0" smtClean="0"/>
              <a:t>Reactor</a:t>
            </a:r>
            <a:r>
              <a:rPr lang="en-US" sz="2000" u="none" dirty="0" smtClean="0"/>
              <a:t/>
            </a:r>
            <a:br>
              <a:rPr lang="en-US" sz="2000" u="none" dirty="0" smtClean="0"/>
            </a:br>
            <a:r>
              <a:rPr lang="en-US" sz="2000" u="none" dirty="0" smtClean="0"/>
              <a:t>framework</a:t>
            </a:r>
            <a:br>
              <a:rPr lang="en-US" sz="2000" u="none" dirty="0" smtClean="0"/>
            </a:br>
            <a:r>
              <a:rPr lang="en-US" sz="2000" u="none" dirty="0" smtClean="0"/>
              <a:t>to JAWS</a:t>
            </a:r>
          </a:p>
        </p:txBody>
      </p:sp>
    </p:spTree>
    <p:extLst>
      <p:ext uri="{BB962C8B-B14F-4D97-AF65-F5344CB8AC3E}">
        <p14:creationId xmlns:p14="http://schemas.microsoft.com/office/powerpoint/2010/main" val="792036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477" y="1312862"/>
            <a:ext cx="5816951" cy="3182938"/>
          </a:xfrm>
          <a:prstGeom prst="rect">
            <a:avLst/>
          </a:prstGeom>
        </p:spPr>
      </p:pic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2" y="1312863"/>
            <a:ext cx="3392361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Although the ACE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ACE_Select_Reactor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is flexible, it's limited for multi-threaded apps since only its owner thread can call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run_event_loop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Motivation for 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5" name="Line Callout 1 4"/>
          <p:cNvSpPr/>
          <p:nvPr/>
        </p:nvSpPr>
        <p:spPr bwMode="auto">
          <a:xfrm>
            <a:off x="5970402" y="4786969"/>
            <a:ext cx="1011423" cy="840230"/>
          </a:xfrm>
          <a:prstGeom prst="borderCallout1">
            <a:avLst>
              <a:gd name="adj1" fmla="val -1387"/>
              <a:gd name="adj2" fmla="val 28965"/>
              <a:gd name="adj3" fmla="val -205192"/>
              <a:gd name="adj4" fmla="val 8906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Just a single thread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90740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921" y="1208313"/>
            <a:ext cx="6465170" cy="3668488"/>
          </a:xfrm>
          <a:prstGeom prst="rect">
            <a:avLst/>
          </a:prstGeom>
        </p:spPr>
      </p:pic>
      <p:sp>
        <p:nvSpPr>
          <p:cNvPr id="119812" name="Rectangle 3"/>
          <p:cNvSpPr>
            <a:spLocks noChangeArrowheads="1"/>
          </p:cNvSpPr>
          <p:nvPr/>
        </p:nvSpPr>
        <p:spPr bwMode="auto">
          <a:xfrm>
            <a:off x="2" y="1312863"/>
            <a:ext cx="3385455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Although 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ACE_Select_Reactor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is flexible, it's limited for multi-threaded apps since only its owner thread can call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run_event_loop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ACE_TP_Reactor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cs typeface="Arial" pitchFamily="34" charset="0"/>
              </a:rPr>
              <a:t>implements </a:t>
            </a:r>
            <a:r>
              <a:rPr lang="en-US" sz="2000" u="none" dirty="0">
                <a:solidFill>
                  <a:srgbClr val="000000"/>
                </a:solidFill>
                <a:cs typeface="Arial" pitchFamily="34" charset="0"/>
              </a:rPr>
              <a:t>the </a:t>
            </a:r>
            <a:r>
              <a:rPr lang="en-US" sz="2000" i="1" u="none" dirty="0">
                <a:solidFill>
                  <a:srgbClr val="000000"/>
                </a:solidFill>
                <a:cs typeface="Arial" pitchFamily="34" charset="0"/>
              </a:rPr>
              <a:t>Leader</a:t>
            </a:r>
            <a:r>
              <a:rPr lang="en-US" sz="2000" i="1" u="none" dirty="0" smtClean="0">
                <a:solidFill>
                  <a:srgbClr val="000000"/>
                </a:solidFill>
                <a:cs typeface="Arial" pitchFamily="34" charset="0"/>
              </a:rPr>
              <a:t>/ Followers</a:t>
            </a:r>
            <a:r>
              <a:rPr lang="en-US" sz="2000" u="none" dirty="0" smtClean="0">
                <a:solidFill>
                  <a:srgbClr val="000000"/>
                </a:solidFill>
                <a:cs typeface="Arial" pitchFamily="34" charset="0"/>
              </a:rPr>
              <a:t> pattern</a:t>
            </a:r>
          </a:p>
          <a:p>
            <a:pPr marL="457200" indent="-228600">
              <a:spcBef>
                <a:spcPct val="400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E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nables the use of ACE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framework in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more scalable multi-threaded configurations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Motivation for 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5" name="Line Callout 1 4"/>
          <p:cNvSpPr/>
          <p:nvPr/>
        </p:nvSpPr>
        <p:spPr bwMode="auto">
          <a:xfrm>
            <a:off x="4351152" y="5265059"/>
            <a:ext cx="1125723" cy="590931"/>
          </a:xfrm>
          <a:prstGeom prst="borderCallout1">
            <a:avLst>
              <a:gd name="adj1" fmla="val 48"/>
              <a:gd name="adj2" fmla="val 27464"/>
              <a:gd name="adj3" fmla="val -350260"/>
              <a:gd name="adj4" fmla="val 9583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ct val="25000"/>
              </a:spcBef>
            </a:pPr>
            <a:r>
              <a:rPr lang="en-US" i="1" u="none" dirty="0" smtClean="0"/>
              <a:t>A pool of threads</a:t>
            </a:r>
            <a:endParaRPr lang="en-US" i="1" u="none" dirty="0"/>
          </a:p>
        </p:txBody>
      </p:sp>
      <p:sp>
        <p:nvSpPr>
          <p:cNvPr id="7" name="Rectangle 6"/>
          <p:cNvSpPr/>
          <p:nvPr/>
        </p:nvSpPr>
        <p:spPr>
          <a:xfrm>
            <a:off x="5657876" y="2534844"/>
            <a:ext cx="14670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050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un_event_loop</a:t>
            </a:r>
            <a:r>
              <a:rPr lang="en-US" sz="1050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13867" y="2362200"/>
            <a:ext cx="1016000" cy="1726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9550"/>
            <a:ext cx="9144000" cy="914400"/>
          </a:xfrm>
        </p:spPr>
        <p:txBody>
          <a:bodyPr/>
          <a:lstStyle/>
          <a:p>
            <a:r>
              <a:rPr lang="de-DE" dirty="0" smtClean="0"/>
              <a:t>Benefits of the Active Object Pattern</a:t>
            </a:r>
            <a:endParaRPr lang="en-US" dirty="0" smtClean="0"/>
          </a:p>
        </p:txBody>
      </p:sp>
      <p:sp>
        <p:nvSpPr>
          <p:cNvPr id="247811" name="Rectangle 2"/>
          <p:cNvSpPr>
            <a:spLocks noChangeArrowheads="1"/>
          </p:cNvSpPr>
          <p:nvPr/>
        </p:nvSpPr>
        <p:spPr bwMode="auto">
          <a:xfrm>
            <a:off x="-28573" y="1093788"/>
            <a:ext cx="5210174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Enhances concurrency &amp; simplifies synchronized complexity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Client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threads &amp; asynchronous method executions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run concurrently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 scheduler can evaluate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synchronization constraints 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serialize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access to servants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  <a:cs typeface="Arial" pitchFamily="34" charset="0"/>
              </a:rPr>
              <a:t>Transparent leveraging of available parallelism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  <a:cs typeface="Arial" pitchFamily="34" charset="0"/>
              </a:rPr>
              <a:t>Multiple active object methods can execute in parallel if supported by the </a:t>
            </a:r>
            <a:r>
              <a:rPr lang="en-US" sz="2000" u="none" dirty="0" smtClean="0">
                <a:latin typeface="+mj-lt"/>
                <a:cs typeface="Arial" pitchFamily="34" charset="0"/>
              </a:rPr>
              <a:t>OS/hardware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51" y="1123949"/>
            <a:ext cx="4007349" cy="4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28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6"/>
          <p:cNvSpPr>
            <a:spLocks noChangeAspect="1" noChangeArrowheads="1"/>
          </p:cNvSpPr>
          <p:nvPr/>
        </p:nvSpPr>
        <p:spPr bwMode="auto">
          <a:xfrm>
            <a:off x="4924209" y="2620060"/>
            <a:ext cx="2138363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promote_new_leader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0" y="1089873"/>
            <a:ext cx="91440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I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nherits from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ACE_Select_Reactor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, implements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interface, &amp; applies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Leader/Followers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pattern to provide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A pool of threads can call its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run_event_loop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method</a:t>
            </a:r>
          </a:p>
          <a:p>
            <a:pPr marL="457200" lvl="2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Improves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scalability by handling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events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on multiple handles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concurrently</a:t>
            </a: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7" name="Rectangle 45"/>
          <p:cNvSpPr>
            <a:spLocks noChangeAspect="1" noChangeArrowheads="1"/>
          </p:cNvSpPr>
          <p:nvPr/>
        </p:nvSpPr>
        <p:spPr bwMode="auto">
          <a:xfrm>
            <a:off x="7029239" y="4543317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" name="Rectangle 41"/>
          <p:cNvSpPr>
            <a:spLocks noChangeAspect="1" noChangeArrowheads="1"/>
          </p:cNvSpPr>
          <p:nvPr/>
        </p:nvSpPr>
        <p:spPr bwMode="auto">
          <a:xfrm>
            <a:off x="6863498" y="3242360"/>
            <a:ext cx="1927225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" name="Rectangle 55"/>
          <p:cNvSpPr>
            <a:spLocks noChangeAspect="1" noChangeArrowheads="1"/>
          </p:cNvSpPr>
          <p:nvPr/>
        </p:nvSpPr>
        <p:spPr bwMode="auto">
          <a:xfrm>
            <a:off x="4947704" y="2023160"/>
            <a:ext cx="2228850" cy="28098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" name="Rectangle 6"/>
          <p:cNvSpPr>
            <a:spLocks noChangeAspect="1" noChangeArrowheads="1"/>
          </p:cNvSpPr>
          <p:nvPr/>
        </p:nvSpPr>
        <p:spPr bwMode="auto">
          <a:xfrm>
            <a:off x="5963387" y="3672572"/>
            <a:ext cx="901700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7"/>
          <p:cNvSpPr>
            <a:spLocks noChangeAspect="1"/>
          </p:cNvSpPr>
          <p:nvPr/>
        </p:nvSpPr>
        <p:spPr bwMode="auto">
          <a:xfrm>
            <a:off x="7763612" y="4072622"/>
            <a:ext cx="280988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8"/>
          <p:cNvSpPr>
            <a:spLocks noChangeAspect="1"/>
          </p:cNvSpPr>
          <p:nvPr/>
        </p:nvSpPr>
        <p:spPr bwMode="auto">
          <a:xfrm>
            <a:off x="7744562" y="4093260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9"/>
          <p:cNvSpPr>
            <a:spLocks noChangeAspect="1" noChangeArrowheads="1"/>
          </p:cNvSpPr>
          <p:nvPr/>
        </p:nvSpPr>
        <p:spPr bwMode="auto">
          <a:xfrm>
            <a:off x="7884262" y="4291697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ChangeAspect="1" noChangeArrowheads="1"/>
          </p:cNvSpPr>
          <p:nvPr/>
        </p:nvSpPr>
        <p:spPr bwMode="auto">
          <a:xfrm>
            <a:off x="5104548" y="3547159"/>
            <a:ext cx="1223483" cy="24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 </a:t>
            </a:r>
            <a:r>
              <a:rPr lang="en-US" sz="1400" b="1" u="none" dirty="0" err="1">
                <a:solidFill>
                  <a:srgbClr val="000000"/>
                </a:solidFill>
              </a:rPr>
              <a:t>ACE_Handle</a:t>
            </a:r>
            <a:endParaRPr lang="en-US" b="1" u="none" dirty="0"/>
          </a:p>
        </p:txBody>
      </p:sp>
      <p:sp>
        <p:nvSpPr>
          <p:cNvPr id="16" name="Rectangle 16"/>
          <p:cNvSpPr>
            <a:spLocks noChangeAspect="1" noChangeArrowheads="1"/>
          </p:cNvSpPr>
          <p:nvPr/>
        </p:nvSpPr>
        <p:spPr bwMode="auto">
          <a:xfrm>
            <a:off x="6399949" y="3451910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7" name="Rectangle 17"/>
          <p:cNvSpPr>
            <a:spLocks noChangeAspect="1" noChangeArrowheads="1"/>
          </p:cNvSpPr>
          <p:nvPr/>
        </p:nvSpPr>
        <p:spPr bwMode="auto">
          <a:xfrm>
            <a:off x="7862354" y="1875522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8" name="Rectangle 18"/>
          <p:cNvSpPr>
            <a:spLocks noChangeAspect="1" noChangeArrowheads="1"/>
          </p:cNvSpPr>
          <p:nvPr/>
        </p:nvSpPr>
        <p:spPr bwMode="auto">
          <a:xfrm>
            <a:off x="5795275" y="4237722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19" name="Rectangle 19"/>
          <p:cNvSpPr>
            <a:spLocks noChangeAspect="1" noChangeArrowheads="1"/>
          </p:cNvSpPr>
          <p:nvPr/>
        </p:nvSpPr>
        <p:spPr bwMode="auto">
          <a:xfrm>
            <a:off x="7200367" y="2135872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0"/>
          <p:cNvSpPr>
            <a:spLocks noChangeAspect="1" noChangeArrowheads="1"/>
          </p:cNvSpPr>
          <p:nvPr/>
        </p:nvSpPr>
        <p:spPr bwMode="auto">
          <a:xfrm>
            <a:off x="8171917" y="2135872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>
            <a:spLocks noChangeAspect="1"/>
          </p:cNvSpPr>
          <p:nvPr/>
        </p:nvSpPr>
        <p:spPr bwMode="auto">
          <a:xfrm>
            <a:off x="5828449" y="3262997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>
            <a:spLocks noChangeAspect="1"/>
          </p:cNvSpPr>
          <p:nvPr/>
        </p:nvSpPr>
        <p:spPr bwMode="auto">
          <a:xfrm>
            <a:off x="5760504" y="3262997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824004" y="3123258"/>
            <a:ext cx="19050" cy="315036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5"/>
          <p:cNvSpPr>
            <a:spLocks noChangeAspect="1" noChangeArrowheads="1"/>
          </p:cNvSpPr>
          <p:nvPr/>
        </p:nvSpPr>
        <p:spPr bwMode="auto">
          <a:xfrm>
            <a:off x="8302092" y="2994710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32" name="Freeform 32"/>
          <p:cNvSpPr>
            <a:spLocks noChangeAspect="1"/>
          </p:cNvSpPr>
          <p:nvPr/>
        </p:nvSpPr>
        <p:spPr bwMode="auto">
          <a:xfrm>
            <a:off x="7219417" y="2075547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>
            <a:spLocks noChangeAspect="1"/>
          </p:cNvSpPr>
          <p:nvPr/>
        </p:nvSpPr>
        <p:spPr bwMode="auto">
          <a:xfrm>
            <a:off x="7219417" y="2075547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>
            <a:spLocks noChangeAspect="1"/>
          </p:cNvSpPr>
          <p:nvPr/>
        </p:nvSpPr>
        <p:spPr bwMode="auto">
          <a:xfrm>
            <a:off x="7160679" y="2135872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40"/>
          <p:cNvSpPr>
            <a:spLocks noChangeAspect="1" noChangeArrowheads="1"/>
          </p:cNvSpPr>
          <p:nvPr/>
        </p:nvSpPr>
        <p:spPr bwMode="auto">
          <a:xfrm>
            <a:off x="6842862" y="3240772"/>
            <a:ext cx="193357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>
                <a:solidFill>
                  <a:srgbClr val="000000"/>
                </a:solidFill>
                <a:cs typeface="Times New Roman" pitchFamily="18" charset="0"/>
              </a:rPr>
              <a:t>ACE_Event_Handler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41" name="Rectangle 42"/>
          <p:cNvSpPr>
            <a:spLocks noChangeAspect="1" noChangeArrowheads="1"/>
          </p:cNvSpPr>
          <p:nvPr/>
        </p:nvSpPr>
        <p:spPr bwMode="auto">
          <a:xfrm>
            <a:off x="6874612" y="3513822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42" name="Rectangle 43"/>
          <p:cNvSpPr>
            <a:spLocks noChangeAspect="1" noChangeArrowheads="1"/>
          </p:cNvSpPr>
          <p:nvPr/>
        </p:nvSpPr>
        <p:spPr bwMode="auto">
          <a:xfrm>
            <a:off x="6863498" y="3534460"/>
            <a:ext cx="1927225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3" name="Rectangle 44"/>
          <p:cNvSpPr>
            <a:spLocks noChangeAspect="1" noChangeArrowheads="1"/>
          </p:cNvSpPr>
          <p:nvPr/>
        </p:nvSpPr>
        <p:spPr bwMode="auto">
          <a:xfrm>
            <a:off x="6999076" y="4514742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Concrete Event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44" name="Rectangle 46"/>
          <p:cNvSpPr>
            <a:spLocks noChangeAspect="1" noChangeArrowheads="1"/>
          </p:cNvSpPr>
          <p:nvPr/>
        </p:nvSpPr>
        <p:spPr bwMode="auto">
          <a:xfrm>
            <a:off x="7010189" y="5025917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45" name="Rectangle 47"/>
          <p:cNvSpPr>
            <a:spLocks noChangeAspect="1" noChangeArrowheads="1"/>
          </p:cNvSpPr>
          <p:nvPr/>
        </p:nvSpPr>
        <p:spPr bwMode="auto">
          <a:xfrm>
            <a:off x="7029239" y="5025917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1" name="Rectangle 54"/>
          <p:cNvSpPr>
            <a:spLocks noChangeAspect="1" noChangeArrowheads="1"/>
          </p:cNvSpPr>
          <p:nvPr/>
        </p:nvSpPr>
        <p:spPr bwMode="auto">
          <a:xfrm>
            <a:off x="5274729" y="2023160"/>
            <a:ext cx="1604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53" name="Rectangle 57"/>
          <p:cNvSpPr>
            <a:spLocks noChangeAspect="1" noChangeArrowheads="1"/>
          </p:cNvSpPr>
          <p:nvPr/>
        </p:nvSpPr>
        <p:spPr bwMode="auto">
          <a:xfrm>
            <a:off x="4944529" y="2564497"/>
            <a:ext cx="2232025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4" name="Rectangle 58"/>
          <p:cNvSpPr>
            <a:spLocks noChangeAspect="1" noChangeArrowheads="1"/>
          </p:cNvSpPr>
          <p:nvPr/>
        </p:nvSpPr>
        <p:spPr bwMode="auto">
          <a:xfrm>
            <a:off x="4944529" y="2297798"/>
            <a:ext cx="2232025" cy="26403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5" name="Rectangle 59"/>
          <p:cNvSpPr>
            <a:spLocks noChangeAspect="1" noChangeArrowheads="1"/>
          </p:cNvSpPr>
          <p:nvPr/>
        </p:nvSpPr>
        <p:spPr bwMode="auto">
          <a:xfrm>
            <a:off x="4970214" y="2269222"/>
            <a:ext cx="12493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6" name="Rectangle 60"/>
          <p:cNvSpPr>
            <a:spLocks noChangeAspect="1" noChangeArrowheads="1"/>
          </p:cNvSpPr>
          <p:nvPr/>
        </p:nvSpPr>
        <p:spPr bwMode="auto">
          <a:xfrm>
            <a:off x="6465783" y="2358122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16200000">
            <a:off x="5305364" y="4093259"/>
            <a:ext cx="712787" cy="139700"/>
            <a:chOff x="5734839" y="4142472"/>
            <a:chExt cx="712787" cy="139700"/>
          </a:xfrm>
        </p:grpSpPr>
        <p:sp>
          <p:nvSpPr>
            <p:cNvPr id="26" name="Freeform 26"/>
            <p:cNvSpPr>
              <a:spLocks noChangeAspect="1"/>
            </p:cNvSpPr>
            <p:nvPr/>
          </p:nvSpPr>
          <p:spPr bwMode="auto">
            <a:xfrm>
              <a:off x="5795164" y="4142472"/>
              <a:ext cx="360363" cy="120650"/>
            </a:xfrm>
            <a:custGeom>
              <a:avLst/>
              <a:gdLst>
                <a:gd name="T0" fmla="*/ 0 w 216"/>
                <a:gd name="T1" fmla="*/ 42 h 72"/>
                <a:gd name="T2" fmla="*/ 126 w 216"/>
                <a:gd name="T3" fmla="*/ 0 h 72"/>
                <a:gd name="T4" fmla="*/ 251 w 216"/>
                <a:gd name="T5" fmla="*/ 42 h 72"/>
                <a:gd name="T6" fmla="*/ 126 w 216"/>
                <a:gd name="T7" fmla="*/ 84 h 72"/>
                <a:gd name="T8" fmla="*/ 0 w 216"/>
                <a:gd name="T9" fmla="*/ 4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72"/>
                <a:gd name="T17" fmla="*/ 216 w 21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72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108" y="72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 noChangeAspect="1"/>
            </p:cNvSpPr>
            <p:nvPr/>
          </p:nvSpPr>
          <p:spPr bwMode="auto">
            <a:xfrm>
              <a:off x="5734839" y="4202797"/>
              <a:ext cx="239713" cy="79375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795164" y="4142472"/>
              <a:ext cx="652462" cy="139700"/>
              <a:chOff x="5795164" y="4142472"/>
              <a:chExt cx="652462" cy="139700"/>
            </a:xfrm>
          </p:grpSpPr>
          <p:sp>
            <p:nvSpPr>
              <p:cNvPr id="27" name="Freeform 27"/>
              <p:cNvSpPr>
                <a:spLocks noChangeAspect="1"/>
              </p:cNvSpPr>
              <p:nvPr/>
            </p:nvSpPr>
            <p:spPr bwMode="auto">
              <a:xfrm>
                <a:off x="5795164" y="4142472"/>
                <a:ext cx="419100" cy="139700"/>
              </a:xfrm>
              <a:custGeom>
                <a:avLst/>
                <a:gdLst>
                  <a:gd name="T0" fmla="*/ 0 w 252"/>
                  <a:gd name="T1" fmla="*/ 42 h 84"/>
                  <a:gd name="T2" fmla="*/ 124 w 252"/>
                  <a:gd name="T3" fmla="*/ 0 h 84"/>
                  <a:gd name="T4" fmla="*/ 124 w 252"/>
                  <a:gd name="T5" fmla="*/ 0 h 84"/>
                  <a:gd name="T6" fmla="*/ 124 w 252"/>
                  <a:gd name="T7" fmla="*/ 0 h 84"/>
                  <a:gd name="T8" fmla="*/ 248 w 252"/>
                  <a:gd name="T9" fmla="*/ 42 h 84"/>
                  <a:gd name="T10" fmla="*/ 290 w 252"/>
                  <a:gd name="T11" fmla="*/ 42 h 84"/>
                  <a:gd name="T12" fmla="*/ 248 w 252"/>
                  <a:gd name="T13" fmla="*/ 54 h 84"/>
                  <a:gd name="T14" fmla="*/ 124 w 252"/>
                  <a:gd name="T15" fmla="*/ 96 h 84"/>
                  <a:gd name="T16" fmla="*/ 124 w 252"/>
                  <a:gd name="T17" fmla="*/ 96 h 84"/>
                  <a:gd name="T18" fmla="*/ 124 w 252"/>
                  <a:gd name="T19" fmla="*/ 96 h 84"/>
                  <a:gd name="T20" fmla="*/ 124 w 252"/>
                  <a:gd name="T21" fmla="*/ 83 h 84"/>
                  <a:gd name="T22" fmla="*/ 248 w 252"/>
                  <a:gd name="T23" fmla="*/ 42 h 84"/>
                  <a:gd name="T24" fmla="*/ 248 w 252"/>
                  <a:gd name="T25" fmla="*/ 54 h 84"/>
                  <a:gd name="T26" fmla="*/ 248 w 252"/>
                  <a:gd name="T27" fmla="*/ 54 h 84"/>
                  <a:gd name="T28" fmla="*/ 124 w 252"/>
                  <a:gd name="T29" fmla="*/ 15 h 84"/>
                  <a:gd name="T30" fmla="*/ 124 w 252"/>
                  <a:gd name="T31" fmla="*/ 0 h 84"/>
                  <a:gd name="T32" fmla="*/ 124 w 252"/>
                  <a:gd name="T33" fmla="*/ 15 h 84"/>
                  <a:gd name="T34" fmla="*/ 0 w 252"/>
                  <a:gd name="T35" fmla="*/ 54 h 84"/>
                  <a:gd name="T36" fmla="*/ 0 w 252"/>
                  <a:gd name="T37" fmla="*/ 42 h 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2"/>
                  <a:gd name="T58" fmla="*/ 0 h 84"/>
                  <a:gd name="T59" fmla="*/ 252 w 252"/>
                  <a:gd name="T60" fmla="*/ 84 h 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2" h="84">
                    <a:moveTo>
                      <a:pt x="0" y="36"/>
                    </a:moveTo>
                    <a:lnTo>
                      <a:pt x="108" y="0"/>
                    </a:lnTo>
                    <a:lnTo>
                      <a:pt x="216" y="36"/>
                    </a:lnTo>
                    <a:lnTo>
                      <a:pt x="252" y="36"/>
                    </a:lnTo>
                    <a:lnTo>
                      <a:pt x="216" y="48"/>
                    </a:lnTo>
                    <a:lnTo>
                      <a:pt x="108" y="84"/>
                    </a:lnTo>
                    <a:lnTo>
                      <a:pt x="108" y="72"/>
                    </a:lnTo>
                    <a:lnTo>
                      <a:pt x="216" y="36"/>
                    </a:lnTo>
                    <a:lnTo>
                      <a:pt x="216" y="48"/>
                    </a:lnTo>
                    <a:lnTo>
                      <a:pt x="108" y="12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0" y="48"/>
                    </a:lnTo>
                    <a:lnTo>
                      <a:pt x="0" y="36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69"/>
              <p:cNvSpPr>
                <a:spLocks noChangeAspect="1" noChangeShapeType="1"/>
              </p:cNvSpPr>
              <p:nvPr/>
            </p:nvSpPr>
            <p:spPr bwMode="auto">
              <a:xfrm>
                <a:off x="6158701" y="4212322"/>
                <a:ext cx="2889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sp>
        <p:nvSpPr>
          <p:cNvPr id="66" name="Line 70"/>
          <p:cNvSpPr>
            <a:spLocks noChangeAspect="1" noChangeShapeType="1"/>
          </p:cNvSpPr>
          <p:nvPr/>
        </p:nvSpPr>
        <p:spPr bwMode="auto">
          <a:xfrm flipV="1">
            <a:off x="4362201" y="2188942"/>
            <a:ext cx="0" cy="22989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 flipV="1">
            <a:off x="4362201" y="2122268"/>
            <a:ext cx="608013" cy="139700"/>
            <a:chOff x="4067801" y="2116823"/>
            <a:chExt cx="608013" cy="139700"/>
          </a:xfrm>
        </p:grpSpPr>
        <p:sp>
          <p:nvSpPr>
            <p:cNvPr id="29" name="Freeform 29"/>
            <p:cNvSpPr>
              <a:spLocks noChangeAspect="1"/>
            </p:cNvSpPr>
            <p:nvPr/>
          </p:nvSpPr>
          <p:spPr bwMode="auto">
            <a:xfrm>
              <a:off x="4255126" y="2116823"/>
              <a:ext cx="360363" cy="120650"/>
            </a:xfrm>
            <a:custGeom>
              <a:avLst/>
              <a:gdLst>
                <a:gd name="T0" fmla="*/ 0 w 216"/>
                <a:gd name="T1" fmla="*/ 42 h 72"/>
                <a:gd name="T2" fmla="*/ 126 w 216"/>
                <a:gd name="T3" fmla="*/ 0 h 72"/>
                <a:gd name="T4" fmla="*/ 251 w 216"/>
                <a:gd name="T5" fmla="*/ 42 h 72"/>
                <a:gd name="T6" fmla="*/ 126 w 216"/>
                <a:gd name="T7" fmla="*/ 84 h 72"/>
                <a:gd name="T8" fmla="*/ 0 w 216"/>
                <a:gd name="T9" fmla="*/ 4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72"/>
                <a:gd name="T17" fmla="*/ 216 w 21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72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108" y="72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 noChangeAspect="1"/>
            </p:cNvSpPr>
            <p:nvPr/>
          </p:nvSpPr>
          <p:spPr bwMode="auto">
            <a:xfrm>
              <a:off x="4255126" y="2116823"/>
              <a:ext cx="420688" cy="139700"/>
            </a:xfrm>
            <a:custGeom>
              <a:avLst/>
              <a:gdLst>
                <a:gd name="T0" fmla="*/ 0 w 252"/>
                <a:gd name="T1" fmla="*/ 42 h 84"/>
                <a:gd name="T2" fmla="*/ 126 w 252"/>
                <a:gd name="T3" fmla="*/ 0 h 84"/>
                <a:gd name="T4" fmla="*/ 126 w 252"/>
                <a:gd name="T5" fmla="*/ 0 h 84"/>
                <a:gd name="T6" fmla="*/ 126 w 252"/>
                <a:gd name="T7" fmla="*/ 0 h 84"/>
                <a:gd name="T8" fmla="*/ 251 w 252"/>
                <a:gd name="T9" fmla="*/ 42 h 84"/>
                <a:gd name="T10" fmla="*/ 293 w 252"/>
                <a:gd name="T11" fmla="*/ 42 h 84"/>
                <a:gd name="T12" fmla="*/ 251 w 252"/>
                <a:gd name="T13" fmla="*/ 54 h 84"/>
                <a:gd name="T14" fmla="*/ 126 w 252"/>
                <a:gd name="T15" fmla="*/ 96 h 84"/>
                <a:gd name="T16" fmla="*/ 126 w 252"/>
                <a:gd name="T17" fmla="*/ 96 h 84"/>
                <a:gd name="T18" fmla="*/ 126 w 252"/>
                <a:gd name="T19" fmla="*/ 96 h 84"/>
                <a:gd name="T20" fmla="*/ 126 w 252"/>
                <a:gd name="T21" fmla="*/ 83 h 84"/>
                <a:gd name="T22" fmla="*/ 251 w 252"/>
                <a:gd name="T23" fmla="*/ 42 h 84"/>
                <a:gd name="T24" fmla="*/ 251 w 252"/>
                <a:gd name="T25" fmla="*/ 54 h 84"/>
                <a:gd name="T26" fmla="*/ 251 w 252"/>
                <a:gd name="T27" fmla="*/ 54 h 84"/>
                <a:gd name="T28" fmla="*/ 126 w 252"/>
                <a:gd name="T29" fmla="*/ 15 h 84"/>
                <a:gd name="T30" fmla="*/ 126 w 252"/>
                <a:gd name="T31" fmla="*/ 0 h 84"/>
                <a:gd name="T32" fmla="*/ 126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ChangeAspect="1"/>
            </p:cNvSpPr>
            <p:nvPr/>
          </p:nvSpPr>
          <p:spPr bwMode="auto">
            <a:xfrm>
              <a:off x="4194801" y="2177148"/>
              <a:ext cx="241300" cy="79375"/>
            </a:xfrm>
            <a:custGeom>
              <a:avLst/>
              <a:gdLst>
                <a:gd name="T0" fmla="*/ 169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9 w 144"/>
                <a:gd name="T11" fmla="*/ 42 h 48"/>
                <a:gd name="T12" fmla="*/ 169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71"/>
            <p:cNvSpPr>
              <a:spLocks noChangeAspect="1" noChangeShapeType="1"/>
            </p:cNvSpPr>
            <p:nvPr/>
          </p:nvSpPr>
          <p:spPr bwMode="auto">
            <a:xfrm>
              <a:off x="4067801" y="2189848"/>
              <a:ext cx="2254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 bwMode="auto">
          <a:xfrm>
            <a:off x="4230607" y="4487874"/>
            <a:ext cx="2176463" cy="1189523"/>
            <a:chOff x="2315" y="2679"/>
            <a:chExt cx="1225" cy="713"/>
          </a:xfrm>
        </p:grpSpPr>
        <p:sp>
          <p:nvSpPr>
            <p:cNvPr id="36" name="Rectangle 37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7" name="Rectangle 36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ACE_TP_Reactor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38" name="Rectangle 38"/>
            <p:cNvSpPr>
              <a:spLocks noChangeAspect="1" noChangeArrowheads="1"/>
            </p:cNvSpPr>
            <p:nvPr/>
          </p:nvSpPr>
          <p:spPr bwMode="auto">
            <a:xfrm>
              <a:off x="2315" y="2840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 smtClean="0">
                  <a:solidFill>
                    <a:srgbClr val="000000"/>
                  </a:solidFill>
                  <a:cs typeface="Times New Roman" pitchFamily="18" charset="0"/>
                </a:rPr>
                <a:t>run_event_loop</a:t>
              </a:r>
              <a:r>
                <a:rPr lang="en-GB" sz="1400" u="none" dirty="0" smtClean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deacitivate_handle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reactivate_handle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 dirty="0"/>
            </a:p>
          </p:txBody>
        </p:sp>
        <p:sp>
          <p:nvSpPr>
            <p:cNvPr id="39" name="Rectangle 39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30442" y="2375980"/>
            <a:ext cx="279289" cy="290911"/>
            <a:chOff x="8327572" y="4328206"/>
            <a:chExt cx="300243" cy="312737"/>
          </a:xfrm>
        </p:grpSpPr>
        <p:grpSp>
          <p:nvGrpSpPr>
            <p:cNvPr id="73" name="Group 7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4" name="Straight Arrow Connector 7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9" name="Group 78"/>
          <p:cNvGrpSpPr/>
          <p:nvPr/>
        </p:nvGrpSpPr>
        <p:grpSpPr>
          <a:xfrm>
            <a:off x="6816192" y="2576005"/>
            <a:ext cx="279289" cy="290911"/>
            <a:chOff x="8327572" y="4328206"/>
            <a:chExt cx="300243" cy="312737"/>
          </a:xfrm>
        </p:grpSpPr>
        <p:grpSp>
          <p:nvGrpSpPr>
            <p:cNvPr id="80" name="Group 7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395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6"/>
          <p:cNvSpPr>
            <a:spLocks noChangeAspect="1" noChangeArrowheads="1"/>
          </p:cNvSpPr>
          <p:nvPr/>
        </p:nvSpPr>
        <p:spPr bwMode="auto">
          <a:xfrm>
            <a:off x="4924209" y="2620060"/>
            <a:ext cx="2138363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promote_new_leader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20837" name="Rectangle 4"/>
          <p:cNvSpPr>
            <a:spLocks noChangeArrowheads="1"/>
          </p:cNvSpPr>
          <p:nvPr/>
        </p:nvSpPr>
        <p:spPr bwMode="auto">
          <a:xfrm>
            <a:off x="0" y="1089873"/>
            <a:ext cx="91440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I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nherits from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ACE_Select_Reactor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, implements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interface, &amp; applies the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Leader/Followers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pattern to provide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 pool of threads can call its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run_event_loop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method</a:t>
            </a:r>
          </a:p>
          <a:p>
            <a:pPr marL="457200" lvl="2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Improves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scalability by handling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events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on multiple handles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concurrently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Prevents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multiple I/O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events from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being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dispatched to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same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event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handler in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different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threads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Preserves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ACE_Select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_</a:t>
            </a:r>
            <a:b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’s I/O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dispatching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behavior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,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so there’s no need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to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add synchronization locks </a:t>
            </a: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524" y="6380160"/>
            <a:ext cx="9134475" cy="46926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5726" y="6408738"/>
            <a:ext cx="893445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Handles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of multi-threaded access to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select()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via a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common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API</a:t>
            </a:r>
          </a:p>
        </p:txBody>
      </p:sp>
      <p:sp>
        <p:nvSpPr>
          <p:cNvPr id="7" name="Rectangle 45"/>
          <p:cNvSpPr>
            <a:spLocks noChangeAspect="1" noChangeArrowheads="1"/>
          </p:cNvSpPr>
          <p:nvPr/>
        </p:nvSpPr>
        <p:spPr bwMode="auto">
          <a:xfrm>
            <a:off x="7029239" y="4543317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" name="Rectangle 41"/>
          <p:cNvSpPr>
            <a:spLocks noChangeAspect="1" noChangeArrowheads="1"/>
          </p:cNvSpPr>
          <p:nvPr/>
        </p:nvSpPr>
        <p:spPr bwMode="auto">
          <a:xfrm>
            <a:off x="6863498" y="3242360"/>
            <a:ext cx="1927225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" name="Rectangle 55"/>
          <p:cNvSpPr>
            <a:spLocks noChangeAspect="1" noChangeArrowheads="1"/>
          </p:cNvSpPr>
          <p:nvPr/>
        </p:nvSpPr>
        <p:spPr bwMode="auto">
          <a:xfrm>
            <a:off x="4947704" y="2023160"/>
            <a:ext cx="2228850" cy="28098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" name="Rectangle 6"/>
          <p:cNvSpPr>
            <a:spLocks noChangeAspect="1" noChangeArrowheads="1"/>
          </p:cNvSpPr>
          <p:nvPr/>
        </p:nvSpPr>
        <p:spPr bwMode="auto">
          <a:xfrm>
            <a:off x="5963387" y="3672572"/>
            <a:ext cx="901700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7"/>
          <p:cNvSpPr>
            <a:spLocks noChangeAspect="1"/>
          </p:cNvSpPr>
          <p:nvPr/>
        </p:nvSpPr>
        <p:spPr bwMode="auto">
          <a:xfrm>
            <a:off x="7763612" y="4072622"/>
            <a:ext cx="280988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8"/>
          <p:cNvSpPr>
            <a:spLocks noChangeAspect="1"/>
          </p:cNvSpPr>
          <p:nvPr/>
        </p:nvSpPr>
        <p:spPr bwMode="auto">
          <a:xfrm>
            <a:off x="7744562" y="4093260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9"/>
          <p:cNvSpPr>
            <a:spLocks noChangeAspect="1" noChangeArrowheads="1"/>
          </p:cNvSpPr>
          <p:nvPr/>
        </p:nvSpPr>
        <p:spPr bwMode="auto">
          <a:xfrm>
            <a:off x="7884262" y="4291697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5"/>
          <p:cNvSpPr>
            <a:spLocks noChangeAspect="1" noChangeArrowheads="1"/>
          </p:cNvSpPr>
          <p:nvPr/>
        </p:nvSpPr>
        <p:spPr bwMode="auto">
          <a:xfrm>
            <a:off x="5104548" y="3547159"/>
            <a:ext cx="1223483" cy="24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 </a:t>
            </a:r>
            <a:r>
              <a:rPr lang="en-US" sz="1400" b="1" u="none" dirty="0" err="1">
                <a:solidFill>
                  <a:srgbClr val="000000"/>
                </a:solidFill>
              </a:rPr>
              <a:t>ACE_Handle</a:t>
            </a:r>
            <a:endParaRPr lang="en-US" b="1" u="none" dirty="0"/>
          </a:p>
        </p:txBody>
      </p:sp>
      <p:sp>
        <p:nvSpPr>
          <p:cNvPr id="16" name="Rectangle 16"/>
          <p:cNvSpPr>
            <a:spLocks noChangeAspect="1" noChangeArrowheads="1"/>
          </p:cNvSpPr>
          <p:nvPr/>
        </p:nvSpPr>
        <p:spPr bwMode="auto">
          <a:xfrm>
            <a:off x="6399949" y="3451910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7" name="Rectangle 17"/>
          <p:cNvSpPr>
            <a:spLocks noChangeAspect="1" noChangeArrowheads="1"/>
          </p:cNvSpPr>
          <p:nvPr/>
        </p:nvSpPr>
        <p:spPr bwMode="auto">
          <a:xfrm>
            <a:off x="7862354" y="1875522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8" name="Rectangle 18"/>
          <p:cNvSpPr>
            <a:spLocks noChangeAspect="1" noChangeArrowheads="1"/>
          </p:cNvSpPr>
          <p:nvPr/>
        </p:nvSpPr>
        <p:spPr bwMode="auto">
          <a:xfrm>
            <a:off x="5795275" y="4237722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19" name="Rectangle 19"/>
          <p:cNvSpPr>
            <a:spLocks noChangeAspect="1" noChangeArrowheads="1"/>
          </p:cNvSpPr>
          <p:nvPr/>
        </p:nvSpPr>
        <p:spPr bwMode="auto">
          <a:xfrm>
            <a:off x="7200367" y="2135872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0"/>
          <p:cNvSpPr>
            <a:spLocks noChangeAspect="1" noChangeArrowheads="1"/>
          </p:cNvSpPr>
          <p:nvPr/>
        </p:nvSpPr>
        <p:spPr bwMode="auto">
          <a:xfrm>
            <a:off x="8171917" y="2135872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>
            <a:spLocks noChangeAspect="1"/>
          </p:cNvSpPr>
          <p:nvPr/>
        </p:nvSpPr>
        <p:spPr bwMode="auto">
          <a:xfrm>
            <a:off x="5828449" y="3262997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>
            <a:spLocks noChangeAspect="1"/>
          </p:cNvSpPr>
          <p:nvPr/>
        </p:nvSpPr>
        <p:spPr bwMode="auto">
          <a:xfrm>
            <a:off x="5760504" y="3262997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4"/>
          <p:cNvSpPr>
            <a:spLocks noChangeArrowheads="1"/>
          </p:cNvSpPr>
          <p:nvPr/>
        </p:nvSpPr>
        <p:spPr bwMode="auto">
          <a:xfrm>
            <a:off x="5824004" y="3123258"/>
            <a:ext cx="19050" cy="315036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5"/>
          <p:cNvSpPr>
            <a:spLocks noChangeAspect="1" noChangeArrowheads="1"/>
          </p:cNvSpPr>
          <p:nvPr/>
        </p:nvSpPr>
        <p:spPr bwMode="auto">
          <a:xfrm>
            <a:off x="8302092" y="2994710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32" name="Freeform 32"/>
          <p:cNvSpPr>
            <a:spLocks noChangeAspect="1"/>
          </p:cNvSpPr>
          <p:nvPr/>
        </p:nvSpPr>
        <p:spPr bwMode="auto">
          <a:xfrm>
            <a:off x="7219417" y="2075547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3"/>
          <p:cNvSpPr>
            <a:spLocks noChangeAspect="1"/>
          </p:cNvSpPr>
          <p:nvPr/>
        </p:nvSpPr>
        <p:spPr bwMode="auto">
          <a:xfrm>
            <a:off x="7219417" y="2075547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>
            <a:spLocks noChangeAspect="1"/>
          </p:cNvSpPr>
          <p:nvPr/>
        </p:nvSpPr>
        <p:spPr bwMode="auto">
          <a:xfrm>
            <a:off x="7160679" y="2135872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40"/>
          <p:cNvSpPr>
            <a:spLocks noChangeAspect="1" noChangeArrowheads="1"/>
          </p:cNvSpPr>
          <p:nvPr/>
        </p:nvSpPr>
        <p:spPr bwMode="auto">
          <a:xfrm>
            <a:off x="6842862" y="3240772"/>
            <a:ext cx="1933575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 err="1">
                <a:solidFill>
                  <a:srgbClr val="000000"/>
                </a:solidFill>
                <a:cs typeface="Times New Roman" pitchFamily="18" charset="0"/>
              </a:rPr>
              <a:t>ACE_Event_Handler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41" name="Rectangle 42"/>
          <p:cNvSpPr>
            <a:spLocks noChangeAspect="1" noChangeArrowheads="1"/>
          </p:cNvSpPr>
          <p:nvPr/>
        </p:nvSpPr>
        <p:spPr bwMode="auto">
          <a:xfrm>
            <a:off x="6874612" y="3513822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i="1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42" name="Rectangle 43"/>
          <p:cNvSpPr>
            <a:spLocks noChangeAspect="1" noChangeArrowheads="1"/>
          </p:cNvSpPr>
          <p:nvPr/>
        </p:nvSpPr>
        <p:spPr bwMode="auto">
          <a:xfrm>
            <a:off x="6863498" y="3534460"/>
            <a:ext cx="1927225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3" name="Rectangle 44"/>
          <p:cNvSpPr>
            <a:spLocks noChangeAspect="1" noChangeArrowheads="1"/>
          </p:cNvSpPr>
          <p:nvPr/>
        </p:nvSpPr>
        <p:spPr bwMode="auto">
          <a:xfrm>
            <a:off x="6999076" y="4514742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Concrete Event</a:t>
            </a:r>
            <a:endParaRPr lang="en-GB" sz="1400" b="1" u="none" dirty="0">
              <a:solidFill>
                <a:srgbClr val="000000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Handler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44" name="Rectangle 46"/>
          <p:cNvSpPr>
            <a:spLocks noChangeAspect="1" noChangeArrowheads="1"/>
          </p:cNvSpPr>
          <p:nvPr/>
        </p:nvSpPr>
        <p:spPr bwMode="auto">
          <a:xfrm>
            <a:off x="7010189" y="5025917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 smtClean="0">
                <a:solidFill>
                  <a:srgbClr val="000000"/>
                </a:solidFill>
                <a:cs typeface="Times New Roman" pitchFamily="18" charset="0"/>
              </a:rPr>
              <a:t>handle_input</a:t>
            </a:r>
            <a:r>
              <a:rPr lang="en-GB" sz="1400" u="none" dirty="0" smtClean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45" name="Rectangle 47"/>
          <p:cNvSpPr>
            <a:spLocks noChangeAspect="1" noChangeArrowheads="1"/>
          </p:cNvSpPr>
          <p:nvPr/>
        </p:nvSpPr>
        <p:spPr bwMode="auto">
          <a:xfrm>
            <a:off x="7029239" y="5025917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1" name="Rectangle 54"/>
          <p:cNvSpPr>
            <a:spLocks noChangeAspect="1" noChangeArrowheads="1"/>
          </p:cNvSpPr>
          <p:nvPr/>
        </p:nvSpPr>
        <p:spPr bwMode="auto">
          <a:xfrm>
            <a:off x="5274729" y="2023160"/>
            <a:ext cx="1604963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53" name="Rectangle 57"/>
          <p:cNvSpPr>
            <a:spLocks noChangeAspect="1" noChangeArrowheads="1"/>
          </p:cNvSpPr>
          <p:nvPr/>
        </p:nvSpPr>
        <p:spPr bwMode="auto">
          <a:xfrm>
            <a:off x="4944529" y="2564497"/>
            <a:ext cx="2232025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4" name="Rectangle 58"/>
          <p:cNvSpPr>
            <a:spLocks noChangeAspect="1" noChangeArrowheads="1"/>
          </p:cNvSpPr>
          <p:nvPr/>
        </p:nvSpPr>
        <p:spPr bwMode="auto">
          <a:xfrm>
            <a:off x="4944529" y="2297798"/>
            <a:ext cx="2232025" cy="26403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5" name="Rectangle 59"/>
          <p:cNvSpPr>
            <a:spLocks noChangeAspect="1" noChangeArrowheads="1"/>
          </p:cNvSpPr>
          <p:nvPr/>
        </p:nvSpPr>
        <p:spPr bwMode="auto">
          <a:xfrm>
            <a:off x="4970214" y="2269222"/>
            <a:ext cx="1249396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 dirty="0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6" name="Rectangle 60"/>
          <p:cNvSpPr>
            <a:spLocks noChangeAspect="1" noChangeArrowheads="1"/>
          </p:cNvSpPr>
          <p:nvPr/>
        </p:nvSpPr>
        <p:spPr bwMode="auto">
          <a:xfrm>
            <a:off x="6465783" y="2358122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 rot="16200000">
            <a:off x="5305364" y="4093259"/>
            <a:ext cx="712787" cy="139700"/>
            <a:chOff x="5734839" y="4142472"/>
            <a:chExt cx="712787" cy="139700"/>
          </a:xfrm>
        </p:grpSpPr>
        <p:sp>
          <p:nvSpPr>
            <p:cNvPr id="26" name="Freeform 26"/>
            <p:cNvSpPr>
              <a:spLocks noChangeAspect="1"/>
            </p:cNvSpPr>
            <p:nvPr/>
          </p:nvSpPr>
          <p:spPr bwMode="auto">
            <a:xfrm>
              <a:off x="5795164" y="4142472"/>
              <a:ext cx="360363" cy="120650"/>
            </a:xfrm>
            <a:custGeom>
              <a:avLst/>
              <a:gdLst>
                <a:gd name="T0" fmla="*/ 0 w 216"/>
                <a:gd name="T1" fmla="*/ 42 h 72"/>
                <a:gd name="T2" fmla="*/ 126 w 216"/>
                <a:gd name="T3" fmla="*/ 0 h 72"/>
                <a:gd name="T4" fmla="*/ 251 w 216"/>
                <a:gd name="T5" fmla="*/ 42 h 72"/>
                <a:gd name="T6" fmla="*/ 126 w 216"/>
                <a:gd name="T7" fmla="*/ 84 h 72"/>
                <a:gd name="T8" fmla="*/ 0 w 216"/>
                <a:gd name="T9" fmla="*/ 4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72"/>
                <a:gd name="T17" fmla="*/ 216 w 21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72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108" y="72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/>
            <p:cNvSpPr>
              <a:spLocks noChangeAspect="1"/>
            </p:cNvSpPr>
            <p:nvPr/>
          </p:nvSpPr>
          <p:spPr bwMode="auto">
            <a:xfrm>
              <a:off x="5734839" y="4202797"/>
              <a:ext cx="239713" cy="79375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795164" y="4142472"/>
              <a:ext cx="652462" cy="139700"/>
              <a:chOff x="5795164" y="4142472"/>
              <a:chExt cx="652462" cy="139700"/>
            </a:xfrm>
          </p:grpSpPr>
          <p:sp>
            <p:nvSpPr>
              <p:cNvPr id="27" name="Freeform 27"/>
              <p:cNvSpPr>
                <a:spLocks noChangeAspect="1"/>
              </p:cNvSpPr>
              <p:nvPr/>
            </p:nvSpPr>
            <p:spPr bwMode="auto">
              <a:xfrm>
                <a:off x="5795164" y="4142472"/>
                <a:ext cx="419100" cy="139700"/>
              </a:xfrm>
              <a:custGeom>
                <a:avLst/>
                <a:gdLst>
                  <a:gd name="T0" fmla="*/ 0 w 252"/>
                  <a:gd name="T1" fmla="*/ 42 h 84"/>
                  <a:gd name="T2" fmla="*/ 124 w 252"/>
                  <a:gd name="T3" fmla="*/ 0 h 84"/>
                  <a:gd name="T4" fmla="*/ 124 w 252"/>
                  <a:gd name="T5" fmla="*/ 0 h 84"/>
                  <a:gd name="T6" fmla="*/ 124 w 252"/>
                  <a:gd name="T7" fmla="*/ 0 h 84"/>
                  <a:gd name="T8" fmla="*/ 248 w 252"/>
                  <a:gd name="T9" fmla="*/ 42 h 84"/>
                  <a:gd name="T10" fmla="*/ 290 w 252"/>
                  <a:gd name="T11" fmla="*/ 42 h 84"/>
                  <a:gd name="T12" fmla="*/ 248 w 252"/>
                  <a:gd name="T13" fmla="*/ 54 h 84"/>
                  <a:gd name="T14" fmla="*/ 124 w 252"/>
                  <a:gd name="T15" fmla="*/ 96 h 84"/>
                  <a:gd name="T16" fmla="*/ 124 w 252"/>
                  <a:gd name="T17" fmla="*/ 96 h 84"/>
                  <a:gd name="T18" fmla="*/ 124 w 252"/>
                  <a:gd name="T19" fmla="*/ 96 h 84"/>
                  <a:gd name="T20" fmla="*/ 124 w 252"/>
                  <a:gd name="T21" fmla="*/ 83 h 84"/>
                  <a:gd name="T22" fmla="*/ 248 w 252"/>
                  <a:gd name="T23" fmla="*/ 42 h 84"/>
                  <a:gd name="T24" fmla="*/ 248 w 252"/>
                  <a:gd name="T25" fmla="*/ 54 h 84"/>
                  <a:gd name="T26" fmla="*/ 248 w 252"/>
                  <a:gd name="T27" fmla="*/ 54 h 84"/>
                  <a:gd name="T28" fmla="*/ 124 w 252"/>
                  <a:gd name="T29" fmla="*/ 15 h 84"/>
                  <a:gd name="T30" fmla="*/ 124 w 252"/>
                  <a:gd name="T31" fmla="*/ 0 h 84"/>
                  <a:gd name="T32" fmla="*/ 124 w 252"/>
                  <a:gd name="T33" fmla="*/ 15 h 84"/>
                  <a:gd name="T34" fmla="*/ 0 w 252"/>
                  <a:gd name="T35" fmla="*/ 54 h 84"/>
                  <a:gd name="T36" fmla="*/ 0 w 252"/>
                  <a:gd name="T37" fmla="*/ 42 h 84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252"/>
                  <a:gd name="T58" fmla="*/ 0 h 84"/>
                  <a:gd name="T59" fmla="*/ 252 w 252"/>
                  <a:gd name="T60" fmla="*/ 84 h 84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252" h="84">
                    <a:moveTo>
                      <a:pt x="0" y="36"/>
                    </a:moveTo>
                    <a:lnTo>
                      <a:pt x="108" y="0"/>
                    </a:lnTo>
                    <a:lnTo>
                      <a:pt x="216" y="36"/>
                    </a:lnTo>
                    <a:lnTo>
                      <a:pt x="252" y="36"/>
                    </a:lnTo>
                    <a:lnTo>
                      <a:pt x="216" y="48"/>
                    </a:lnTo>
                    <a:lnTo>
                      <a:pt x="108" y="84"/>
                    </a:lnTo>
                    <a:lnTo>
                      <a:pt x="108" y="72"/>
                    </a:lnTo>
                    <a:lnTo>
                      <a:pt x="216" y="36"/>
                    </a:lnTo>
                    <a:lnTo>
                      <a:pt x="216" y="48"/>
                    </a:lnTo>
                    <a:lnTo>
                      <a:pt x="108" y="12"/>
                    </a:lnTo>
                    <a:lnTo>
                      <a:pt x="108" y="0"/>
                    </a:lnTo>
                    <a:lnTo>
                      <a:pt x="108" y="12"/>
                    </a:lnTo>
                    <a:lnTo>
                      <a:pt x="0" y="48"/>
                    </a:lnTo>
                    <a:lnTo>
                      <a:pt x="0" y="36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Line 69"/>
              <p:cNvSpPr>
                <a:spLocks noChangeAspect="1" noChangeShapeType="1"/>
              </p:cNvSpPr>
              <p:nvPr/>
            </p:nvSpPr>
            <p:spPr bwMode="auto">
              <a:xfrm>
                <a:off x="6158701" y="4212322"/>
                <a:ext cx="28892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</p:grpSp>
      <p:sp>
        <p:nvSpPr>
          <p:cNvPr id="66" name="Line 70"/>
          <p:cNvSpPr>
            <a:spLocks noChangeAspect="1" noChangeShapeType="1"/>
          </p:cNvSpPr>
          <p:nvPr/>
        </p:nvSpPr>
        <p:spPr bwMode="auto">
          <a:xfrm flipV="1">
            <a:off x="4362201" y="2188942"/>
            <a:ext cx="0" cy="229893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 flipV="1">
            <a:off x="4362201" y="2122268"/>
            <a:ext cx="608013" cy="139700"/>
            <a:chOff x="4067801" y="2116823"/>
            <a:chExt cx="608013" cy="139700"/>
          </a:xfrm>
        </p:grpSpPr>
        <p:sp>
          <p:nvSpPr>
            <p:cNvPr id="29" name="Freeform 29"/>
            <p:cNvSpPr>
              <a:spLocks noChangeAspect="1"/>
            </p:cNvSpPr>
            <p:nvPr/>
          </p:nvSpPr>
          <p:spPr bwMode="auto">
            <a:xfrm>
              <a:off x="4255126" y="2116823"/>
              <a:ext cx="360363" cy="120650"/>
            </a:xfrm>
            <a:custGeom>
              <a:avLst/>
              <a:gdLst>
                <a:gd name="T0" fmla="*/ 0 w 216"/>
                <a:gd name="T1" fmla="*/ 42 h 72"/>
                <a:gd name="T2" fmla="*/ 126 w 216"/>
                <a:gd name="T3" fmla="*/ 0 h 72"/>
                <a:gd name="T4" fmla="*/ 251 w 216"/>
                <a:gd name="T5" fmla="*/ 42 h 72"/>
                <a:gd name="T6" fmla="*/ 126 w 216"/>
                <a:gd name="T7" fmla="*/ 84 h 72"/>
                <a:gd name="T8" fmla="*/ 0 w 216"/>
                <a:gd name="T9" fmla="*/ 4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"/>
                <a:gd name="T16" fmla="*/ 0 h 72"/>
                <a:gd name="T17" fmla="*/ 216 w 21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" h="72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108" y="72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 noChangeAspect="1"/>
            </p:cNvSpPr>
            <p:nvPr/>
          </p:nvSpPr>
          <p:spPr bwMode="auto">
            <a:xfrm>
              <a:off x="4255126" y="2116823"/>
              <a:ext cx="420688" cy="139700"/>
            </a:xfrm>
            <a:custGeom>
              <a:avLst/>
              <a:gdLst>
                <a:gd name="T0" fmla="*/ 0 w 252"/>
                <a:gd name="T1" fmla="*/ 42 h 84"/>
                <a:gd name="T2" fmla="*/ 126 w 252"/>
                <a:gd name="T3" fmla="*/ 0 h 84"/>
                <a:gd name="T4" fmla="*/ 126 w 252"/>
                <a:gd name="T5" fmla="*/ 0 h 84"/>
                <a:gd name="T6" fmla="*/ 126 w 252"/>
                <a:gd name="T7" fmla="*/ 0 h 84"/>
                <a:gd name="T8" fmla="*/ 251 w 252"/>
                <a:gd name="T9" fmla="*/ 42 h 84"/>
                <a:gd name="T10" fmla="*/ 293 w 252"/>
                <a:gd name="T11" fmla="*/ 42 h 84"/>
                <a:gd name="T12" fmla="*/ 251 w 252"/>
                <a:gd name="T13" fmla="*/ 54 h 84"/>
                <a:gd name="T14" fmla="*/ 126 w 252"/>
                <a:gd name="T15" fmla="*/ 96 h 84"/>
                <a:gd name="T16" fmla="*/ 126 w 252"/>
                <a:gd name="T17" fmla="*/ 96 h 84"/>
                <a:gd name="T18" fmla="*/ 126 w 252"/>
                <a:gd name="T19" fmla="*/ 96 h 84"/>
                <a:gd name="T20" fmla="*/ 126 w 252"/>
                <a:gd name="T21" fmla="*/ 83 h 84"/>
                <a:gd name="T22" fmla="*/ 251 w 252"/>
                <a:gd name="T23" fmla="*/ 42 h 84"/>
                <a:gd name="T24" fmla="*/ 251 w 252"/>
                <a:gd name="T25" fmla="*/ 54 h 84"/>
                <a:gd name="T26" fmla="*/ 251 w 252"/>
                <a:gd name="T27" fmla="*/ 54 h 84"/>
                <a:gd name="T28" fmla="*/ 126 w 252"/>
                <a:gd name="T29" fmla="*/ 15 h 84"/>
                <a:gd name="T30" fmla="*/ 126 w 252"/>
                <a:gd name="T31" fmla="*/ 0 h 84"/>
                <a:gd name="T32" fmla="*/ 126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 noChangeAspect="1"/>
            </p:cNvSpPr>
            <p:nvPr/>
          </p:nvSpPr>
          <p:spPr bwMode="auto">
            <a:xfrm>
              <a:off x="4194801" y="2177148"/>
              <a:ext cx="241300" cy="79375"/>
            </a:xfrm>
            <a:custGeom>
              <a:avLst/>
              <a:gdLst>
                <a:gd name="T0" fmla="*/ 169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9 w 144"/>
                <a:gd name="T11" fmla="*/ 42 h 48"/>
                <a:gd name="T12" fmla="*/ 169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71"/>
            <p:cNvSpPr>
              <a:spLocks noChangeAspect="1" noChangeShapeType="1"/>
            </p:cNvSpPr>
            <p:nvPr/>
          </p:nvSpPr>
          <p:spPr bwMode="auto">
            <a:xfrm>
              <a:off x="4067801" y="2189848"/>
              <a:ext cx="22542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35" name="Group 35"/>
          <p:cNvGrpSpPr>
            <a:grpSpLocks noChangeAspect="1"/>
          </p:cNvGrpSpPr>
          <p:nvPr/>
        </p:nvGrpSpPr>
        <p:grpSpPr bwMode="auto">
          <a:xfrm>
            <a:off x="4230607" y="4487874"/>
            <a:ext cx="2176463" cy="1189523"/>
            <a:chOff x="2315" y="2679"/>
            <a:chExt cx="1225" cy="713"/>
          </a:xfrm>
        </p:grpSpPr>
        <p:sp>
          <p:nvSpPr>
            <p:cNvPr id="36" name="Rectangle 37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7" name="Rectangle 36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ACE_TP_Reactor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38" name="Rectangle 38"/>
            <p:cNvSpPr>
              <a:spLocks noChangeAspect="1" noChangeArrowheads="1"/>
            </p:cNvSpPr>
            <p:nvPr/>
          </p:nvSpPr>
          <p:spPr bwMode="auto">
            <a:xfrm>
              <a:off x="2315" y="2840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 smtClean="0">
                  <a:solidFill>
                    <a:srgbClr val="000000"/>
                  </a:solidFill>
                  <a:cs typeface="Times New Roman" pitchFamily="18" charset="0"/>
                </a:rPr>
                <a:t>run_event_loop</a:t>
              </a:r>
              <a:r>
                <a:rPr lang="en-GB" sz="1400" u="none" dirty="0" smtClean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deacitivate_handle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reactivate_handle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 dirty="0"/>
            </a:p>
          </p:txBody>
        </p:sp>
        <p:sp>
          <p:nvSpPr>
            <p:cNvPr id="39" name="Rectangle 39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530442" y="2375980"/>
            <a:ext cx="279289" cy="290911"/>
            <a:chOff x="8327572" y="4328206"/>
            <a:chExt cx="300243" cy="312737"/>
          </a:xfrm>
        </p:grpSpPr>
        <p:grpSp>
          <p:nvGrpSpPr>
            <p:cNvPr id="73" name="Group 7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4" name="Straight Arrow Connector 7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9" name="Group 78"/>
          <p:cNvGrpSpPr/>
          <p:nvPr/>
        </p:nvGrpSpPr>
        <p:grpSpPr>
          <a:xfrm>
            <a:off x="6816192" y="2576005"/>
            <a:ext cx="279289" cy="290911"/>
            <a:chOff x="8327572" y="4328206"/>
            <a:chExt cx="300243" cy="312737"/>
          </a:xfrm>
        </p:grpSpPr>
        <p:grpSp>
          <p:nvGrpSpPr>
            <p:cNvPr id="80" name="Group 7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1" name="Straight Arrow Connector 8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1029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88" y="1768410"/>
            <a:ext cx="7815141" cy="479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 bwMode="auto">
          <a:xfrm>
            <a:off x="3741724" y="2705974"/>
            <a:ext cx="1654304" cy="568105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9524" y="6237514"/>
            <a:ext cx="9134476" cy="6119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193800" y="1036189"/>
            <a:ext cx="675322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Extend the ACE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Acceptor-Connector 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JAWS web server example to spawn a pool of threads that share I/O handles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427297" y="1950732"/>
            <a:ext cx="1937463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Server</a:t>
            </a:r>
            <a:endParaRPr lang="en-US" sz="1600" b="1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3187593" y="2577047"/>
            <a:ext cx="1108262" cy="248907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92800" y="2324996"/>
            <a:ext cx="978041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4597856" y="2691479"/>
            <a:ext cx="1108262" cy="12905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51987" y="2335882"/>
            <a:ext cx="1492952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HTTP_Svc</a:t>
            </a: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dirty="0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57175"/>
            <a:ext cx="8670925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ACE_TP_Reactor</a:t>
            </a:r>
            <a:r>
              <a:rPr lang="en-US" dirty="0" smtClean="0"/>
              <a:t> Class with JAWS</a:t>
            </a:r>
          </a:p>
        </p:txBody>
      </p:sp>
      <p:pic>
        <p:nvPicPr>
          <p:cNvPr id="21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64" y="5667566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7" y="4915716"/>
            <a:ext cx="1901826" cy="101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6641" y="3081753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Connector 26"/>
          <p:cNvCxnSpPr/>
          <p:nvPr/>
        </p:nvCxnSpPr>
        <p:spPr bwMode="auto">
          <a:xfrm flipV="1">
            <a:off x="1521529" y="3263193"/>
            <a:ext cx="87558" cy="6452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1984352" y="5048248"/>
            <a:ext cx="456177" cy="3401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21066" y="5048248"/>
            <a:ext cx="9123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82091" y="4020814"/>
            <a:ext cx="456177" cy="3401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519057" y="2825954"/>
            <a:ext cx="511628" cy="360839"/>
          </a:xfrm>
          <a:prstGeom prst="roundRect">
            <a:avLst/>
          </a:prstGeom>
          <a:solidFill>
            <a:srgbClr val="D9F6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3785037" y="2825954"/>
            <a:ext cx="358413" cy="360839"/>
          </a:xfrm>
          <a:prstGeom prst="round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175000" y="2760521"/>
            <a:ext cx="358413" cy="360839"/>
          </a:xfrm>
          <a:prstGeom prst="round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564963" y="2695088"/>
            <a:ext cx="358413" cy="360839"/>
          </a:xfrm>
          <a:prstGeom prst="round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4954927" y="2803945"/>
            <a:ext cx="358413" cy="360839"/>
          </a:xfrm>
          <a:prstGeom prst="round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Connector 9"/>
          <p:cNvCxnSpPr/>
          <p:nvPr/>
        </p:nvCxnSpPr>
        <p:spPr bwMode="auto">
          <a:xfrm flipH="1" flipV="1">
            <a:off x="3964244" y="3197719"/>
            <a:ext cx="331611" cy="9773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>
            <a:stCxn id="8" idx="2"/>
          </p:cNvCxnSpPr>
          <p:nvPr/>
        </p:nvCxnSpPr>
        <p:spPr bwMode="auto">
          <a:xfrm flipH="1" flipV="1">
            <a:off x="4354206" y="3121360"/>
            <a:ext cx="214670" cy="15271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/>
          <p:cNvCxnSpPr>
            <a:endCxn id="32" idx="2"/>
          </p:cNvCxnSpPr>
          <p:nvPr/>
        </p:nvCxnSpPr>
        <p:spPr bwMode="auto">
          <a:xfrm flipV="1">
            <a:off x="4744169" y="3055927"/>
            <a:ext cx="1" cy="20726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>
            <a:endCxn id="33" idx="2"/>
          </p:cNvCxnSpPr>
          <p:nvPr/>
        </p:nvCxnSpPr>
        <p:spPr bwMode="auto">
          <a:xfrm flipV="1">
            <a:off x="4954927" y="3164784"/>
            <a:ext cx="179207" cy="13067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ounded Rectangle 5"/>
          <p:cNvSpPr/>
          <p:nvPr/>
        </p:nvSpPr>
        <p:spPr bwMode="auto">
          <a:xfrm>
            <a:off x="4274082" y="3272251"/>
            <a:ext cx="1756603" cy="34051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ACE_TP_Reactor</a:t>
            </a:r>
            <a:endParaRPr kumimoji="0" lang="en-US" sz="1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21347" y="6229873"/>
            <a:ext cx="712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Server</a:t>
            </a:r>
            <a:endParaRPr lang="en-US" sz="1400" u="none" dirty="0"/>
          </a:p>
        </p:txBody>
      </p:sp>
      <p:sp>
        <p:nvSpPr>
          <p:cNvPr id="4" name="Rectangle 3"/>
          <p:cNvSpPr/>
          <p:nvPr/>
        </p:nvSpPr>
        <p:spPr>
          <a:xfrm>
            <a:off x="3494318" y="3664397"/>
            <a:ext cx="1903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r</a:t>
            </a:r>
            <a:r>
              <a:rPr lang="en-US" sz="14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un_event_loop</a:t>
            </a:r>
            <a:r>
              <a:rPr lang="en-US" sz="14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733418" y="3327719"/>
            <a:ext cx="1540664" cy="28505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3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2718" y="1542689"/>
            <a:ext cx="7077579" cy="372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1 #include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&lt;string&gt;</a:t>
            </a:r>
          </a:p>
          <a:p>
            <a:pPr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2 #include &lt;ace/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streams.h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&gt;</a:t>
            </a: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3 #include &lt;ace/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Reactor.h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&gt;</a:t>
            </a: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4 #include &lt;ace/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TP_Reactor.h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&gt;</a:t>
            </a: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5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#include &lt;ace/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Thread_Manager.h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&gt;</a:t>
            </a: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6 #include "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Reactor_HTTP_Server.h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"</a:t>
            </a:r>
          </a:p>
          <a:p>
            <a:pPr>
              <a:spcBef>
                <a:spcPct val="1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7 void *controller (void *);</a:t>
            </a: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8 void *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event_loop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(void *);</a:t>
            </a:r>
          </a:p>
          <a:p>
            <a:pPr>
              <a:spcBef>
                <a:spcPct val="1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9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HTTP_Svc_Acceptor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10     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</p:txBody>
      </p:sp>
      <p:sp>
        <p:nvSpPr>
          <p:cNvPr id="124935" name="Rectangle 7"/>
          <p:cNvSpPr>
            <a:spLocks noChangeArrowheads="1"/>
          </p:cNvSpPr>
          <p:nvPr/>
        </p:nvSpPr>
        <p:spPr bwMode="auto">
          <a:xfrm>
            <a:off x="5141609" y="5211871"/>
            <a:ext cx="31135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Note reuse of earlier JAWS web server classes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24936" name="AutoShape 8"/>
          <p:cNvSpPr>
            <a:spLocks noChangeArrowheads="1"/>
          </p:cNvSpPr>
          <p:nvPr/>
        </p:nvSpPr>
        <p:spPr bwMode="auto">
          <a:xfrm rot="16200000">
            <a:off x="4542328" y="5053915"/>
            <a:ext cx="484187" cy="449262"/>
          </a:xfrm>
          <a:custGeom>
            <a:avLst/>
            <a:gdLst>
              <a:gd name="T0" fmla="*/ 7600503 w 21600"/>
              <a:gd name="T1" fmla="*/ 0 h 21600"/>
              <a:gd name="T2" fmla="*/ 7600503 w 21600"/>
              <a:gd name="T3" fmla="*/ 5259610 h 21600"/>
              <a:gd name="T4" fmla="*/ 1626532 w 21600"/>
              <a:gd name="T5" fmla="*/ 9344275 h 21600"/>
              <a:gd name="T6" fmla="*/ 10853567 w 21600"/>
              <a:gd name="T7" fmla="*/ 2629805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 smtClean="0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57175"/>
            <a:ext cx="8670925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ACE_TP_Reactor</a:t>
            </a:r>
            <a:r>
              <a:rPr lang="en-US" dirty="0" smtClean="0"/>
              <a:t> Class with JAWS</a:t>
            </a:r>
          </a:p>
        </p:txBody>
      </p:sp>
      <p:sp>
        <p:nvSpPr>
          <p:cNvPr id="2" name="Rectangle 1"/>
          <p:cNvSpPr/>
          <p:nvPr/>
        </p:nvSpPr>
        <p:spPr>
          <a:xfrm>
            <a:off x="5323172" y="3730011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Forward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declarations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 rot="10800000" flipH="1">
            <a:off x="4564931" y="3772034"/>
            <a:ext cx="730382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95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5" grpId="0"/>
      <p:bldP spid="124936" grpId="0" animBg="1"/>
      <p:bldP spid="2" grpId="0"/>
      <p:bldP spid="1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57175"/>
            <a:ext cx="8670925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125956" name="Text Box 4"/>
          <p:cNvSpPr txBox="1">
            <a:spLocks noChangeArrowheads="1"/>
          </p:cNvSpPr>
          <p:nvPr/>
        </p:nvSpPr>
        <p:spPr bwMode="auto">
          <a:xfrm>
            <a:off x="0" y="1098550"/>
            <a:ext cx="7491153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2pPr>
            <a:lvl3pPr marL="11430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3pPr>
            <a:lvl4pPr marL="16002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4pPr>
            <a:lvl5pPr marL="2057400" indent="-228600" eaLnBrk="0" hangingPunct="0"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  <a:cs typeface="Arial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13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[]) {</a:t>
            </a: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14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size_t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THREAD_POOL_SIZE = 8;</a:t>
            </a:r>
          </a:p>
          <a:p>
            <a:pPr marL="342900" indent="-342900">
              <a:spcBef>
                <a:spcPct val="20000"/>
              </a:spcBef>
              <a:buAutoNum type="arabicPlain" startAt="15"/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ACE_TP_Reactor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tp_reactor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 marL="342900" indent="-342900">
              <a:spcBef>
                <a:spcPct val="20000"/>
              </a:spcBef>
              <a:buAutoNum type="arabicPlain" startAt="15"/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reactor (&amp;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tp_reactor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17   new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18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::instance ()-&gt;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spawn_n</a:t>
            </a: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19     (THREAD_POOL_SIZE, </a:t>
            </a:r>
            <a:r>
              <a:rPr lang="en-US" sz="1800" u="none" dirty="0" err="1" smtClean="0">
                <a:solidFill>
                  <a:srgbClr val="FF0000"/>
                </a:solidFill>
                <a:latin typeface="Courier New" pitchFamily="49" charset="0"/>
              </a:rPr>
              <a:t>event_loop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20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::instance ()-&gt;spawn</a:t>
            </a: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21     (</a:t>
            </a:r>
            <a:r>
              <a:rPr lang="en-US" sz="1800" u="none" dirty="0" smtClean="0">
                <a:solidFill>
                  <a:srgbClr val="FF0000"/>
                </a:solidFill>
                <a:latin typeface="Courier New" pitchFamily="49" charset="0"/>
              </a:rPr>
              <a:t>controller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22   return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::instance ()-&gt;wait ();</a:t>
            </a:r>
          </a:p>
          <a:p>
            <a:pPr>
              <a:spcBef>
                <a:spcPct val="2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23 }</a:t>
            </a:r>
          </a:p>
          <a:p>
            <a:pPr>
              <a:spcBef>
                <a:spcPct val="2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25957" name="Rectangle 5"/>
          <p:cNvSpPr>
            <a:spLocks noChangeArrowheads="1"/>
          </p:cNvSpPr>
          <p:nvPr/>
        </p:nvSpPr>
        <p:spPr bwMode="auto">
          <a:xfrm>
            <a:off x="6344723" y="3430301"/>
            <a:ext cx="28564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Spawn threads to run reactor loop &amp; controller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25959" name="Rectangle 7"/>
          <p:cNvSpPr>
            <a:spLocks noChangeArrowheads="1"/>
          </p:cNvSpPr>
          <p:nvPr/>
        </p:nvSpPr>
        <p:spPr bwMode="auto">
          <a:xfrm>
            <a:off x="5397036" y="1098550"/>
            <a:ext cx="376918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Create an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ACE_TP_Reactor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&amp; associate it with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745576" y="5878887"/>
            <a:ext cx="28085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Barrier synchronization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 rot="5400000" flipH="1">
            <a:off x="6508236" y="5662143"/>
            <a:ext cx="484188" cy="449263"/>
          </a:xfrm>
          <a:custGeom>
            <a:avLst/>
            <a:gdLst>
              <a:gd name="T0" fmla="*/ 7600541 w 21600"/>
              <a:gd name="T1" fmla="*/ 0 h 21600"/>
              <a:gd name="T2" fmla="*/ 7600541 w 21600"/>
              <a:gd name="T3" fmla="*/ 5259643 h 21600"/>
              <a:gd name="T4" fmla="*/ 1626535 w 21600"/>
              <a:gd name="T5" fmla="*/ 9344317 h 21600"/>
              <a:gd name="T6" fmla="*/ 10853612 w 21600"/>
              <a:gd name="T7" fmla="*/ 262981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 smtClean="0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58603" y="2660224"/>
            <a:ext cx="612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Dynamic allocation ensures proper deletion semantics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 rot="16200000" flipH="1">
            <a:off x="529880" y="2726502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AutoShape 6"/>
          <p:cNvSpPr>
            <a:spLocks noChangeArrowheads="1"/>
          </p:cNvSpPr>
          <p:nvPr/>
        </p:nvSpPr>
        <p:spPr bwMode="auto">
          <a:xfrm flipH="1" flipV="1">
            <a:off x="5883705" y="1806436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flipH="1" flipV="1">
            <a:off x="6890309" y="4076632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25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7" grpId="0"/>
      <p:bldP spid="125959" grpId="0"/>
      <p:bldP spid="9" grpId="0"/>
      <p:bldP spid="10" grpId="0" animBg="1"/>
      <p:bldP spid="14" grpId="0"/>
      <p:bldP spid="15" grpId="0" animBg="1"/>
      <p:bldP spid="17" grpId="0" animBg="1"/>
      <p:bldP spid="1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57175"/>
            <a:ext cx="8670925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2524" y="1131839"/>
            <a:ext cx="86171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1 static void *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event_loop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*reactor = 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static_cast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 *&gt; (</a:t>
            </a:r>
            <a:r>
              <a:rPr lang="en-US" b="1" u="none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3   reactor-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u="none" dirty="0" err="1">
                <a:latin typeface="Courier New" pitchFamily="49" charset="0"/>
                <a:cs typeface="Courier New" pitchFamily="49" charset="0"/>
              </a:rPr>
              <a:t>run_reactor_event_loop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4   return </a:t>
            </a:r>
            <a:r>
              <a:rPr lang="en-US" b="1" u="none" dirty="0">
                <a:latin typeface="Courier New" pitchFamily="49" charset="0"/>
                <a:cs typeface="Courier New" pitchFamily="49" charset="0"/>
              </a:rPr>
              <a:t>0;</a:t>
            </a:r>
          </a:p>
          <a:p>
            <a:r>
              <a:rPr lang="en-US" b="1" u="none" dirty="0" smtClean="0">
                <a:latin typeface="Courier New" pitchFamily="49" charset="0"/>
                <a:cs typeface="Courier New" pitchFamily="49" charset="0"/>
              </a:rPr>
              <a:t>5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885440" y="2296145"/>
            <a:ext cx="53688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Run in multiple threads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16200000">
            <a:off x="4396946" y="2100334"/>
            <a:ext cx="484188" cy="449263"/>
          </a:xfrm>
          <a:custGeom>
            <a:avLst/>
            <a:gdLst>
              <a:gd name="T0" fmla="*/ 7600541 w 21600"/>
              <a:gd name="T1" fmla="*/ 0 h 21600"/>
              <a:gd name="T2" fmla="*/ 7600541 w 21600"/>
              <a:gd name="T3" fmla="*/ 5259643 h 21600"/>
              <a:gd name="T4" fmla="*/ 1626535 w 21600"/>
              <a:gd name="T5" fmla="*/ 9344317 h 21600"/>
              <a:gd name="T6" fmla="*/ 10853612 w 21600"/>
              <a:gd name="T7" fmla="*/ 262981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 smtClean="0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76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9524" y="6381750"/>
            <a:ext cx="9134476" cy="4676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9524" y="6381751"/>
            <a:ext cx="9134476" cy="45814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>
          <a:xfrm>
            <a:off x="234950" y="257175"/>
            <a:ext cx="8670925" cy="914400"/>
          </a:xfrm>
        </p:spPr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ACE_TP_Reactor</a:t>
            </a:r>
            <a:r>
              <a:rPr lang="en-US" dirty="0" smtClean="0"/>
              <a:t> Class</a:t>
            </a:r>
          </a:p>
        </p:txBody>
      </p:sp>
      <p:sp>
        <p:nvSpPr>
          <p:cNvPr id="2" name="Rectangle 1"/>
          <p:cNvSpPr/>
          <p:nvPr/>
        </p:nvSpPr>
        <p:spPr>
          <a:xfrm>
            <a:off x="212524" y="1131839"/>
            <a:ext cx="874097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 static void *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event_loop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(void *</a:t>
            </a:r>
            <a:r>
              <a:rPr lang="en-US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  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*reactor = 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static_cast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ACE_Reactor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*&gt; (</a:t>
            </a:r>
            <a:r>
              <a:rPr lang="en-US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   reactor-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run_reactor_event_loop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();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4   return 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0;</a:t>
            </a: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 }</a:t>
            </a:r>
            <a:endParaRPr lang="en-US" b="1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1892" y="2874566"/>
            <a:ext cx="8594019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static void *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controller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(void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2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*reactor =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static_cast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*&gt;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Quit_Handler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quit_handler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new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Quit_Handler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(reactor);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4   for (;;) {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user_input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6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getline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cin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user_input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'\n');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7     if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user_input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== "quit") {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8       reactor-&gt;notify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quit_handler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9       break;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10     }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11   }</a:t>
            </a:r>
          </a:p>
          <a:p>
            <a:pPr>
              <a:spcBef>
                <a:spcPts val="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4256790" y="2409112"/>
            <a:ext cx="53688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Run in a separate thread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 rot="5400000" flipV="1">
            <a:off x="3692097" y="2533333"/>
            <a:ext cx="484188" cy="449263"/>
          </a:xfrm>
          <a:custGeom>
            <a:avLst/>
            <a:gdLst>
              <a:gd name="T0" fmla="*/ 7600541 w 21600"/>
              <a:gd name="T1" fmla="*/ 0 h 21600"/>
              <a:gd name="T2" fmla="*/ 7600541 w 21600"/>
              <a:gd name="T3" fmla="*/ 5259643 h 21600"/>
              <a:gd name="T4" fmla="*/ 1626535 w 21600"/>
              <a:gd name="T5" fmla="*/ 9344317 h 21600"/>
              <a:gd name="T6" fmla="*/ 10853612 w 21600"/>
              <a:gd name="T7" fmla="*/ 2629811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 smtClean="0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845718" y="5343912"/>
            <a:ext cx="453072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Use the Reactor’s notify pipe to wakeup the reactor &amp; inform it to shut down by calling </a:t>
            </a:r>
            <a:r>
              <a:rPr lang="en-US" b="1" u="none" dirty="0" err="1" smtClean="0">
                <a:solidFill>
                  <a:srgbClr val="336699"/>
                </a:solidFill>
                <a:latin typeface="Courier New" pitchFamily="49" charset="0"/>
              </a:rPr>
              <a:t>handle_exception</a:t>
            </a:r>
            <a:r>
              <a:rPr lang="en-US" b="1" u="none" dirty="0" smtClean="0">
                <a:solidFill>
                  <a:srgbClr val="336699"/>
                </a:solidFill>
                <a:latin typeface="Courier New" pitchFamily="49" charset="0"/>
              </a:rPr>
              <a:t>()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0800000" flipV="1">
            <a:off x="5868987" y="4738963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02999" y="6408738"/>
            <a:ext cx="8750501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The single-threaded &amp; multi-threaded </a:t>
            </a:r>
            <a:r>
              <a:rPr lang="en-US" sz="20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Reactor</a:t>
            </a:r>
            <a:r>
              <a:rPr lang="en-US" sz="20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web servers are quite similar</a:t>
            </a:r>
          </a:p>
        </p:txBody>
      </p:sp>
    </p:spTree>
    <p:extLst>
      <p:ext uri="{BB962C8B-B14F-4D97-AF65-F5344CB8AC3E}">
        <p14:creationId xmlns:p14="http://schemas.microsoft.com/office/powerpoint/2010/main" val="251041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8" grpId="0"/>
      <p:bldP spid="10" grpId="0" animBg="1"/>
      <p:bldP spid="11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75" y="939304"/>
            <a:ext cx="6701898" cy="264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5" y="808673"/>
            <a:ext cx="334467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Different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OS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concurrency &amp;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event (de)</a:t>
            </a:r>
            <a:r>
              <a:rPr lang="en-US" sz="2000" u="none" dirty="0" err="1" smtClean="0">
                <a:solidFill>
                  <a:srgbClr val="000000"/>
                </a:solidFill>
                <a:latin typeface="+mj-lt"/>
                <a:cs typeface="Arial" pitchFamily="34" charset="0"/>
              </a:rPr>
              <a:t>muxing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mechanisms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can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present challenges </a:t>
            </a:r>
            <a:b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&amp; opportunities</a:t>
            </a:r>
          </a:p>
        </p:txBody>
      </p:sp>
      <p:sp>
        <p:nvSpPr>
          <p:cNvPr id="5" name="Isosceles Triangle 4"/>
          <p:cNvSpPr/>
          <p:nvPr/>
        </p:nvSpPr>
        <p:spPr bwMode="auto">
          <a:xfrm rot="2208897">
            <a:off x="5132626" y="2848821"/>
            <a:ext cx="882379" cy="2043802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982685" y="3799117"/>
            <a:ext cx="5377543" cy="2220685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6500" y="4725575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W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aitForMultipleObjects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8641" y="4171577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select()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54358" y="526986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poll()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3132" y="5269861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/poll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3789" y="4171577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dev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/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epoll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290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018059"/>
            <a:ext cx="6629400" cy="289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08673"/>
            <a:ext cx="3573275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Different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OS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concurrency &amp;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event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(de)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present challenges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&amp; opportunities</a:t>
            </a:r>
          </a:p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ACE frameworks </a:t>
            </a:r>
            <a:r>
              <a:rPr lang="en-US" sz="2000" u="none" dirty="0">
                <a:latin typeface="+mj-lt"/>
              </a:rPr>
              <a:t>can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use </a:t>
            </a:r>
            <a:r>
              <a:rPr lang="en-US" sz="2000" u="none" dirty="0">
                <a:latin typeface="+mj-lt"/>
              </a:rPr>
              <a:t>OS </a:t>
            </a:r>
            <a:r>
              <a:rPr lang="en-US" sz="2000" u="none" dirty="0" smtClean="0">
                <a:latin typeface="+mj-lt"/>
              </a:rPr>
              <a:t>concurrency </a:t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&amp; event (de)</a:t>
            </a:r>
            <a:r>
              <a:rPr lang="en-US" sz="2000" u="none" dirty="0" err="1" smtClean="0">
                <a:latin typeface="+mj-lt"/>
              </a:rPr>
              <a:t>muxing</a:t>
            </a:r>
            <a:r>
              <a:rPr lang="en-US" sz="2000" u="none" dirty="0" smtClean="0">
                <a:latin typeface="+mj-lt"/>
              </a:rPr>
              <a:t> capabilities effectively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latin typeface="+mj-lt"/>
              </a:rPr>
              <a:t>C</a:t>
            </a:r>
            <a:r>
              <a:rPr lang="en-US" sz="2000" u="none" dirty="0" smtClean="0">
                <a:latin typeface="+mj-lt"/>
              </a:rPr>
              <a:t>omplex </a:t>
            </a:r>
            <a:r>
              <a:rPr lang="en-US" sz="2000" u="none" dirty="0">
                <a:latin typeface="+mj-lt"/>
              </a:rPr>
              <a:t>design issues </a:t>
            </a:r>
            <a:r>
              <a:rPr lang="en-US" sz="2000" u="none" dirty="0" smtClean="0">
                <a:latin typeface="+mj-lt"/>
              </a:rPr>
              <a:t>are isolated in the ACE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framework</a:t>
            </a:r>
            <a:r>
              <a:rPr lang="en-US" sz="2000" u="none" dirty="0">
                <a:latin typeface="+mj-lt"/>
              </a:rPr>
              <a:t>, rather than in </a:t>
            </a:r>
            <a:r>
              <a:rPr lang="en-US" sz="2000" u="none" dirty="0" smtClean="0">
                <a:latin typeface="+mj-lt"/>
              </a:rPr>
              <a:t>app code</a:t>
            </a:r>
          </a:p>
        </p:txBody>
      </p:sp>
    </p:spTree>
    <p:extLst>
      <p:ext uri="{BB962C8B-B14F-4D97-AF65-F5344CB8AC3E}">
        <p14:creationId xmlns:p14="http://schemas.microsoft.com/office/powerpoint/2010/main" val="9410185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173" y="995580"/>
            <a:ext cx="6596827" cy="3561244"/>
          </a:xfrm>
          <a:prstGeom prst="rect">
            <a:avLst/>
          </a:prstGeom>
        </p:spPr>
      </p:pic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08673"/>
            <a:ext cx="3954275" cy="555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Different OS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concurrency &amp;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event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(de)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mechanisms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present challenges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&amp; opportunities</a:t>
            </a:r>
          </a:p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ACE frameworks can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use OS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concurrency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event (de)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muxing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capabilities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effectively</a:t>
            </a:r>
          </a:p>
          <a:p>
            <a:pPr marL="4572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Complex design issues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are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isolated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ACE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Reactor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framework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rather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than in app code</a:t>
            </a:r>
          </a:p>
          <a:p>
            <a:pPr marL="228600" indent="-22860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ACE_WFMO_Reactor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provides similar thread pool capabilities for Windows platforms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973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9550"/>
            <a:ext cx="9144000" cy="914400"/>
          </a:xfrm>
        </p:spPr>
        <p:txBody>
          <a:bodyPr/>
          <a:lstStyle/>
          <a:p>
            <a:r>
              <a:rPr lang="de-DE" dirty="0" smtClean="0"/>
              <a:t>Benefits of the Active Object Pattern</a:t>
            </a:r>
            <a:endParaRPr lang="en-US" dirty="0" smtClean="0"/>
          </a:p>
        </p:txBody>
      </p:sp>
      <p:sp>
        <p:nvSpPr>
          <p:cNvPr id="247811" name="Rectangle 2"/>
          <p:cNvSpPr>
            <a:spLocks noChangeArrowheads="1"/>
          </p:cNvSpPr>
          <p:nvPr/>
        </p:nvSpPr>
        <p:spPr bwMode="auto">
          <a:xfrm>
            <a:off x="-28573" y="1093788"/>
            <a:ext cx="5210174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Enhances concurrency &amp; simplifies synchronized complexity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Client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threads &amp; asynchronous method executions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can run concurrently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  <a:cs typeface="Arial" pitchFamily="34" charset="0"/>
            </a:endParaRP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 scheduler can evaluate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synchronization constraints to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serialize access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to servants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Transparent leveraging of available parallelism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Multiple active object methods can execute in parallel if supported by the OS/hardware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  <a:cs typeface="Arial" pitchFamily="34" charset="0"/>
              </a:rPr>
              <a:t>Method execution order can differ from</a:t>
            </a:r>
            <a:r>
              <a:rPr lang="de-DE" sz="2000" b="1" i="1" u="none" dirty="0" smtClean="0">
                <a:latin typeface="+mj-lt"/>
                <a:cs typeface="Arial" pitchFamily="34" charset="0"/>
              </a:rPr>
              <a:t> </a:t>
            </a:r>
            <a:r>
              <a:rPr lang="en-US" sz="2000" b="1" i="1" u="none" dirty="0" smtClean="0">
                <a:latin typeface="+mj-lt"/>
                <a:cs typeface="Arial" pitchFamily="34" charset="0"/>
              </a:rPr>
              <a:t>method invocation order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  <a:cs typeface="Arial" pitchFamily="34" charset="0"/>
              </a:rPr>
              <a:t>Methods invoked asynchronous </a:t>
            </a:r>
            <a:r>
              <a:rPr lang="en-US" sz="2000" u="none" dirty="0" smtClean="0">
                <a:latin typeface="+mj-lt"/>
                <a:cs typeface="Arial" pitchFamily="34" charset="0"/>
              </a:rPr>
              <a:t>can be executed </a:t>
            </a:r>
            <a:r>
              <a:rPr lang="en-US" sz="2000" u="none" dirty="0">
                <a:latin typeface="+mj-lt"/>
                <a:cs typeface="Arial" pitchFamily="34" charset="0"/>
              </a:rPr>
              <a:t>according to </a:t>
            </a:r>
            <a:r>
              <a:rPr lang="en-US" sz="2000" u="none" dirty="0" smtClean="0">
                <a:latin typeface="+mj-lt"/>
                <a:cs typeface="Arial" pitchFamily="34" charset="0"/>
              </a:rPr>
              <a:t>synchronization </a:t>
            </a:r>
            <a:r>
              <a:rPr lang="en-US" sz="2000" u="none" dirty="0">
                <a:latin typeface="+mj-lt"/>
                <a:cs typeface="Arial" pitchFamily="34" charset="0"/>
              </a:rPr>
              <a:t>constraints defined by </a:t>
            </a:r>
            <a:r>
              <a:rPr lang="en-US" sz="2000" u="none" dirty="0" smtClean="0">
                <a:latin typeface="+mj-lt"/>
                <a:cs typeface="Arial" pitchFamily="34" charset="0"/>
              </a:rPr>
              <a:t>guards </a:t>
            </a:r>
            <a:r>
              <a:rPr lang="en-US" sz="2000" u="none" dirty="0">
                <a:latin typeface="+mj-lt"/>
                <a:cs typeface="Arial" pitchFamily="34" charset="0"/>
              </a:rPr>
              <a:t>&amp; </a:t>
            </a:r>
            <a:r>
              <a:rPr lang="en-US" sz="2000" u="none" dirty="0" smtClean="0">
                <a:latin typeface="+mj-lt"/>
                <a:cs typeface="Arial" pitchFamily="34" charset="0"/>
              </a:rPr>
              <a:t>scheduling policies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51" y="1123949"/>
            <a:ext cx="4007349" cy="4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87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</a:t>
            </a:r>
            <a:r>
              <a:rPr lang="en-US" sz="2000" i="1" u="none" dirty="0" smtClean="0"/>
              <a:t>Active Object </a:t>
            </a:r>
            <a:r>
              <a:rPr lang="en-US" sz="2000" u="none" dirty="0" smtClean="0"/>
              <a:t>pattern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25" y="1084898"/>
            <a:ext cx="4619625" cy="514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29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9550"/>
            <a:ext cx="9144000" cy="914400"/>
          </a:xfrm>
        </p:spPr>
        <p:txBody>
          <a:bodyPr/>
          <a:lstStyle/>
          <a:p>
            <a:r>
              <a:rPr lang="de-DE" dirty="0" smtClean="0"/>
              <a:t>Limitations of the Active Object Pattern</a:t>
            </a:r>
            <a:endParaRPr lang="en-US" dirty="0" smtClean="0"/>
          </a:p>
        </p:txBody>
      </p:sp>
      <p:sp>
        <p:nvSpPr>
          <p:cNvPr id="247812" name="Rectangle 3"/>
          <p:cNvSpPr>
            <a:spLocks noChangeArrowheads="1"/>
          </p:cNvSpPr>
          <p:nvPr/>
        </p:nvSpPr>
        <p:spPr bwMode="auto">
          <a:xfrm>
            <a:off x="-1" y="866775"/>
            <a:ext cx="4838701" cy="579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latin typeface="+mj-lt"/>
                <a:cs typeface="Arial" pitchFamily="34" charset="0"/>
              </a:rPr>
              <a:t>Higher overhead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latin typeface="+mj-lt"/>
                <a:cs typeface="Arial" pitchFamily="34" charset="0"/>
              </a:rPr>
              <a:t>Depending on how an active </a:t>
            </a:r>
            <a:r>
              <a:rPr lang="en-US" sz="2000" u="none" dirty="0" smtClean="0">
                <a:latin typeface="+mj-lt"/>
                <a:cs typeface="Arial" pitchFamily="34" charset="0"/>
              </a:rPr>
              <a:t>object is </a:t>
            </a:r>
            <a:r>
              <a:rPr lang="en-US" sz="2000" u="none" dirty="0">
                <a:latin typeface="+mj-lt"/>
                <a:cs typeface="Arial" pitchFamily="34" charset="0"/>
              </a:rPr>
              <a:t>implemented, context switching, synchronization, &amp; data </a:t>
            </a:r>
            <a:r>
              <a:rPr lang="en-US" sz="2000" u="none" dirty="0" smtClean="0">
                <a:latin typeface="+mj-lt"/>
                <a:cs typeface="Arial" pitchFamily="34" charset="0"/>
              </a:rPr>
              <a:t>movement/ copying </a:t>
            </a:r>
            <a:r>
              <a:rPr lang="en-US" sz="2000" u="none" dirty="0">
                <a:latin typeface="+mj-lt"/>
                <a:cs typeface="Arial" pitchFamily="34" charset="0"/>
              </a:rPr>
              <a:t>overhead may occur when </a:t>
            </a:r>
            <a:r>
              <a:rPr lang="en-US" sz="2000" u="none" dirty="0" smtClean="0">
                <a:latin typeface="+mj-lt"/>
                <a:cs typeface="Arial" pitchFamily="34" charset="0"/>
              </a:rPr>
              <a:t>invoking, scheduling, </a:t>
            </a:r>
            <a:r>
              <a:rPr lang="en-US" sz="2000" u="none" dirty="0">
                <a:latin typeface="+mj-lt"/>
                <a:cs typeface="Arial" pitchFamily="34" charset="0"/>
              </a:rPr>
              <a:t>&amp; executing active </a:t>
            </a:r>
            <a:r>
              <a:rPr lang="en-US" sz="2000" u="none" dirty="0" smtClean="0">
                <a:latin typeface="+mj-lt"/>
                <a:cs typeface="Arial" pitchFamily="34" charset="0"/>
              </a:rPr>
              <a:t>object method calls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51" y="1123949"/>
            <a:ext cx="4007349" cy="44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69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3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09550"/>
            <a:ext cx="9144000" cy="914400"/>
          </a:xfrm>
        </p:spPr>
        <p:txBody>
          <a:bodyPr/>
          <a:lstStyle/>
          <a:p>
            <a:r>
              <a:rPr lang="de-DE" dirty="0" smtClean="0"/>
              <a:t>Limitations of the Active Object Pattern</a:t>
            </a:r>
            <a:endParaRPr lang="en-US" dirty="0" smtClean="0"/>
          </a:p>
        </p:txBody>
      </p:sp>
      <p:sp>
        <p:nvSpPr>
          <p:cNvPr id="247812" name="Rectangle 3"/>
          <p:cNvSpPr>
            <a:spLocks noChangeArrowheads="1"/>
          </p:cNvSpPr>
          <p:nvPr/>
        </p:nvSpPr>
        <p:spPr bwMode="auto">
          <a:xfrm>
            <a:off x="-1" y="866775"/>
            <a:ext cx="4953001" cy="579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Aft>
                <a:spcPts val="600"/>
              </a:spcAft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Higher overhead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Depending on how an active object is implemented, context switching, synchronization, &amp; data movement/ copying overhead may occur when invoking, scheduling, &amp; executing active object method calls</a:t>
            </a:r>
          </a:p>
          <a:p>
            <a:pPr>
              <a:spcAft>
                <a:spcPts val="600"/>
              </a:spcAft>
            </a:pPr>
            <a:r>
              <a:rPr lang="en-US" sz="2000" b="1" i="1" u="none" dirty="0" smtClean="0">
                <a:latin typeface="+mj-lt"/>
                <a:cs typeface="Arial" pitchFamily="34" charset="0"/>
              </a:rPr>
              <a:t>Complicated debugging</a:t>
            </a:r>
          </a:p>
          <a:p>
            <a:pPr marL="228600" lvl="1" indent="-228600">
              <a:spcAft>
                <a:spcPts val="600"/>
              </a:spcAft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It </a:t>
            </a:r>
            <a:r>
              <a:rPr lang="en-US" sz="2000" u="none" dirty="0">
                <a:latin typeface="+mj-lt"/>
                <a:cs typeface="Arial" pitchFamily="34" charset="0"/>
              </a:rPr>
              <a:t>is </a:t>
            </a:r>
            <a:r>
              <a:rPr lang="en-US" sz="2000" u="none" dirty="0" smtClean="0">
                <a:latin typeface="+mj-lt"/>
                <a:cs typeface="Arial" pitchFamily="34" charset="0"/>
              </a:rPr>
              <a:t>harder </a:t>
            </a:r>
            <a:r>
              <a:rPr lang="en-US" sz="2000" u="none" dirty="0">
                <a:latin typeface="+mj-lt"/>
                <a:cs typeface="Arial" pitchFamily="34" charset="0"/>
              </a:rPr>
              <a:t>to debug programs that use </a:t>
            </a:r>
            <a:r>
              <a:rPr lang="en-US" sz="2000" u="none" dirty="0" smtClean="0">
                <a:latin typeface="+mj-lt"/>
                <a:cs typeface="Arial" pitchFamily="34" charset="0"/>
              </a:rPr>
              <a:t>concurrency due to non-determinism </a:t>
            </a:r>
            <a:r>
              <a:rPr lang="en-US" sz="2000" u="none" dirty="0">
                <a:latin typeface="+mj-lt"/>
                <a:cs typeface="Arial" pitchFamily="34" charset="0"/>
              </a:rPr>
              <a:t>of the various </a:t>
            </a:r>
            <a:r>
              <a:rPr lang="en-US" sz="2000" u="none" dirty="0" smtClean="0">
                <a:latin typeface="+mj-lt"/>
                <a:cs typeface="Arial" pitchFamily="34" charset="0"/>
              </a:rPr>
              <a:t>schedulers</a:t>
            </a:r>
            <a:endParaRPr lang="en-US" sz="2000" u="none" dirty="0">
              <a:latin typeface="+mj-lt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551" y="1123949"/>
            <a:ext cx="4007349" cy="44646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150" y="6412468"/>
            <a:ext cx="83439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Subsets of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are often used to workaround these limitations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470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124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ACE </a:t>
            </a:r>
            <a:r>
              <a:rPr lang="en-US" sz="2000" i="1" u="none" dirty="0" smtClean="0"/>
              <a:t>Task</a:t>
            </a:r>
            <a:r>
              <a:rPr lang="en-US" sz="2000" u="none" dirty="0" smtClean="0"/>
              <a:t> framework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0" y="889544"/>
            <a:ext cx="3536336" cy="2537785"/>
          </a:xfrm>
          <a:prstGeom prst="rect">
            <a:avLst/>
          </a:prstGeom>
        </p:spPr>
      </p:pic>
      <p:sp>
        <p:nvSpPr>
          <p:cNvPr id="11" name="Isosceles Triangle 10"/>
          <p:cNvSpPr/>
          <p:nvPr/>
        </p:nvSpPr>
        <p:spPr bwMode="auto">
          <a:xfrm rot="1739054">
            <a:off x="4542274" y="2452530"/>
            <a:ext cx="1554529" cy="2032969"/>
          </a:xfrm>
          <a:prstGeom prst="triangle">
            <a:avLst>
              <a:gd name="adj" fmla="val 100000"/>
            </a:avLst>
          </a:pr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9" y="3527398"/>
            <a:ext cx="6202176" cy="3087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109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grpSp>
        <p:nvGrpSpPr>
          <p:cNvPr id="60" name="Group 108"/>
          <p:cNvGrpSpPr>
            <a:grpSpLocks noChangeAspect="1"/>
          </p:cNvGrpSpPr>
          <p:nvPr/>
        </p:nvGrpSpPr>
        <p:grpSpPr bwMode="auto">
          <a:xfrm>
            <a:off x="6117229" y="5264119"/>
            <a:ext cx="2128774" cy="1038170"/>
            <a:chOff x="1220" y="2991"/>
            <a:chExt cx="1298" cy="630"/>
          </a:xfrm>
        </p:grpSpPr>
        <p:sp>
          <p:nvSpPr>
            <p:cNvPr id="61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62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3" name="AutoShape 10"/>
          <p:cNvSpPr>
            <a:spLocks noChangeArrowheads="1"/>
          </p:cNvSpPr>
          <p:nvPr/>
        </p:nvSpPr>
        <p:spPr bwMode="auto">
          <a:xfrm rot="16410783" flipH="1">
            <a:off x="5673045" y="4923032"/>
            <a:ext cx="658355" cy="1079428"/>
          </a:xfrm>
          <a:prstGeom prst="flowChartMerge">
            <a:avLst/>
          </a:prstGeom>
          <a:gradFill rotWithShape="1">
            <a:gsLst>
              <a:gs pos="0">
                <a:srgbClr val="EAEAEA"/>
              </a:gs>
              <a:gs pos="100000">
                <a:srgbClr val="6C6C6C"/>
              </a:gs>
            </a:gsLst>
            <a:lin ang="5400000" scaled="1"/>
          </a:gra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39" y="4982401"/>
            <a:ext cx="4717049" cy="1324497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 bwMode="auto">
          <a:xfrm flipV="1">
            <a:off x="2237315" y="3600450"/>
            <a:ext cx="982135" cy="22173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3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88" y="2047212"/>
            <a:ext cx="8093897" cy="29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5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66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Apps inherit from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&amp; </a:t>
            </a:r>
            <a:r>
              <a:rPr lang="en-US" sz="2000" u="none" dirty="0" smtClean="0">
                <a:latin typeface="+mj-lt"/>
              </a:rPr>
              <a:t>override </a:t>
            </a:r>
            <a:r>
              <a:rPr lang="en-US" sz="2000" u="none" dirty="0">
                <a:latin typeface="+mj-lt"/>
              </a:rPr>
              <a:t>its hook methods, which </a:t>
            </a:r>
            <a:r>
              <a:rPr lang="en-US" sz="2000" u="none" dirty="0" smtClean="0">
                <a:latin typeface="+mj-lt"/>
              </a:rPr>
              <a:t>the ACE </a:t>
            </a:r>
            <a:r>
              <a:rPr lang="en-US" sz="2000" i="1" u="none" dirty="0" smtClean="0">
                <a:latin typeface="+mj-lt"/>
              </a:rPr>
              <a:t>Task </a:t>
            </a:r>
            <a:r>
              <a:rPr lang="en-US" sz="2000" u="none" dirty="0" smtClean="0">
                <a:latin typeface="+mj-lt"/>
              </a:rPr>
              <a:t>framework dispatch to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decouple invocations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from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executions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78" y="2811601"/>
            <a:ext cx="6966372" cy="3468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7994" y="6414611"/>
            <a:ext cx="8600893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These classes are designed in accordance with the </a:t>
            </a:r>
            <a:r>
              <a:rPr lang="en-US" sz="2000" i="1" u="none" dirty="0" smtClean="0"/>
              <a:t>Active Object </a:t>
            </a:r>
            <a:r>
              <a:rPr lang="en-US" sz="2000" u="none" dirty="0" smtClean="0"/>
              <a:t>pattern</a:t>
            </a:r>
            <a:endParaRPr lang="en-US" sz="2000" u="none" dirty="0"/>
          </a:p>
        </p:txBody>
      </p:sp>
    </p:spTree>
    <p:extLst>
      <p:ext uri="{BB962C8B-B14F-4D97-AF65-F5344CB8AC3E}">
        <p14:creationId xmlns:p14="http://schemas.microsoft.com/office/powerpoint/2010/main" val="1231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Apps inherit from </a:t>
            </a:r>
            <a:r>
              <a:rPr lang="en-US" sz="2000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&amp;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override its hook methods, which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Task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framework dispatch to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decouple invocations from executions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Key classes in the ACE Task framework include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918045"/>
              </p:ext>
            </p:extLst>
          </p:nvPr>
        </p:nvGraphicFramePr>
        <p:xfrm>
          <a:off x="10318" y="3168014"/>
          <a:ext cx="9144000" cy="3161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5257"/>
                <a:gridCol w="645874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4165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ACE_Message_Block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Implements the </a:t>
                      </a:r>
                      <a:r>
                        <a:rPr lang="en-US" sz="1600" i="1" u="none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 pattern to enable efficient manipulation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of fixed- &amp; variable-sized messages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7688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ACE_Message_Queue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Provides an intra-process message queue that enables applications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t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 pass &amp; buffer messages between threads in a process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516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ACE_Thread_Manager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portably create &amp; manage the lifetime,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synchronization, &amp; properties of one or more threads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ACE_Task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create passive or active objects that decouple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different units of processing; use messages to communicate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requests, responses, data, &amp; control information; &amp; can queue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&amp; process messages sequentially or concurrently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ounded Rectangle 1"/>
          <p:cNvSpPr/>
          <p:nvPr/>
        </p:nvSpPr>
        <p:spPr bwMode="auto">
          <a:xfrm>
            <a:off x="0" y="3533775"/>
            <a:ext cx="9144000" cy="55245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4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Apps inherit from </a:t>
            </a:r>
            <a:r>
              <a:rPr lang="en-US" sz="2000" b="1" u="none" dirty="0" err="1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 &amp;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override its hook methods, which the ACE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Task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framework dispatch to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decouple invocations from executions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Key classes in the ACE Task framework include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350290"/>
              </p:ext>
            </p:extLst>
          </p:nvPr>
        </p:nvGraphicFramePr>
        <p:xfrm>
          <a:off x="10318" y="3168014"/>
          <a:ext cx="9144000" cy="3161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5257"/>
                <a:gridCol w="645874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4165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ACE_Message_Block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Implements the </a:t>
                      </a:r>
                      <a:r>
                        <a:rPr lang="en-US" sz="1600" i="1" u="none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 pattern to enable efficient manipulation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of fixed- &amp; variable-sized messages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7688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ACE_Message_Queue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Provides an intra-process message queue that enables applications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t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 pass &amp; buffer messages between threads in a process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516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ACE_Thread_Manager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portably create &amp; manage the lifetime,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synchronization, &amp; properties of one or more threads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ACE_Task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create passive or active objects that decouple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different units of processing; use messages to communicate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requests, responses, data, &amp; control information; &amp; can queue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&amp; process messages sequentially or concurrently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0" y="4124325"/>
            <a:ext cx="9144000" cy="55245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Apps inherit from </a:t>
            </a:r>
            <a:r>
              <a:rPr lang="en-US" sz="2000" b="1" u="none" dirty="0" err="1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 &amp;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override its hook methods, which the ACE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Task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framework dispatch to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decouple invocations from executions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Key classes in the ACE Task framework include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60795"/>
              </p:ext>
            </p:extLst>
          </p:nvPr>
        </p:nvGraphicFramePr>
        <p:xfrm>
          <a:off x="10318" y="3168014"/>
          <a:ext cx="9144000" cy="3161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5257"/>
                <a:gridCol w="645874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4165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ACE_Message_Block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Implements the </a:t>
                      </a:r>
                      <a:r>
                        <a:rPr lang="en-US" sz="1600" i="1" u="none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 pattern to enable efficient manipulation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of fixed- &amp; variable-sized messages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7688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ACE_Message_Queue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Provides an intra-process message queue that enables applications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t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 pass &amp; buffer messages between threads in a process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516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ACE_Thread_Manager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portably create &amp; manage the lifetime,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synchronization, &amp; properties of one or more threads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ACE_Task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create passive or active objects that decouple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different units of processing; use messages to communicate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requests, responses, data, &amp; control information; &amp; can queue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&amp; process messages sequentially or concurrently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 bwMode="auto">
          <a:xfrm>
            <a:off x="0" y="4695825"/>
            <a:ext cx="9144000" cy="552450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3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Apps inherit from </a:t>
            </a:r>
            <a:r>
              <a:rPr lang="en-US" sz="2000" b="1" u="none" dirty="0" err="1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 &amp;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override its hook methods, which the ACE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Task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framework dispatch to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decouple invocations from executions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Key classes in the ACE Task framework include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435040"/>
              </p:ext>
            </p:extLst>
          </p:nvPr>
        </p:nvGraphicFramePr>
        <p:xfrm>
          <a:off x="10318" y="3168014"/>
          <a:ext cx="9144000" cy="3161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5257"/>
                <a:gridCol w="645874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4165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ACE_Message_Block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Implements the </a:t>
                      </a:r>
                      <a:r>
                        <a:rPr lang="en-US" sz="1600" i="1" u="none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 pattern to enable efficient manipulation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of fixed- &amp; variable-sized messages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7688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ACE_Message_Queue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Provides an intra-process message queue that enables applications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t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 pass &amp; buffer messages between threads in a process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516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ACE_Thread_Manager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portably create &amp; manage the lifetime,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synchronization, &amp; properties of one or more threads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ACE_Task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create passive or active objects that decouple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different units of processing; use messages to communicate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requests, responses, data, &amp; control information; &amp; can queue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&amp; process messages sequentially or concurrently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 bwMode="auto">
          <a:xfrm>
            <a:off x="0" y="5276851"/>
            <a:ext cx="9144000" cy="1033272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37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35515"/>
              </p:ext>
            </p:extLst>
          </p:nvPr>
        </p:nvGraphicFramePr>
        <p:xfrm>
          <a:off x="9525" y="987425"/>
          <a:ext cx="5800725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4" name="Picture 6" descr="http://www.emulab.net/pix/pc3k-fro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90" y="3124200"/>
            <a:ext cx="4478585" cy="36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08325" y="3461006"/>
            <a:ext cx="904049" cy="1693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3290884" y="4277979"/>
            <a:ext cx="1000125" cy="317500"/>
          </a:xfrm>
          <a:prstGeom prst="leftArrow">
            <a:avLst>
              <a:gd name="adj1" fmla="val 50000"/>
              <a:gd name="adj2" fmla="val 78750"/>
            </a:avLst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Callout 1 7"/>
          <p:cNvSpPr/>
          <p:nvPr/>
        </p:nvSpPr>
        <p:spPr bwMode="auto">
          <a:xfrm>
            <a:off x="348701" y="5489491"/>
            <a:ext cx="4223299" cy="1200329"/>
          </a:xfrm>
          <a:prstGeom prst="borderCallout1">
            <a:avLst>
              <a:gd name="adj1" fmla="val -2226"/>
              <a:gd name="adj2" fmla="val 75308"/>
              <a:gd name="adj3" fmla="val -80962"/>
              <a:gd name="adj4" fmla="val 7873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80000"/>
            </a:pPr>
            <a:r>
              <a:rPr lang="en-US" i="1" u="none" dirty="0"/>
              <a:t>HTTP runs over TCP, where flow control ensures that senders don’t produce data faster than slow receivers or congested networks can handle</a:t>
            </a:r>
          </a:p>
        </p:txBody>
      </p:sp>
    </p:spTree>
    <p:extLst>
      <p:ext uri="{BB962C8B-B14F-4D97-AF65-F5344CB8AC3E}">
        <p14:creationId xmlns:p14="http://schemas.microsoft.com/office/powerpoint/2010/main" val="349296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" y="638174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dirty="0" smtClean="0"/>
              <a:t>Overview of the ACE Task Framework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525" y="1057275"/>
            <a:ext cx="91344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Classes in this framework provide a producer/consumer concurrency model that can associate one or more threads with a message queue &amp; other service-related information, such as methods &amp; state</a:t>
            </a:r>
          </a:p>
          <a:p>
            <a:pPr marL="228600" lvl="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Apps inherit from </a:t>
            </a:r>
            <a:r>
              <a:rPr lang="en-US" sz="2000" b="1" u="none" dirty="0" err="1">
                <a:solidFill>
                  <a:srgbClr val="FFFFFF">
                    <a:lumMod val="75000"/>
                  </a:srgb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 &amp;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override its hook methods, which the ACE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Task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</a:rPr>
              <a:t>framework dispatch to 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decouple invocations from executions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Key classes in the ACE Task framework include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624" y="6405086"/>
            <a:ext cx="905827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u="none" dirty="0" smtClean="0"/>
              <a:t>See </a:t>
            </a:r>
            <a:r>
              <a:rPr lang="en-US" sz="2000" u="none" dirty="0" smtClean="0">
                <a:hlinkClick r:id="rId3"/>
              </a:rPr>
              <a:t>www.dre.vanderbilt.edu/~schmidt/PDF/ACE-concurrency.pdf</a:t>
            </a:r>
            <a:r>
              <a:rPr lang="en-US" sz="2000" u="none" dirty="0" smtClean="0"/>
              <a:t> for more info</a:t>
            </a:r>
            <a:endParaRPr lang="en-US" sz="2000" u="none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300115"/>
              </p:ext>
            </p:extLst>
          </p:nvPr>
        </p:nvGraphicFramePr>
        <p:xfrm>
          <a:off x="10318" y="3168014"/>
          <a:ext cx="9144000" cy="3161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5257"/>
                <a:gridCol w="6458743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ACE Class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54165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ACE_Message_Block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Implements the </a:t>
                      </a:r>
                      <a:r>
                        <a:rPr lang="en-US" sz="1600" i="1" u="none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 pattern to enable efficient manipulation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of fixed- &amp; variable-sized messages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476886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ACE_Message_Queue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Provides an intra-process message queue that enables applications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t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o pass &amp; buffer messages between threads in a process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516891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ACE_Thread_Manager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portably create &amp; manage the lifetime,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synchronization, &amp; properties of one or more threads</a:t>
                      </a:r>
                      <a:endParaRPr lang="en-US" sz="1600" u="none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636938">
                <a:tc>
                  <a:txBody>
                    <a:bodyPr/>
                    <a:lstStyle/>
                    <a:p>
                      <a:pPr>
                        <a:lnSpc>
                          <a:spcPct val="97000"/>
                        </a:lnSpc>
                      </a:pPr>
                      <a:r>
                        <a:rPr lang="en-US" b="1" u="none" dirty="0" err="1" smtClean="0">
                          <a:latin typeface="Courier New" pitchFamily="49" charset="0"/>
                          <a:cs typeface="Courier New" pitchFamily="49" charset="0"/>
                        </a:rPr>
                        <a:t>ACE_Task</a:t>
                      </a:r>
                      <a:r>
                        <a:rPr lang="en-US" b="1" u="none" dirty="0" smtClean="0">
                          <a:latin typeface="Courier New" pitchFamily="49" charset="0"/>
                          <a:cs typeface="Courier New" pitchFamily="49" charset="0"/>
                        </a:rPr>
                        <a:t> </a:t>
                      </a:r>
                      <a:endParaRPr lang="en-US" b="1" dirty="0"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Allows applications to create passive or active objects that decouple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different units of processing; use messages to communicate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requests, responses, data, &amp; control information; &amp; can queue</a:t>
                      </a:r>
                      <a:r>
                        <a:rPr lang="en-US" sz="1600" u="none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600" u="none" dirty="0" smtClean="0">
                          <a:latin typeface="Arial" pitchFamily="34" charset="0"/>
                          <a:cs typeface="Arial" pitchFamily="34" charset="0"/>
                        </a:rPr>
                        <a:t>&amp; process messages sequentially or concurrently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91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</a:p>
        </p:txBody>
      </p:sp>
      <p:sp>
        <p:nvSpPr>
          <p:cNvPr id="242692" name="Rectangle 5"/>
          <p:cNvSpPr>
            <a:spLocks noChangeArrowheads="1"/>
          </p:cNvSpPr>
          <p:nvPr/>
        </p:nvSpPr>
        <p:spPr bwMode="auto">
          <a:xfrm>
            <a:off x="-4762" y="1005026"/>
            <a:ext cx="8883650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B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asis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of ACE's OO concurrency framework that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Its message queue can decouple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data </a:t>
            </a:r>
            <a:r>
              <a:rPr lang="en-US" sz="2000" u="none" dirty="0">
                <a:latin typeface="+mj-lt"/>
                <a:cs typeface="Arial" pitchFamily="34" charset="0"/>
              </a:rPr>
              <a:t>&amp; requests from </a:t>
            </a:r>
            <a:r>
              <a:rPr lang="en-US" sz="2000" i="1" u="none" dirty="0" smtClean="0">
                <a:latin typeface="+mj-lt"/>
                <a:cs typeface="Arial" pitchFamily="34" charset="0"/>
              </a:rPr>
              <a:t>when</a:t>
            </a:r>
            <a:r>
              <a:rPr lang="en-US" sz="2000" u="none" dirty="0" smtClean="0">
                <a:latin typeface="+mj-lt"/>
                <a:cs typeface="Arial" pitchFamily="34" charset="0"/>
              </a:rPr>
              <a:t> they</a:t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are processed</a:t>
            </a:r>
            <a:endParaRPr lang="en-US" sz="2000" u="none" dirty="0">
              <a:latin typeface="+mj-lt"/>
              <a:cs typeface="Arial" pitchFamily="34" charset="0"/>
            </a:endParaRPr>
          </a:p>
          <a:p>
            <a:pPr lvl="1" indent="-169863">
              <a:spcBef>
                <a:spcPts val="600"/>
              </a:spcBef>
              <a:buFontTx/>
              <a:buChar char="•"/>
            </a:pPr>
            <a:endParaRPr lang="en-US" sz="2000" u="none" dirty="0">
              <a:solidFill>
                <a:srgbClr val="336699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6" name="Flowchart: Decision 15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515905" y="2233320"/>
            <a:ext cx="1815803" cy="655125"/>
          </a:xfrm>
          <a:prstGeom prst="roundRect">
            <a:avLst>
              <a:gd name="adj" fmla="val 7944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1" name="Isosceles Triangle 10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42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</a:p>
        </p:txBody>
      </p:sp>
      <p:sp>
        <p:nvSpPr>
          <p:cNvPr id="242692" name="Rectangle 5"/>
          <p:cNvSpPr>
            <a:spLocks noChangeArrowheads="1"/>
          </p:cNvSpPr>
          <p:nvPr/>
        </p:nvSpPr>
        <p:spPr bwMode="auto">
          <a:xfrm>
            <a:off x="-4762" y="1005026"/>
            <a:ext cx="888365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B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asis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of ACE's OO concurrency framework that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Its message queue can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decouple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data &amp; requests from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when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they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are processed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  <a:cs typeface="Arial" pitchFamily="34" charset="0"/>
              </a:rPr>
              <a:t>Can be activated to run </a:t>
            </a:r>
            <a:r>
              <a:rPr lang="en-US" sz="2000" u="none" dirty="0">
                <a:latin typeface="+mj-lt"/>
                <a:cs typeface="Arial" pitchFamily="34" charset="0"/>
              </a:rPr>
              <a:t>as an </a:t>
            </a:r>
            <a:r>
              <a:rPr lang="en-US" sz="2000" u="none" dirty="0" smtClean="0"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i="1" u="none" dirty="0" smtClean="0">
                <a:latin typeface="+mj-lt"/>
                <a:cs typeface="Arial" pitchFamily="34" charset="0"/>
              </a:rPr>
              <a:t>active object</a:t>
            </a:r>
            <a:r>
              <a:rPr lang="en-US" sz="2000" u="none" dirty="0" smtClean="0"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latin typeface="+mj-lt"/>
                <a:cs typeface="Arial" pitchFamily="34" charset="0"/>
              </a:rPr>
              <a:t>that processes its </a:t>
            </a:r>
            <a:r>
              <a:rPr lang="en-US" sz="2000" u="none" dirty="0" smtClean="0"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queued messages </a:t>
            </a:r>
            <a:r>
              <a:rPr lang="en-US" sz="2000" u="none" dirty="0">
                <a:latin typeface="+mj-lt"/>
                <a:cs typeface="Arial" pitchFamily="34" charset="0"/>
              </a:rPr>
              <a:t>in one or </a:t>
            </a:r>
            <a:r>
              <a:rPr lang="en-US" sz="2000" u="none" dirty="0" smtClean="0">
                <a:latin typeface="+mj-lt"/>
                <a:cs typeface="Arial" pitchFamily="34" charset="0"/>
              </a:rPr>
              <a:t/>
            </a:r>
            <a:br>
              <a:rPr lang="en-US" sz="2000" u="none" dirty="0" smtClean="0">
                <a:latin typeface="+mj-lt"/>
                <a:cs typeface="Arial" pitchFamily="34" charset="0"/>
              </a:rPr>
            </a:br>
            <a:r>
              <a:rPr lang="en-US" sz="2000" u="none" dirty="0" smtClean="0">
                <a:latin typeface="+mj-lt"/>
                <a:cs typeface="Arial" pitchFamily="34" charset="0"/>
              </a:rPr>
              <a:t>more </a:t>
            </a:r>
            <a:r>
              <a:rPr lang="en-US" sz="2000" u="none" dirty="0">
                <a:latin typeface="+mj-lt"/>
                <a:cs typeface="Arial" pitchFamily="34" charset="0"/>
              </a:rPr>
              <a:t>threads </a:t>
            </a:r>
            <a:endParaRPr lang="en-US" sz="2000" u="none" dirty="0" smtClean="0">
              <a:latin typeface="+mj-lt"/>
              <a:cs typeface="Arial" pitchFamily="34" charset="0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latin typeface="+mj-lt"/>
              <a:cs typeface="Arial" pitchFamily="34" charset="0"/>
            </a:endParaRPr>
          </a:p>
          <a:p>
            <a:pPr lvl="1" indent="-169863">
              <a:spcBef>
                <a:spcPts val="600"/>
              </a:spcBef>
              <a:buFontTx/>
              <a:buChar char="•"/>
            </a:pPr>
            <a:endParaRPr lang="en-US" sz="2000" u="none" dirty="0">
              <a:solidFill>
                <a:srgbClr val="336699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6" name="Flowchart: Decision 15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00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1" name="Isosceles Triangle 10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5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42692" name="Rectangle 5"/>
          <p:cNvSpPr>
            <a:spLocks noChangeArrowheads="1"/>
          </p:cNvSpPr>
          <p:nvPr/>
        </p:nvSpPr>
        <p:spPr bwMode="auto">
          <a:xfrm>
            <a:off x="-4762" y="1005026"/>
            <a:ext cx="888365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B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asis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of ACE's OO concurrency framework that provides the following capabilities: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Its message queue can decouple</a:t>
            </a:r>
            <a:b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data &amp; requests from </a:t>
            </a:r>
            <a:r>
              <a:rPr lang="en-US" sz="2000" i="1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when</a:t>
            </a: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 they</a:t>
            </a:r>
            <a:b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rgbClr val="FFFFFF">
                    <a:lumMod val="75000"/>
                  </a:srgbClr>
                </a:solidFill>
                <a:latin typeface="Tahoma"/>
                <a:cs typeface="Arial" pitchFamily="34" charset="0"/>
              </a:rPr>
              <a:t>are processed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Can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be activated to run as an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active object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that processes its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queued messages in one or </a:t>
            </a:r>
            <a:b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more threads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Tahoma"/>
                <a:cs typeface="Arial" pitchFamily="34" charset="0"/>
              </a:rPr>
              <a:t>Its hook methods can be </a:t>
            </a:r>
            <a:br>
              <a:rPr lang="en-US" sz="2000" u="none" dirty="0">
                <a:latin typeface="Tahoma"/>
                <a:cs typeface="Arial" pitchFamily="34" charset="0"/>
              </a:rPr>
            </a:br>
            <a:r>
              <a:rPr lang="en-US" sz="2000" u="none" dirty="0">
                <a:latin typeface="Tahoma"/>
                <a:cs typeface="Arial" pitchFamily="34" charset="0"/>
              </a:rPr>
              <a:t>overridden for task-specific </a:t>
            </a:r>
            <a:br>
              <a:rPr lang="en-US" sz="2000" u="none" dirty="0">
                <a:latin typeface="Tahoma"/>
                <a:cs typeface="Arial" pitchFamily="34" charset="0"/>
              </a:rPr>
            </a:br>
            <a:r>
              <a:rPr lang="en-US" sz="2000" u="none" dirty="0">
                <a:latin typeface="Tahoma"/>
                <a:cs typeface="Arial" pitchFamily="34" charset="0"/>
              </a:rPr>
              <a:t>service execution &amp; message </a:t>
            </a:r>
            <a:br>
              <a:rPr lang="en-US" sz="2000" u="none" dirty="0">
                <a:latin typeface="Tahoma"/>
                <a:cs typeface="Arial" pitchFamily="34" charset="0"/>
              </a:rPr>
            </a:br>
            <a:r>
              <a:rPr lang="en-US" sz="2000" u="none" dirty="0">
                <a:latin typeface="Tahoma"/>
                <a:cs typeface="Arial" pitchFamily="34" charset="0"/>
              </a:rPr>
              <a:t>handling</a:t>
            </a:r>
          </a:p>
          <a:p>
            <a:pPr lvl="1" indent="-169863">
              <a:spcBef>
                <a:spcPts val="600"/>
              </a:spcBef>
              <a:buFontTx/>
              <a:buChar char="•"/>
            </a:pPr>
            <a:endParaRPr lang="en-US" sz="2000" u="none" dirty="0">
              <a:solidFill>
                <a:srgbClr val="336699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2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9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oup 12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6" name="Flowchart: Decision 15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6717837" y="1758602"/>
            <a:ext cx="2066857" cy="718353"/>
          </a:xfrm>
          <a:prstGeom prst="roundRect">
            <a:avLst>
              <a:gd name="adj" fmla="val 8711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1" name="Isosceles Triangle 10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ine Callout 1 23"/>
          <p:cNvSpPr/>
          <p:nvPr/>
        </p:nvSpPr>
        <p:spPr bwMode="auto">
          <a:xfrm>
            <a:off x="29630" y="5319017"/>
            <a:ext cx="4548189" cy="923330"/>
          </a:xfrm>
          <a:prstGeom prst="borderCallout1">
            <a:avLst>
              <a:gd name="adj1" fmla="val -989"/>
              <a:gd name="adj2" fmla="val 82672"/>
              <a:gd name="adj3" fmla="val -166964"/>
              <a:gd name="adj4" fmla="val 10392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2" lvl="1" algn="ctr">
              <a:spcBef>
                <a:spcPct val="50000"/>
              </a:spcBef>
              <a:buSzPct val="80000"/>
            </a:pPr>
            <a:r>
              <a:rPr lang="en-US" b="1" i="1" u="none" dirty="0" err="1" smtClean="0"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i="1" u="none" dirty="0"/>
              <a:t> </a:t>
            </a:r>
            <a:r>
              <a:rPr lang="en-US" i="1" u="none" dirty="0" smtClean="0">
                <a:latin typeface="+mj-lt"/>
              </a:rPr>
              <a:t>inherits ACE </a:t>
            </a:r>
            <a:r>
              <a:rPr lang="en-US" i="1" u="none" dirty="0">
                <a:latin typeface="+mj-lt"/>
              </a:rPr>
              <a:t>dynamic </a:t>
            </a:r>
            <a:r>
              <a:rPr lang="en-US" i="1" u="none" dirty="0" smtClean="0">
                <a:latin typeface="+mj-lt"/>
              </a:rPr>
              <a:t>configuration &amp; </a:t>
            </a:r>
            <a:r>
              <a:rPr lang="en-US" i="1" u="none" dirty="0">
                <a:latin typeface="+mj-lt"/>
              </a:rPr>
              <a:t>event handling framework </a:t>
            </a:r>
            <a:r>
              <a:rPr lang="en-US" i="1" u="none" dirty="0" smtClean="0">
                <a:latin typeface="+mj-lt"/>
              </a:rPr>
              <a:t>capabilities from its base classes</a:t>
            </a:r>
            <a:endParaRPr lang="en-US" i="1" u="none" dirty="0">
              <a:latin typeface="+mj-lt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657225" y="6413560"/>
            <a:ext cx="7620000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H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andles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variability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of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concurrency &amp; </a:t>
            </a:r>
            <a:r>
              <a:rPr lang="en-US" sz="2000" u="none" dirty="0" err="1">
                <a:solidFill>
                  <a:srgbClr val="000000"/>
                </a:solidFill>
                <a:latin typeface="+mj-lt"/>
                <a:cs typeface="Arial" pitchFamily="34" charset="0"/>
              </a:rPr>
              <a:t>queueing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via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a </a:t>
            </a:r>
            <a:r>
              <a:rPr lang="en-US" sz="2000" i="1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common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44984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ACE_Task</a:t>
            </a:r>
            <a:r>
              <a:rPr lang="en-US" sz="3200" dirty="0" smtClean="0"/>
              <a:t> Hook Methods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1" name="Flowchart: Decision 10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Line Callout 1 22"/>
          <p:cNvSpPr/>
          <p:nvPr/>
        </p:nvSpPr>
        <p:spPr bwMode="auto">
          <a:xfrm>
            <a:off x="238653" y="2387080"/>
            <a:ext cx="4028020" cy="923330"/>
          </a:xfrm>
          <a:prstGeom prst="borderCallout1">
            <a:avLst>
              <a:gd name="adj1" fmla="val 101138"/>
              <a:gd name="adj2" fmla="val 50276"/>
              <a:gd name="adj3" fmla="val 196156"/>
              <a:gd name="adj4" fmla="val 11456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762" lvl="1" algn="ctr">
              <a:spcBef>
                <a:spcPct val="50000"/>
              </a:spcBef>
              <a:buSzPct val="80000"/>
            </a:pPr>
            <a:r>
              <a:rPr lang="en-US" i="1" u="none" dirty="0" smtClean="0"/>
              <a:t>Performs app-defined initialization &amp; is called </a:t>
            </a:r>
            <a:r>
              <a:rPr lang="en-US" i="1" u="none" dirty="0"/>
              <a:t>once per </a:t>
            </a:r>
            <a:r>
              <a:rPr lang="en-US" i="1" u="none" dirty="0" smtClean="0"/>
              <a:t>instance, often spawns thread(s) by calling activate()</a:t>
            </a:r>
            <a:endParaRPr lang="en-US" i="1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40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ACE_Task</a:t>
            </a:r>
            <a:r>
              <a:rPr lang="en-US" sz="3200" dirty="0" smtClean="0"/>
              <a:t> Hook Methods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1" name="Flowchart: Decision 10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Line Callout 1 24"/>
          <p:cNvSpPr/>
          <p:nvPr/>
        </p:nvSpPr>
        <p:spPr bwMode="auto">
          <a:xfrm>
            <a:off x="295803" y="2488492"/>
            <a:ext cx="3571347" cy="923330"/>
          </a:xfrm>
          <a:prstGeom prst="borderCallout1">
            <a:avLst>
              <a:gd name="adj1" fmla="val 101138"/>
              <a:gd name="adj2" fmla="val 49473"/>
              <a:gd name="adj3" fmla="val 248768"/>
              <a:gd name="adj4" fmla="val 1258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i="1" u="none" dirty="0" smtClean="0"/>
              <a:t>Pass a message into </a:t>
            </a:r>
            <a:r>
              <a:rPr lang="en-US" i="1" u="none" dirty="0"/>
              <a:t>the </a:t>
            </a:r>
            <a:r>
              <a:rPr lang="en-US" i="1" u="none" dirty="0" smtClean="0"/>
              <a:t>task, which can </a:t>
            </a:r>
            <a:r>
              <a:rPr lang="en-US" i="1" u="none" dirty="0"/>
              <a:t>be processed at that point or </a:t>
            </a:r>
            <a:r>
              <a:rPr lang="en-US" i="1" u="none" dirty="0" smtClean="0"/>
              <a:t>inserted into the queue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06762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ACE_Task</a:t>
            </a:r>
            <a:r>
              <a:rPr lang="en-US" sz="3200" dirty="0" smtClean="0"/>
              <a:t> Hook Methods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1" name="Flowchart: Decision 10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Line Callout 1 23"/>
          <p:cNvSpPr/>
          <p:nvPr/>
        </p:nvSpPr>
        <p:spPr bwMode="auto">
          <a:xfrm>
            <a:off x="304801" y="3289281"/>
            <a:ext cx="3848100" cy="923330"/>
          </a:xfrm>
          <a:prstGeom prst="borderCallout1">
            <a:avLst>
              <a:gd name="adj1" fmla="val 102170"/>
              <a:gd name="adj2" fmla="val 51616"/>
              <a:gd name="adj3" fmla="val 196156"/>
              <a:gd name="adj4" fmla="val 11708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i="1" u="none" dirty="0" smtClean="0"/>
              <a:t>Called </a:t>
            </a:r>
            <a:r>
              <a:rPr lang="en-US" i="1" u="none" dirty="0"/>
              <a:t>in each spawned </a:t>
            </a:r>
            <a:r>
              <a:rPr lang="en-US" i="1" u="none" dirty="0" smtClean="0"/>
              <a:t>thread to process requests from the message queue, from a socket, etc.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182619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4766461" y="3372341"/>
            <a:ext cx="3853666" cy="262841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96"/>
          <p:cNvSpPr>
            <a:spLocks noChangeArrowheads="1"/>
          </p:cNvSpPr>
          <p:nvPr/>
        </p:nvSpPr>
        <p:spPr bwMode="auto">
          <a:xfrm>
            <a:off x="4766461" y="3980117"/>
            <a:ext cx="3853667" cy="202063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95"/>
          <p:cNvSpPr>
            <a:spLocks noChangeArrowheads="1"/>
          </p:cNvSpPr>
          <p:nvPr/>
        </p:nvSpPr>
        <p:spPr bwMode="auto">
          <a:xfrm>
            <a:off x="4739408" y="3996589"/>
            <a:ext cx="3880720" cy="2185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open()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close()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</a:p>
          <a:p>
            <a:pPr>
              <a:tabLst>
                <a:tab pos="611188" algn="l"/>
              </a:tabLst>
            </a:pPr>
            <a:r>
              <a:rPr lang="en-US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svc()</a:t>
            </a:r>
          </a:p>
          <a:p>
            <a:pPr>
              <a:tabLst>
                <a:tab pos="611188" algn="l"/>
              </a:tabLst>
            </a:pP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</a:p>
          <a:p>
            <a:pPr>
              <a:tabLst>
                <a:tab pos="611188" algn="l"/>
              </a:tabLst>
            </a:pPr>
            <a:r>
              <a:rPr lang="en-GB" sz="2000" b="1" i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…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4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 smtClean="0"/>
              <a:t>ACE_Task</a:t>
            </a:r>
            <a:r>
              <a:rPr lang="en-US" sz="3200" dirty="0" smtClean="0"/>
              <a:t> Hook Methods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530875" y="2915653"/>
            <a:ext cx="0" cy="59287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" name="Rectangle 94"/>
          <p:cNvSpPr>
            <a:spLocks noChangeArrowheads="1"/>
          </p:cNvSpPr>
          <p:nvPr/>
        </p:nvSpPr>
        <p:spPr bwMode="auto">
          <a:xfrm>
            <a:off x="6743402" y="1758603"/>
            <a:ext cx="2041292" cy="718352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10800000" wrap="none" anchor="ctr"/>
          <a:lstStyle/>
          <a:p>
            <a:endParaRPr lang="en-US" sz="3200" u="none">
              <a:solidFill>
                <a:srgbClr val="D9F6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3"/>
          <p:cNvSpPr>
            <a:spLocks noChangeArrowheads="1"/>
          </p:cNvSpPr>
          <p:nvPr/>
        </p:nvSpPr>
        <p:spPr bwMode="auto">
          <a:xfrm>
            <a:off x="6883163" y="1758602"/>
            <a:ext cx="1876592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ACE_Service_Object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7024480" y="2678895"/>
            <a:ext cx="0" cy="7029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" name="Group 7"/>
          <p:cNvGrpSpPr/>
          <p:nvPr/>
        </p:nvGrpSpPr>
        <p:grpSpPr>
          <a:xfrm>
            <a:off x="4506380" y="2255892"/>
            <a:ext cx="1815803" cy="639758"/>
            <a:chOff x="4661314" y="2368921"/>
            <a:chExt cx="1755356" cy="6397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94"/>
            <p:cNvSpPr>
              <a:spLocks noChangeArrowheads="1"/>
            </p:cNvSpPr>
            <p:nvPr/>
          </p:nvSpPr>
          <p:spPr bwMode="auto">
            <a:xfrm>
              <a:off x="4680770" y="2368921"/>
              <a:ext cx="1735900" cy="639758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 sz="3200" u="none" dirty="0">
                <a:solidFill>
                  <a:srgbClr val="D9F6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93"/>
            <p:cNvSpPr>
              <a:spLocks noChangeArrowheads="1"/>
            </p:cNvSpPr>
            <p:nvPr/>
          </p:nvSpPr>
          <p:spPr bwMode="auto">
            <a:xfrm>
              <a:off x="4661314" y="2368921"/>
              <a:ext cx="1745080" cy="465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b="1" u="none" dirty="0" err="1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ACE_Message</a:t>
              </a: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/>
              </a:r>
              <a:b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</a:br>
              <a:r>
                <a:rPr lang="en-US" b="1" u="none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_Queue</a:t>
              </a: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b="1" u="none" dirty="0">
                <a:latin typeface="Courier New" pitchFamily="49" charset="0"/>
                <a:cs typeface="Courier New" pitchFamily="49" charset="0"/>
              </a:endParaRPr>
            </a:p>
          </p:txBody>
        </p:sp>
      </p:grpSp>
      <p:sp>
        <p:nvSpPr>
          <p:cNvPr id="11" name="Flowchart: Decision 10"/>
          <p:cNvSpPr/>
          <p:nvPr/>
        </p:nvSpPr>
        <p:spPr bwMode="auto">
          <a:xfrm rot="5400000">
            <a:off x="5414143" y="3214487"/>
            <a:ext cx="233463" cy="106717"/>
          </a:xfrm>
          <a:prstGeom prst="flowChartDecision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94"/>
          <p:cNvSpPr>
            <a:spLocks noChangeArrowheads="1"/>
          </p:cNvSpPr>
          <p:nvPr/>
        </p:nvSpPr>
        <p:spPr bwMode="auto">
          <a:xfrm>
            <a:off x="4766463" y="3372340"/>
            <a:ext cx="3853665" cy="60936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93"/>
          <p:cNvSpPr>
            <a:spLocks noChangeArrowheads="1"/>
          </p:cNvSpPr>
          <p:nvPr/>
        </p:nvSpPr>
        <p:spPr bwMode="auto">
          <a:xfrm>
            <a:off x="5293922" y="3450602"/>
            <a:ext cx="2932096" cy="465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2000" b="1" i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  <a:p>
            <a:pPr algn="ctr">
              <a:tabLst>
                <a:tab pos="611188" algn="l"/>
              </a:tabLst>
            </a:pPr>
            <a:endParaRPr lang="en-US" sz="2000" b="1" i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22057" y="3135023"/>
            <a:ext cx="186891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400" u="none" dirty="0" smtClean="0"/>
              <a:t>SYNCH_STRATEGY</a:t>
            </a:r>
            <a:endParaRPr lang="en-US" sz="1400" u="none" dirty="0"/>
          </a:p>
        </p:txBody>
      </p:sp>
      <p:sp>
        <p:nvSpPr>
          <p:cNvPr id="19" name="Isosceles Triangle 18"/>
          <p:cNvSpPr/>
          <p:nvPr/>
        </p:nvSpPr>
        <p:spPr bwMode="auto">
          <a:xfrm>
            <a:off x="6794291" y="2534104"/>
            <a:ext cx="460785" cy="354341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Line Callout 1 25"/>
          <p:cNvSpPr/>
          <p:nvPr/>
        </p:nvSpPr>
        <p:spPr bwMode="auto">
          <a:xfrm>
            <a:off x="219075" y="2593073"/>
            <a:ext cx="3714750" cy="1200329"/>
          </a:xfrm>
          <a:prstGeom prst="borderCallout1">
            <a:avLst>
              <a:gd name="adj1" fmla="val 99075"/>
              <a:gd name="adj2" fmla="val 85510"/>
              <a:gd name="adj3" fmla="val 160843"/>
              <a:gd name="adj4" fmla="val 12366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lvl="1" algn="ctr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i="1" u="none" dirty="0" smtClean="0"/>
              <a:t>Called back in each </a:t>
            </a:r>
            <a:r>
              <a:rPr lang="en-US" i="1" u="none" dirty="0"/>
              <a:t>spawned thread’s context after </a:t>
            </a:r>
            <a:r>
              <a:rPr lang="en-US" b="1" i="1" u="none" dirty="0"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i="1" u="none" dirty="0"/>
              <a:t> </a:t>
            </a:r>
            <a:r>
              <a:rPr lang="en-US" i="1" u="none" dirty="0" smtClean="0"/>
              <a:t>returns—but before thread exits—to perform </a:t>
            </a:r>
            <a:r>
              <a:rPr lang="en-US" i="1" u="none" dirty="0"/>
              <a:t>any </a:t>
            </a:r>
            <a:r>
              <a:rPr lang="en-US" i="1" u="none" dirty="0" smtClean="0"/>
              <a:t>needed cleanup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1949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-1" y="635418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8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an </a:t>
            </a:r>
            <a:r>
              <a:rPr lang="en-US" dirty="0" err="1" smtClean="0"/>
              <a:t>ACE_Task</a:t>
            </a:r>
            <a:endParaRPr lang="en-US" dirty="0" smtClean="0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-1" y="976313"/>
            <a:ext cx="9144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The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activate()</a:t>
            </a:r>
            <a:r>
              <a:rPr lang="en-US" sz="2000" u="none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method converts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an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into an active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object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8109" y="1589348"/>
            <a:ext cx="85940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TPC_HTTP_Handler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open (void *)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 return </a:t>
            </a:r>
            <a:r>
              <a:rPr lang="en-US" b="1" u="none" dirty="0">
                <a:solidFill>
                  <a:srgbClr val="FF0000"/>
                </a:solidFill>
                <a:latin typeface="Courier New" pitchFamily="49" charset="0"/>
              </a:rPr>
              <a:t>activate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844940" y="5929147"/>
            <a:ext cx="423862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Become an active object &amp; calls the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b="1" u="none" dirty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hook method in 8 threads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 rot="16200000">
            <a:off x="2246454" y="5946609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Text Box 4"/>
          <p:cNvSpPr txBox="1">
            <a:spLocks noChangeArrowheads="1"/>
          </p:cNvSpPr>
          <p:nvPr/>
        </p:nvSpPr>
        <p:spPr bwMode="auto">
          <a:xfrm>
            <a:off x="208109" y="4174671"/>
            <a:ext cx="735329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: public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ACE_Task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&lt;ACE_MT_SYNCH&gt;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{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enum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THREAD_POOL_SIZE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=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8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};</a:t>
            </a:r>
          </a:p>
          <a:p>
            <a:pPr algn="l"/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virtual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int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open (void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*) { 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return </a:t>
            </a:r>
            <a:r>
              <a:rPr lang="en-US" sz="1800" u="none" dirty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activate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THR_BOUND, THREAD_POOL_SIZE); 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}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561303" y="3156949"/>
            <a:ext cx="423862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Become an active object &amp; calls the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b="1" u="none" dirty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hook method in 1 thread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 rot="5400000" flipH="1">
            <a:off x="5557834" y="3181850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1" grpId="0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an </a:t>
            </a:r>
            <a:r>
              <a:rPr lang="en-US" dirty="0" err="1" smtClean="0"/>
              <a:t>ACE_Task</a:t>
            </a:r>
            <a:endParaRPr lang="en-US" dirty="0" smtClean="0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-1" y="976313"/>
            <a:ext cx="9144001" cy="447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The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activate()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method converts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an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into an active object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It uses the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svc_run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static method as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an adapter function to runs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in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newly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spawned thread(s) of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control &amp; provide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an execution context for the 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hook method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8838" name="Rectangle 5"/>
          <p:cNvSpPr>
            <a:spLocks noChangeArrowheads="1"/>
          </p:cNvSpPr>
          <p:nvPr/>
        </p:nvSpPr>
        <p:spPr bwMode="auto">
          <a:xfrm>
            <a:off x="7359650" y="4344988"/>
            <a:ext cx="517525" cy="206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8839" name="Text Box 6"/>
          <p:cNvSpPr txBox="1">
            <a:spLocks noChangeArrowheads="1"/>
          </p:cNvSpPr>
          <p:nvPr/>
        </p:nvSpPr>
        <p:spPr bwMode="auto">
          <a:xfrm>
            <a:off x="7237413" y="4313238"/>
            <a:ext cx="290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1400" b="0" u="none">
                <a:solidFill>
                  <a:srgbClr val="919191"/>
                </a:solidFill>
                <a:latin typeface="Courier New" pitchFamily="49" charset="0"/>
                <a:cs typeface="Arial" pitchFamily="34" charset="0"/>
              </a:rPr>
              <a:t>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419988" y="4944054"/>
            <a:ext cx="574694" cy="27944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19988" y="389430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2994682" y="389430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890570" y="4070362"/>
            <a:ext cx="1441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none" dirty="0" smtClean="0"/>
              <a:t>Runtime</a:t>
            </a:r>
            <a:br>
              <a:rPr lang="en-US" u="none" dirty="0" smtClean="0"/>
            </a:br>
            <a:r>
              <a:rPr lang="en-US" u="none" dirty="0" smtClean="0"/>
              <a:t>thread stack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3375" y="2478402"/>
            <a:ext cx="8388835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::activate()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::spawn(&amp;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this);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_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beginthreadex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(0, 0,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this,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0,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threadId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707335" y="4219575"/>
            <a:ext cx="997890" cy="86420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3634450" y="3894303"/>
            <a:ext cx="5395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4.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oid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*t) {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t-&gt;svc();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2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3889914" y="5871745"/>
            <a:ext cx="2489750" cy="923330"/>
          </a:xfrm>
          <a:prstGeom prst="borderCallout1">
            <a:avLst>
              <a:gd name="adj1" fmla="val -2226"/>
              <a:gd name="adj2" fmla="val 35903"/>
              <a:gd name="adj3" fmla="val -139603"/>
              <a:gd name="adj4" fmla="val -1187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  <a:buSzPct val="80000"/>
            </a:pPr>
            <a:r>
              <a:rPr lang="en-US" u="none" dirty="0"/>
              <a:t>A web server must also scale efficiently as # of clients grows</a:t>
            </a:r>
          </a:p>
        </p:txBody>
      </p:sp>
      <p:sp>
        <p:nvSpPr>
          <p:cNvPr id="10" name="Left-Right Arrow 9"/>
          <p:cNvSpPr/>
          <p:nvPr/>
        </p:nvSpPr>
        <p:spPr bwMode="auto">
          <a:xfrm>
            <a:off x="3702588" y="3300541"/>
            <a:ext cx="2850611" cy="412342"/>
          </a:xfrm>
          <a:prstGeom prst="leftRightArrow">
            <a:avLst/>
          </a:prstGeom>
          <a:solidFill>
            <a:srgbClr val="D9F6FF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" y="3122602"/>
            <a:ext cx="3670300" cy="369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3211834"/>
            <a:ext cx="2202673" cy="33023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613249"/>
              </p:ext>
            </p:extLst>
          </p:nvPr>
        </p:nvGraphicFramePr>
        <p:xfrm>
          <a:off x="9525" y="987425"/>
          <a:ext cx="5800725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93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-1" y="6354189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88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an </a:t>
            </a:r>
            <a:r>
              <a:rPr lang="en-US" dirty="0" err="1" smtClean="0"/>
              <a:t>ACE_Task</a:t>
            </a:r>
            <a:endParaRPr lang="en-US" dirty="0" smtClean="0"/>
          </a:p>
        </p:txBody>
      </p:sp>
      <p:sp>
        <p:nvSpPr>
          <p:cNvPr id="248836" name="Rectangle 4"/>
          <p:cNvSpPr>
            <a:spLocks noChangeArrowheads="1"/>
          </p:cNvSpPr>
          <p:nvPr/>
        </p:nvSpPr>
        <p:spPr bwMode="auto">
          <a:xfrm>
            <a:off x="-1" y="976313"/>
            <a:ext cx="914400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The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activate()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method converts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an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into an active object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It uses the 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2000" b="1" u="none" dirty="0" err="1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svc_run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static method as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an adapter function to runs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newly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spawned thread(s) 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control &amp; provide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an execution context for the </a:t>
            </a:r>
            <a:r>
              <a:rPr lang="en-US" sz="2000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  <a:cs typeface="Arial" pitchFamily="34" charset="0"/>
              </a:rPr>
              <a:t>hook method</a:t>
            </a: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 smtClean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  <a:p>
            <a:pPr marL="228600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The </a:t>
            </a:r>
            <a:r>
              <a:rPr lang="en-US" sz="2000" b="1" u="none" dirty="0" err="1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 class shields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apps from </a:t>
            </a: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OS-specific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concurrency details</a:t>
            </a:r>
          </a:p>
          <a:p>
            <a:pPr lvl="1" indent="-220663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+mj-lt"/>
                <a:cs typeface="Arial" pitchFamily="34" charset="0"/>
              </a:rPr>
              <a:t>e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.g., it’s simple to replace </a:t>
            </a:r>
            <a:r>
              <a:rPr lang="en-US" sz="2000" b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_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beginthreadex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with </a:t>
            </a:r>
            <a:r>
              <a:rPr lang="en-US" sz="2000" b="1" u="none" dirty="0" err="1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sz="2000" b="1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()</a:t>
            </a:r>
            <a:endParaRPr lang="en-US" sz="2000" b="1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248838" name="Rectangle 5"/>
          <p:cNvSpPr>
            <a:spLocks noChangeArrowheads="1"/>
          </p:cNvSpPr>
          <p:nvPr/>
        </p:nvSpPr>
        <p:spPr bwMode="auto">
          <a:xfrm>
            <a:off x="7359650" y="4344988"/>
            <a:ext cx="517525" cy="2063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48839" name="Text Box 6"/>
          <p:cNvSpPr txBox="1">
            <a:spLocks noChangeArrowheads="1"/>
          </p:cNvSpPr>
          <p:nvPr/>
        </p:nvSpPr>
        <p:spPr bwMode="auto">
          <a:xfrm>
            <a:off x="7237413" y="4313238"/>
            <a:ext cx="2905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1400" b="0" u="none">
                <a:solidFill>
                  <a:srgbClr val="919191"/>
                </a:solidFill>
                <a:latin typeface="Courier New" pitchFamily="49" charset="0"/>
                <a:cs typeface="Arial" pitchFamily="34" charset="0"/>
              </a:rPr>
              <a:t>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419988" y="4944054"/>
            <a:ext cx="574694" cy="27944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 flipV="1">
            <a:off x="2419988" y="389430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 flipV="1">
            <a:off x="2994682" y="389430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>
          <a:xfrm>
            <a:off x="890570" y="4070362"/>
            <a:ext cx="1441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none" dirty="0" smtClean="0"/>
              <a:t>Runtime</a:t>
            </a:r>
            <a:br>
              <a:rPr lang="en-US" u="none" dirty="0" smtClean="0"/>
            </a:br>
            <a:r>
              <a:rPr lang="en-US" u="none" dirty="0" smtClean="0"/>
              <a:t>thread stack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3375" y="2478402"/>
            <a:ext cx="8388835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::activate()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::spawn(&amp;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this);</a:t>
            </a:r>
          </a:p>
          <a:p>
            <a:pPr marL="342900" indent="-342900">
              <a:spcBef>
                <a:spcPts val="300"/>
              </a:spcBef>
              <a:buAutoNum type="arabicPeriod"/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_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beginthreadex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(0, 0,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this,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0,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threadId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707335" y="4219575"/>
            <a:ext cx="997890" cy="864201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3634450" y="3894303"/>
            <a:ext cx="5395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4.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oid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*t) {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t-&gt;svc();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2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Tahoma"/>
                <a:cs typeface="Arial" pitchFamily="34" charset="0"/>
              </a:rPr>
              <a:t>The ACE </a:t>
            </a:r>
            <a:r>
              <a:rPr lang="en-US" sz="2000" i="1" u="none" dirty="0">
                <a:latin typeface="Tahoma"/>
                <a:cs typeface="Arial" pitchFamily="34" charset="0"/>
              </a:rPr>
              <a:t>Task</a:t>
            </a:r>
            <a:r>
              <a:rPr lang="en-US" sz="2000" u="none" dirty="0">
                <a:latin typeface="Tahoma"/>
                <a:cs typeface="Arial" pitchFamily="34" charset="0"/>
              </a:rPr>
              <a:t> framework </a:t>
            </a:r>
            <a:r>
              <a:rPr lang="en-US" sz="2000" u="none" dirty="0" smtClean="0">
                <a:latin typeface="Tahoma"/>
                <a:cs typeface="Arial" pitchFamily="34" charset="0"/>
              </a:rPr>
              <a:t>provides extensible </a:t>
            </a:r>
            <a:r>
              <a:rPr lang="en-US" sz="2000" u="none" dirty="0">
                <a:latin typeface="Tahoma"/>
                <a:cs typeface="Arial" pitchFamily="34" charset="0"/>
              </a:rPr>
              <a:t>object-oriented </a:t>
            </a:r>
            <a:r>
              <a:rPr lang="en-US" sz="2000" u="none" dirty="0" smtClean="0">
                <a:latin typeface="Tahoma"/>
                <a:cs typeface="Arial" pitchFamily="34" charset="0"/>
              </a:rPr>
              <a:t>concurrency </a:t>
            </a:r>
            <a:br>
              <a:rPr lang="en-US" sz="2000" u="none" dirty="0" smtClean="0">
                <a:latin typeface="Tahoma"/>
                <a:cs typeface="Arial" pitchFamily="34" charset="0"/>
              </a:rPr>
            </a:br>
            <a:r>
              <a:rPr lang="en-US" sz="2000" u="none" dirty="0" smtClean="0">
                <a:latin typeface="Tahoma"/>
                <a:cs typeface="Arial" pitchFamily="34" charset="0"/>
              </a:rPr>
              <a:t>capabilities </a:t>
            </a:r>
            <a:r>
              <a:rPr lang="en-US" sz="2000" u="none" dirty="0">
                <a:latin typeface="Tahoma"/>
                <a:cs typeface="Arial" pitchFamily="34" charset="0"/>
              </a:rPr>
              <a:t>that can </a:t>
            </a:r>
            <a:endParaRPr lang="en-US" sz="2000" u="none" dirty="0" smtClean="0">
              <a:latin typeface="Tahoma"/>
              <a:cs typeface="Arial" pitchFamily="34" charset="0"/>
            </a:endParaRP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Tahoma"/>
                <a:cs typeface="Arial" pitchFamily="34" charset="0"/>
              </a:rPr>
              <a:t>Spawn thread(s) </a:t>
            </a:r>
            <a:r>
              <a:rPr lang="en-US" sz="2000" u="none" dirty="0">
                <a:latin typeface="Tahoma"/>
                <a:cs typeface="Arial" pitchFamily="34" charset="0"/>
              </a:rPr>
              <a:t>in the </a:t>
            </a:r>
            <a:r>
              <a:rPr lang="en-US" sz="2000" u="none" dirty="0" smtClean="0"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latin typeface="Tahoma"/>
                <a:cs typeface="Arial" pitchFamily="34" charset="0"/>
              </a:rPr>
            </a:br>
            <a:r>
              <a:rPr lang="en-US" sz="2000" u="none" dirty="0" smtClean="0">
                <a:latin typeface="Tahoma"/>
                <a:cs typeface="Arial" pitchFamily="34" charset="0"/>
              </a:rPr>
              <a:t>context </a:t>
            </a:r>
            <a:r>
              <a:rPr lang="en-US" sz="2000" u="none" dirty="0">
                <a:latin typeface="Tahoma"/>
                <a:cs typeface="Arial" pitchFamily="34" charset="0"/>
              </a:rPr>
              <a:t>of an </a:t>
            </a:r>
            <a:r>
              <a:rPr lang="en-US" sz="2000" u="none" dirty="0" smtClean="0">
                <a:latin typeface="Tahoma"/>
                <a:cs typeface="Arial" pitchFamily="34" charset="0"/>
              </a:rPr>
              <a:t>object</a:t>
            </a:r>
          </a:p>
        </p:txBody>
      </p:sp>
      <p:sp>
        <p:nvSpPr>
          <p:cNvPr id="67" name="Rectangle 66"/>
          <p:cNvSpPr/>
          <p:nvPr/>
        </p:nvSpPr>
        <p:spPr bwMode="auto">
          <a:xfrm>
            <a:off x="4143563" y="1148775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739898" y="2519896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523332" y="2788210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7697349" y="2705571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49124" y="2789169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49124" y="33592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34900" y="1230534"/>
            <a:ext cx="643125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8" name="Straight Arrow Connector 77"/>
          <p:cNvCxnSpPr>
            <a:stCxn id="69" idx="3"/>
            <a:endCxn id="71" idx="1"/>
          </p:cNvCxnSpPr>
          <p:nvPr/>
        </p:nvCxnSpPr>
        <p:spPr bwMode="auto">
          <a:xfrm>
            <a:off x="5956463" y="2942099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>
            <a:endCxn id="72" idx="1"/>
          </p:cNvCxnSpPr>
          <p:nvPr/>
        </p:nvCxnSpPr>
        <p:spPr bwMode="auto">
          <a:xfrm>
            <a:off x="6038802" y="3503987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5833795" y="3439670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71232" y="3665409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89962" y="2183543"/>
            <a:ext cx="55271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099342" y="1239179"/>
            <a:ext cx="279289" cy="290911"/>
            <a:chOff x="8327572" y="4328206"/>
            <a:chExt cx="300243" cy="312737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6177810" y="3478665"/>
            <a:ext cx="279289" cy="290911"/>
            <a:chOff x="8327572" y="4328206"/>
            <a:chExt cx="300243" cy="312737"/>
          </a:xfrm>
        </p:grpSpPr>
        <p:grpSp>
          <p:nvGrpSpPr>
            <p:cNvPr id="108" name="Group 10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8432" name="Elbow Connector 18431"/>
          <p:cNvCxnSpPr>
            <a:stCxn id="67" idx="2"/>
            <a:endCxn id="69" idx="1"/>
          </p:cNvCxnSpPr>
          <p:nvPr/>
        </p:nvCxnSpPr>
        <p:spPr bwMode="auto">
          <a:xfrm rot="16200000" flipH="1">
            <a:off x="4515686" y="1934453"/>
            <a:ext cx="1322028" cy="693264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438" name="Rounded Rectangle 18437"/>
          <p:cNvSpPr/>
          <p:nvPr/>
        </p:nvSpPr>
        <p:spPr bwMode="auto">
          <a:xfrm>
            <a:off x="5833795" y="3416437"/>
            <a:ext cx="681258" cy="556749"/>
          </a:xfrm>
          <a:prstGeom prst="roundRect">
            <a:avLst>
              <a:gd name="adj" fmla="val 4691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14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3016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Tahoma"/>
                <a:cs typeface="Arial" pitchFamily="34" charset="0"/>
              </a:rPr>
              <a:t>The ACE </a:t>
            </a:r>
            <a:r>
              <a:rPr lang="en-US" sz="2000" i="1" u="none" dirty="0">
                <a:latin typeface="Tahoma"/>
                <a:cs typeface="Arial" pitchFamily="34" charset="0"/>
              </a:rPr>
              <a:t>Task</a:t>
            </a:r>
            <a:r>
              <a:rPr lang="en-US" sz="2000" u="none" dirty="0">
                <a:latin typeface="Tahoma"/>
                <a:cs typeface="Arial" pitchFamily="34" charset="0"/>
              </a:rPr>
              <a:t> framework </a:t>
            </a:r>
            <a:r>
              <a:rPr lang="en-US" sz="2000" u="none" dirty="0" smtClean="0">
                <a:latin typeface="Tahoma"/>
                <a:cs typeface="Arial" pitchFamily="34" charset="0"/>
              </a:rPr>
              <a:t>provides extensible </a:t>
            </a:r>
            <a:r>
              <a:rPr lang="en-US" sz="2000" u="none" dirty="0">
                <a:latin typeface="Tahoma"/>
                <a:cs typeface="Arial" pitchFamily="34" charset="0"/>
              </a:rPr>
              <a:t>object-oriented </a:t>
            </a:r>
            <a:r>
              <a:rPr lang="en-US" sz="2000" u="none" dirty="0" smtClean="0">
                <a:latin typeface="Tahoma"/>
                <a:cs typeface="Arial" pitchFamily="34" charset="0"/>
              </a:rPr>
              <a:t>concurrency </a:t>
            </a:r>
            <a:br>
              <a:rPr lang="en-US" sz="2000" u="none" dirty="0" smtClean="0">
                <a:latin typeface="Tahoma"/>
                <a:cs typeface="Arial" pitchFamily="34" charset="0"/>
              </a:rPr>
            </a:br>
            <a:r>
              <a:rPr lang="en-US" sz="2000" u="none" dirty="0" smtClean="0">
                <a:latin typeface="Tahoma"/>
                <a:cs typeface="Arial" pitchFamily="34" charset="0"/>
              </a:rPr>
              <a:t>capabilities </a:t>
            </a:r>
            <a:r>
              <a:rPr lang="en-US" sz="2000" u="none" dirty="0">
                <a:latin typeface="Tahoma"/>
                <a:cs typeface="Arial" pitchFamily="34" charset="0"/>
              </a:rPr>
              <a:t>that can </a:t>
            </a:r>
            <a:endParaRPr lang="en-US" sz="2000" u="none" dirty="0" smtClean="0">
              <a:latin typeface="Tahoma"/>
              <a:cs typeface="Arial" pitchFamily="34" charset="0"/>
            </a:endParaRP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Spawn thread(s)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in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context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of 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Tahoma"/>
                <a:cs typeface="Arial" pitchFamily="34" charset="0"/>
              </a:rPr>
              <a:t>Transfer &amp; queue messages </a:t>
            </a:r>
            <a:r>
              <a:rPr lang="en-US" sz="2000" u="none" dirty="0">
                <a:latin typeface="Tahoma"/>
                <a:cs typeface="Arial" pitchFamily="34" charset="0"/>
              </a:rPr>
              <a:t>between objects executing in separate </a:t>
            </a:r>
            <a:r>
              <a:rPr lang="en-US" sz="2000" u="none" dirty="0" smtClean="0">
                <a:latin typeface="Tahoma"/>
                <a:cs typeface="Arial" pitchFamily="34" charset="0"/>
              </a:rPr>
              <a:t>threads</a:t>
            </a:r>
            <a:endParaRPr lang="en-US" sz="2000" u="none" dirty="0">
              <a:latin typeface="Tahoma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143563" y="1148775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739898" y="2519896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523332" y="2788210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7697349" y="2705571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49124" y="2789169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49124" y="33592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34900" y="1230534"/>
            <a:ext cx="643125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060409" y="2981402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830068" y="3208480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8" name="Straight Arrow Connector 77"/>
          <p:cNvCxnSpPr>
            <a:stCxn id="69" idx="3"/>
            <a:endCxn id="71" idx="1"/>
          </p:cNvCxnSpPr>
          <p:nvPr/>
        </p:nvCxnSpPr>
        <p:spPr bwMode="auto">
          <a:xfrm>
            <a:off x="5956463" y="2942099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6444364" y="2901502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6486058" y="2613281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6268629" y="2564303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Straight Arrow Connector 81"/>
          <p:cNvCxnSpPr>
            <a:endCxn id="72" idx="1"/>
          </p:cNvCxnSpPr>
          <p:nvPr/>
        </p:nvCxnSpPr>
        <p:spPr bwMode="auto">
          <a:xfrm>
            <a:off x="6038802" y="3503987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5833795" y="3439670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71232" y="3665409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>
            <a:off x="6807843" y="3527803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6590414" y="3738674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6772499" y="347897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89962" y="2183543"/>
            <a:ext cx="55271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099342" y="1239179"/>
            <a:ext cx="279289" cy="290911"/>
            <a:chOff x="8327572" y="4328206"/>
            <a:chExt cx="300243" cy="312737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6177810" y="3478665"/>
            <a:ext cx="279289" cy="290911"/>
            <a:chOff x="8327572" y="4328206"/>
            <a:chExt cx="300243" cy="312737"/>
          </a:xfrm>
        </p:grpSpPr>
        <p:grpSp>
          <p:nvGrpSpPr>
            <p:cNvPr id="108" name="Group 10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8432" name="Elbow Connector 18431"/>
          <p:cNvCxnSpPr>
            <a:stCxn id="67" idx="2"/>
            <a:endCxn id="69" idx="1"/>
          </p:cNvCxnSpPr>
          <p:nvPr/>
        </p:nvCxnSpPr>
        <p:spPr bwMode="auto">
          <a:xfrm rot="16200000" flipH="1">
            <a:off x="4515686" y="1934453"/>
            <a:ext cx="1322028" cy="693264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Oval 74"/>
          <p:cNvSpPr/>
          <p:nvPr/>
        </p:nvSpPr>
        <p:spPr bwMode="auto">
          <a:xfrm>
            <a:off x="5018715" y="291402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398" y="2810829"/>
            <a:ext cx="365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90" y="2607309"/>
            <a:ext cx="261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291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888302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framework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provides extensible object-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oriented concurrency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capabilities that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can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Tahoma"/>
              <a:cs typeface="Arial" pitchFamily="34" charset="0"/>
            </a:endParaRP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Spawn thread(s)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in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context of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Transfer &amp; queue messages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between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objects executing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separate threads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Tahoma"/>
                <a:cs typeface="Arial" pitchFamily="34" charset="0"/>
              </a:rPr>
              <a:t>This framework can be applied </a:t>
            </a:r>
            <a:r>
              <a:rPr lang="en-US" sz="2000" u="none" dirty="0" smtClean="0">
                <a:latin typeface="Tahoma"/>
                <a:cs typeface="Arial" pitchFamily="34" charset="0"/>
              </a:rPr>
              <a:t>to </a:t>
            </a:r>
            <a:br>
              <a:rPr lang="en-US" sz="2000" u="none" dirty="0" smtClean="0">
                <a:latin typeface="Tahoma"/>
                <a:cs typeface="Arial" pitchFamily="34" charset="0"/>
              </a:rPr>
            </a:br>
            <a:r>
              <a:rPr lang="en-US" sz="2000" u="none" dirty="0" smtClean="0">
                <a:latin typeface="Tahoma"/>
                <a:cs typeface="Arial" pitchFamily="34" charset="0"/>
              </a:rPr>
              <a:t>implement </a:t>
            </a:r>
            <a:r>
              <a:rPr lang="en-US" sz="2000" u="none" dirty="0">
                <a:latin typeface="Tahoma"/>
                <a:cs typeface="Arial" pitchFamily="34" charset="0"/>
              </a:rPr>
              <a:t>key concurrency </a:t>
            </a:r>
            <a:r>
              <a:rPr lang="en-US" sz="2000" u="none" dirty="0" smtClean="0">
                <a:latin typeface="Tahoma"/>
                <a:cs typeface="Arial" pitchFamily="34" charset="0"/>
              </a:rPr>
              <a:t>patterns, including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i="1" u="none" dirty="0" smtClean="0">
                <a:latin typeface="Tahoma"/>
                <a:cs typeface="Arial" pitchFamily="34" charset="0"/>
              </a:rPr>
              <a:t>Active </a:t>
            </a:r>
            <a:r>
              <a:rPr lang="en-US" sz="2000" i="1" u="none" dirty="0">
                <a:latin typeface="Tahoma"/>
                <a:cs typeface="Arial" pitchFamily="34" charset="0"/>
              </a:rPr>
              <a:t>Object – </a:t>
            </a:r>
            <a:r>
              <a:rPr lang="en-US" sz="2000" u="none" dirty="0">
                <a:latin typeface="Tahoma"/>
                <a:cs typeface="Arial" pitchFamily="34" charset="0"/>
              </a:rPr>
              <a:t>which </a:t>
            </a:r>
            <a:r>
              <a:rPr lang="en-US" sz="2000" u="none" dirty="0" smtClean="0">
                <a:latin typeface="Tahoma"/>
                <a:cs typeface="Arial" pitchFamily="34" charset="0"/>
              </a:rPr>
              <a:t>decouples </a:t>
            </a:r>
            <a:r>
              <a:rPr lang="en-US" sz="2000" u="none" dirty="0">
                <a:latin typeface="Tahoma"/>
                <a:cs typeface="Arial" pitchFamily="34" charset="0"/>
              </a:rPr>
              <a:t>the thread that invokes a method from the thread that executes the </a:t>
            </a:r>
            <a:r>
              <a:rPr lang="en-US" sz="2000" u="none" dirty="0" smtClean="0">
                <a:latin typeface="Tahoma"/>
                <a:cs typeface="Arial" pitchFamily="34" charset="0"/>
              </a:rPr>
              <a:t>method</a:t>
            </a:r>
            <a:endParaRPr lang="en-US" sz="2000" i="1" u="none" dirty="0" smtClean="0">
              <a:latin typeface="Tahoma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143563" y="1148775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739898" y="2519896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523332" y="2788210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7697349" y="2705571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49124" y="2789169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49124" y="33592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34900" y="1230534"/>
            <a:ext cx="643125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060409" y="2981402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830068" y="3208480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8" name="Straight Arrow Connector 77"/>
          <p:cNvCxnSpPr>
            <a:stCxn id="69" idx="3"/>
            <a:endCxn id="71" idx="1"/>
          </p:cNvCxnSpPr>
          <p:nvPr/>
        </p:nvCxnSpPr>
        <p:spPr bwMode="auto">
          <a:xfrm>
            <a:off x="5956463" y="2942099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6444364" y="2901502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6486058" y="2613281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6268629" y="2564303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Straight Arrow Connector 81"/>
          <p:cNvCxnSpPr>
            <a:endCxn id="72" idx="1"/>
          </p:cNvCxnSpPr>
          <p:nvPr/>
        </p:nvCxnSpPr>
        <p:spPr bwMode="auto">
          <a:xfrm>
            <a:off x="6038802" y="3503987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5833795" y="3439670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71232" y="3665409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>
            <a:off x="6807843" y="3527803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6590414" y="3738674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6772499" y="347897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89962" y="2183543"/>
            <a:ext cx="55271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099342" y="1239179"/>
            <a:ext cx="279289" cy="290911"/>
            <a:chOff x="8327572" y="4328206"/>
            <a:chExt cx="300243" cy="312737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6177810" y="3478665"/>
            <a:ext cx="279289" cy="290911"/>
            <a:chOff x="8327572" y="4328206"/>
            <a:chExt cx="300243" cy="312737"/>
          </a:xfrm>
        </p:grpSpPr>
        <p:grpSp>
          <p:nvGrpSpPr>
            <p:cNvPr id="108" name="Group 10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8432" name="Elbow Connector 18431"/>
          <p:cNvCxnSpPr>
            <a:stCxn id="67" idx="2"/>
            <a:endCxn id="69" idx="1"/>
          </p:cNvCxnSpPr>
          <p:nvPr/>
        </p:nvCxnSpPr>
        <p:spPr bwMode="auto">
          <a:xfrm rot="16200000" flipH="1">
            <a:off x="4515686" y="1934453"/>
            <a:ext cx="1322028" cy="693264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Oval 74"/>
          <p:cNvSpPr/>
          <p:nvPr/>
        </p:nvSpPr>
        <p:spPr bwMode="auto">
          <a:xfrm>
            <a:off x="5018715" y="291402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398" y="2810829"/>
            <a:ext cx="365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90" y="2607309"/>
            <a:ext cx="261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6"/>
          <p:cNvSpPr>
            <a:spLocks noChangeArrowheads="1"/>
          </p:cNvSpPr>
          <p:nvPr/>
        </p:nvSpPr>
        <p:spPr bwMode="auto">
          <a:xfrm>
            <a:off x="609600" y="6413560"/>
            <a:ext cx="7667493" cy="400110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We’ll show a subset of the complete </a:t>
            </a:r>
            <a:r>
              <a:rPr lang="en-US" sz="2000" i="1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Active Object </a:t>
            </a:r>
            <a:r>
              <a:rPr lang="en-US" sz="2000" u="none" dirty="0" smtClean="0">
                <a:solidFill>
                  <a:srgbClr val="000000"/>
                </a:solidFill>
                <a:latin typeface="+mj-lt"/>
                <a:cs typeface="Arial" pitchFamily="34" charset="0"/>
              </a:rPr>
              <a:t>pattern shortly</a:t>
            </a:r>
            <a:endParaRPr lang="en-US" sz="2000" u="none" dirty="0">
              <a:solidFill>
                <a:srgbClr val="000000"/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8435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8883025" cy="540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 framework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provides extensible object-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oriented concurrency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capabilities that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can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Tahoma"/>
              <a:cs typeface="Arial" pitchFamily="34" charset="0"/>
            </a:endParaRP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Spawn thread(s)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in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context of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Transfer &amp; queue messages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between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objects executing in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separate threads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Tahoma"/>
                <a:cs typeface="Arial" pitchFamily="34" charset="0"/>
              </a:rPr>
              <a:t>This framework can be applied </a:t>
            </a:r>
            <a:r>
              <a:rPr lang="en-US" sz="2000" u="none" dirty="0" smtClean="0">
                <a:latin typeface="Tahoma"/>
                <a:cs typeface="Arial" pitchFamily="34" charset="0"/>
              </a:rPr>
              <a:t>to </a:t>
            </a:r>
            <a:br>
              <a:rPr lang="en-US" sz="2000" u="none" dirty="0" smtClean="0">
                <a:latin typeface="Tahoma"/>
                <a:cs typeface="Arial" pitchFamily="34" charset="0"/>
              </a:rPr>
            </a:br>
            <a:r>
              <a:rPr lang="en-US" sz="2000" u="none" dirty="0" smtClean="0">
                <a:latin typeface="Tahoma"/>
                <a:cs typeface="Arial" pitchFamily="34" charset="0"/>
              </a:rPr>
              <a:t>implement </a:t>
            </a:r>
            <a:r>
              <a:rPr lang="en-US" sz="2000" u="none" dirty="0">
                <a:latin typeface="Tahoma"/>
                <a:cs typeface="Arial" pitchFamily="34" charset="0"/>
              </a:rPr>
              <a:t>key concurrency </a:t>
            </a:r>
            <a:r>
              <a:rPr lang="en-US" sz="2000" u="none" dirty="0" smtClean="0">
                <a:latin typeface="Tahoma"/>
                <a:cs typeface="Arial" pitchFamily="34" charset="0"/>
              </a:rPr>
              <a:t>patterns, including</a:t>
            </a: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Active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Object –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which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decouples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the thread that invokes a method from the thread that executes the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  <a:cs typeface="Arial" pitchFamily="34" charset="0"/>
              </a:rPr>
              <a:t>method</a:t>
            </a:r>
            <a:endParaRPr lang="en-US" sz="2000" i="1" u="none" dirty="0" smtClean="0">
              <a:solidFill>
                <a:schemeClr val="bg1">
                  <a:lumMod val="75000"/>
                </a:schemeClr>
              </a:solidFill>
              <a:latin typeface="Tahoma"/>
              <a:cs typeface="Arial" pitchFamily="34" charset="0"/>
            </a:endParaRPr>
          </a:p>
          <a:p>
            <a:pPr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i="1" u="none" dirty="0" smtClean="0">
                <a:latin typeface="Tahoma"/>
                <a:cs typeface="Arial" pitchFamily="34" charset="0"/>
              </a:rPr>
              <a:t>Half-Sync/Half-</a:t>
            </a:r>
            <a:r>
              <a:rPr lang="en-US" sz="2000" i="1" u="none" dirty="0" err="1" smtClean="0">
                <a:latin typeface="Tahoma"/>
                <a:cs typeface="Arial" pitchFamily="34" charset="0"/>
              </a:rPr>
              <a:t>Async</a:t>
            </a:r>
            <a:r>
              <a:rPr lang="en-US" sz="2000" i="1" u="none" dirty="0">
                <a:latin typeface="Tahoma"/>
                <a:cs typeface="Arial" pitchFamily="34" charset="0"/>
              </a:rPr>
              <a:t> –</a:t>
            </a:r>
            <a:r>
              <a:rPr lang="en-US" sz="2000" i="1" u="none" dirty="0" smtClean="0">
                <a:latin typeface="Tahoma"/>
                <a:cs typeface="Arial" pitchFamily="34" charset="0"/>
              </a:rPr>
              <a:t> </a:t>
            </a:r>
            <a:r>
              <a:rPr lang="en-US" sz="2000" u="none" dirty="0">
                <a:latin typeface="Tahoma"/>
                <a:cs typeface="Arial" pitchFamily="34" charset="0"/>
              </a:rPr>
              <a:t>which decouples asynchronous </a:t>
            </a:r>
            <a:r>
              <a:rPr lang="en-US" sz="2000" u="none" dirty="0" smtClean="0">
                <a:latin typeface="Tahoma"/>
                <a:cs typeface="Arial" pitchFamily="34" charset="0"/>
              </a:rPr>
              <a:t>&amp; synchronous </a:t>
            </a:r>
            <a:r>
              <a:rPr lang="en-US" sz="2000" u="none" dirty="0">
                <a:latin typeface="Tahoma"/>
                <a:cs typeface="Arial" pitchFamily="34" charset="0"/>
              </a:rPr>
              <a:t>processing in concurrent systems to simplify programming without unduly </a:t>
            </a:r>
            <a:r>
              <a:rPr lang="en-US" sz="2000" u="none" dirty="0" smtClean="0">
                <a:latin typeface="Tahoma"/>
                <a:cs typeface="Arial" pitchFamily="34" charset="0"/>
              </a:rPr>
              <a:t>reducing performance</a:t>
            </a:r>
            <a:endParaRPr lang="en-US" sz="2000" u="none" dirty="0">
              <a:latin typeface="Tahoma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4143563" y="1148775"/>
            <a:ext cx="1373010" cy="47129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8" name="Rectangle 67"/>
          <p:cNvSpPr/>
          <p:nvPr/>
        </p:nvSpPr>
        <p:spPr bwMode="auto">
          <a:xfrm>
            <a:off x="5739898" y="2519896"/>
            <a:ext cx="3151251" cy="1574388"/>
          </a:xfrm>
          <a:prstGeom prst="rect">
            <a:avLst/>
          </a:prstGeom>
          <a:solidFill>
            <a:srgbClr val="F3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523332" y="2788210"/>
            <a:ext cx="433131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put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7697349" y="2705571"/>
            <a:ext cx="985227" cy="1015024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549124" y="2789169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enqueue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549124" y="3359287"/>
            <a:ext cx="88036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err="1" smtClean="0">
                <a:latin typeface="Arial" pitchFamily="34" charset="0"/>
                <a:cs typeface="Arial" pitchFamily="34" charset="0"/>
              </a:rPr>
              <a:t>dequeue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34900" y="1230534"/>
            <a:ext cx="643125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Client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5060409" y="2981402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4830068" y="3208480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8" name="Straight Arrow Connector 77"/>
          <p:cNvCxnSpPr>
            <a:stCxn id="69" idx="3"/>
            <a:endCxn id="71" idx="1"/>
          </p:cNvCxnSpPr>
          <p:nvPr/>
        </p:nvCxnSpPr>
        <p:spPr bwMode="auto">
          <a:xfrm>
            <a:off x="5956463" y="2942099"/>
            <a:ext cx="1592661" cy="95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9" name="Oval 78"/>
          <p:cNvSpPr/>
          <p:nvPr/>
        </p:nvSpPr>
        <p:spPr bwMode="auto">
          <a:xfrm>
            <a:off x="6444364" y="2901502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/>
          <p:nvPr/>
        </p:nvCxnSpPr>
        <p:spPr bwMode="auto">
          <a:xfrm>
            <a:off x="6486058" y="2613281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1" name="TextBox 80"/>
          <p:cNvSpPr txBox="1"/>
          <p:nvPr/>
        </p:nvSpPr>
        <p:spPr>
          <a:xfrm>
            <a:off x="6268629" y="2564303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2" name="Straight Arrow Connector 81"/>
          <p:cNvCxnSpPr>
            <a:endCxn id="72" idx="1"/>
          </p:cNvCxnSpPr>
          <p:nvPr/>
        </p:nvCxnSpPr>
        <p:spPr bwMode="auto">
          <a:xfrm>
            <a:off x="6038802" y="3503987"/>
            <a:ext cx="1510322" cy="918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Rectangle 82"/>
          <p:cNvSpPr/>
          <p:nvPr/>
        </p:nvSpPr>
        <p:spPr bwMode="auto">
          <a:xfrm>
            <a:off x="5833795" y="3439670"/>
            <a:ext cx="681257" cy="561850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71232" y="3665409"/>
            <a:ext cx="453970" cy="307777"/>
          </a:xfrm>
          <a:prstGeom prst="rect">
            <a:avLst/>
          </a:prstGeom>
          <a:noFill/>
          <a:ln w="19050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svc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5" name="Straight Connector 84"/>
          <p:cNvCxnSpPr/>
          <p:nvPr/>
        </p:nvCxnSpPr>
        <p:spPr bwMode="auto">
          <a:xfrm>
            <a:off x="6807843" y="3527803"/>
            <a:ext cx="0" cy="28623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6" name="TextBox 85"/>
          <p:cNvSpPr txBox="1"/>
          <p:nvPr/>
        </p:nvSpPr>
        <p:spPr>
          <a:xfrm>
            <a:off x="6590414" y="3738674"/>
            <a:ext cx="447558" cy="2308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900" b="1" u="none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900" b="1" u="none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6772499" y="347897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8189962" y="2183543"/>
            <a:ext cx="552715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400" u="none" dirty="0" smtClean="0">
                <a:latin typeface="Arial" pitchFamily="34" charset="0"/>
                <a:cs typeface="Arial" pitchFamily="34" charset="0"/>
              </a:rPr>
              <a:t>Task</a:t>
            </a:r>
            <a:endParaRPr lang="en-US" sz="14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5099342" y="1239179"/>
            <a:ext cx="279289" cy="290911"/>
            <a:chOff x="8327572" y="4328206"/>
            <a:chExt cx="300243" cy="312737"/>
          </a:xfrm>
        </p:grpSpPr>
        <p:grpSp>
          <p:nvGrpSpPr>
            <p:cNvPr id="101" name="Group 10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7" name="Group 106"/>
          <p:cNvGrpSpPr/>
          <p:nvPr/>
        </p:nvGrpSpPr>
        <p:grpSpPr>
          <a:xfrm>
            <a:off x="6177810" y="3478665"/>
            <a:ext cx="279289" cy="290911"/>
            <a:chOff x="8327572" y="4328206"/>
            <a:chExt cx="300243" cy="312737"/>
          </a:xfrm>
        </p:grpSpPr>
        <p:grpSp>
          <p:nvGrpSpPr>
            <p:cNvPr id="108" name="Group 10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18432" name="Elbow Connector 18431"/>
          <p:cNvCxnSpPr>
            <a:stCxn id="67" idx="2"/>
            <a:endCxn id="69" idx="1"/>
          </p:cNvCxnSpPr>
          <p:nvPr/>
        </p:nvCxnSpPr>
        <p:spPr bwMode="auto">
          <a:xfrm rot="16200000" flipH="1">
            <a:off x="4515686" y="1934453"/>
            <a:ext cx="1322028" cy="693264"/>
          </a:xfrm>
          <a:prstGeom prst="bentConnector2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5" name="Oval 74"/>
          <p:cNvSpPr/>
          <p:nvPr/>
        </p:nvSpPr>
        <p:spPr bwMode="auto">
          <a:xfrm>
            <a:off x="5018715" y="2914023"/>
            <a:ext cx="70688" cy="6737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398" y="2810829"/>
            <a:ext cx="365125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90" y="2607309"/>
            <a:ext cx="261937" cy="28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841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251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3"/>
          <p:cNvSpPr/>
          <p:nvPr/>
        </p:nvSpPr>
        <p:spPr bwMode="auto">
          <a:xfrm>
            <a:off x="-1" y="63531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410" y="3224212"/>
            <a:ext cx="7176060" cy="3686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Apply ACE </a:t>
            </a:r>
            <a:r>
              <a:rPr lang="en-US" sz="2000" i="1" u="none" dirty="0" smtClean="0"/>
              <a:t>Task</a:t>
            </a:r>
            <a:r>
              <a:rPr lang="en-US" sz="2000" u="none" dirty="0" smtClean="0"/>
              <a:t> &amp; </a:t>
            </a:r>
            <a:r>
              <a:rPr lang="en-US" sz="2000" i="1" u="none" dirty="0" smtClean="0"/>
              <a:t>Acceptor-Connector</a:t>
            </a:r>
            <a:r>
              <a:rPr lang="en-US" sz="2000" u="none" dirty="0" smtClean="0"/>
              <a:t> frameworks to JAWS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870495"/>
            <a:ext cx="3419475" cy="2453922"/>
          </a:xfrm>
          <a:prstGeom prst="rect">
            <a:avLst/>
          </a:prstGeom>
        </p:spPr>
      </p:pic>
      <p:sp>
        <p:nvSpPr>
          <p:cNvPr id="9" name="Freeform 8"/>
          <p:cNvSpPr/>
          <p:nvPr/>
        </p:nvSpPr>
        <p:spPr bwMode="auto">
          <a:xfrm>
            <a:off x="2153840" y="3324225"/>
            <a:ext cx="6865159" cy="3495675"/>
          </a:xfrm>
          <a:custGeom>
            <a:avLst/>
            <a:gdLst>
              <a:gd name="connsiteX0" fmla="*/ 3609975 w 6877050"/>
              <a:gd name="connsiteY0" fmla="*/ 19050 h 3514725"/>
              <a:gd name="connsiteX1" fmla="*/ 6124575 w 6877050"/>
              <a:gd name="connsiteY1" fmla="*/ 0 h 3514725"/>
              <a:gd name="connsiteX2" fmla="*/ 6800850 w 6877050"/>
              <a:gd name="connsiteY2" fmla="*/ 219075 h 3514725"/>
              <a:gd name="connsiteX3" fmla="*/ 6877050 w 6877050"/>
              <a:gd name="connsiteY3" fmla="*/ 533400 h 3514725"/>
              <a:gd name="connsiteX4" fmla="*/ 6600825 w 6877050"/>
              <a:gd name="connsiteY4" fmla="*/ 676275 h 3514725"/>
              <a:gd name="connsiteX5" fmla="*/ 5867400 w 6877050"/>
              <a:gd name="connsiteY5" fmla="*/ 676275 h 3514725"/>
              <a:gd name="connsiteX6" fmla="*/ 5629275 w 6877050"/>
              <a:gd name="connsiteY6" fmla="*/ 952500 h 3514725"/>
              <a:gd name="connsiteX7" fmla="*/ 5391150 w 6877050"/>
              <a:gd name="connsiteY7" fmla="*/ 1190625 h 3514725"/>
              <a:gd name="connsiteX8" fmla="*/ 4629150 w 6877050"/>
              <a:gd name="connsiteY8" fmla="*/ 1200150 h 3514725"/>
              <a:gd name="connsiteX9" fmla="*/ 4362450 w 6877050"/>
              <a:gd name="connsiteY9" fmla="*/ 952500 h 3514725"/>
              <a:gd name="connsiteX10" fmla="*/ 3914775 w 6877050"/>
              <a:gd name="connsiteY10" fmla="*/ 962025 h 3514725"/>
              <a:gd name="connsiteX11" fmla="*/ 3943350 w 6877050"/>
              <a:gd name="connsiteY11" fmla="*/ 2171700 h 3514725"/>
              <a:gd name="connsiteX12" fmla="*/ 2828925 w 6877050"/>
              <a:gd name="connsiteY12" fmla="*/ 3209925 h 3514725"/>
              <a:gd name="connsiteX13" fmla="*/ 352425 w 6877050"/>
              <a:gd name="connsiteY13" fmla="*/ 3238500 h 3514725"/>
              <a:gd name="connsiteX14" fmla="*/ 0 w 6877050"/>
              <a:gd name="connsiteY14" fmla="*/ 3400425 h 3514725"/>
              <a:gd name="connsiteX15" fmla="*/ 381000 w 6877050"/>
              <a:gd name="connsiteY15" fmla="*/ 3514725 h 3514725"/>
              <a:gd name="connsiteX16" fmla="*/ 3143250 w 6877050"/>
              <a:gd name="connsiteY16" fmla="*/ 3476625 h 3514725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80164"/>
              <a:gd name="connsiteY0" fmla="*/ 31048 h 3526723"/>
              <a:gd name="connsiteX1" fmla="*/ 6124575 w 6880164"/>
              <a:gd name="connsiteY1" fmla="*/ 11998 h 3526723"/>
              <a:gd name="connsiteX2" fmla="*/ 6800850 w 6880164"/>
              <a:gd name="connsiteY2" fmla="*/ 231073 h 3526723"/>
              <a:gd name="connsiteX3" fmla="*/ 6877050 w 6880164"/>
              <a:gd name="connsiteY3" fmla="*/ 545398 h 3526723"/>
              <a:gd name="connsiteX4" fmla="*/ 6600825 w 6880164"/>
              <a:gd name="connsiteY4" fmla="*/ 688273 h 3526723"/>
              <a:gd name="connsiteX5" fmla="*/ 5867400 w 6880164"/>
              <a:gd name="connsiteY5" fmla="*/ 688273 h 3526723"/>
              <a:gd name="connsiteX6" fmla="*/ 5629275 w 6880164"/>
              <a:gd name="connsiteY6" fmla="*/ 964498 h 3526723"/>
              <a:gd name="connsiteX7" fmla="*/ 5391150 w 6880164"/>
              <a:gd name="connsiteY7" fmla="*/ 1202623 h 3526723"/>
              <a:gd name="connsiteX8" fmla="*/ 4629150 w 6880164"/>
              <a:gd name="connsiteY8" fmla="*/ 1212148 h 3526723"/>
              <a:gd name="connsiteX9" fmla="*/ 4362450 w 6880164"/>
              <a:gd name="connsiteY9" fmla="*/ 964498 h 3526723"/>
              <a:gd name="connsiteX10" fmla="*/ 3914775 w 6880164"/>
              <a:gd name="connsiteY10" fmla="*/ 974023 h 3526723"/>
              <a:gd name="connsiteX11" fmla="*/ 3943350 w 6880164"/>
              <a:gd name="connsiteY11" fmla="*/ 2183698 h 3526723"/>
              <a:gd name="connsiteX12" fmla="*/ 2828925 w 6880164"/>
              <a:gd name="connsiteY12" fmla="*/ 3221923 h 3526723"/>
              <a:gd name="connsiteX13" fmla="*/ 352425 w 6880164"/>
              <a:gd name="connsiteY13" fmla="*/ 3250498 h 3526723"/>
              <a:gd name="connsiteX14" fmla="*/ 0 w 6880164"/>
              <a:gd name="connsiteY14" fmla="*/ 3412423 h 3526723"/>
              <a:gd name="connsiteX15" fmla="*/ 381000 w 6880164"/>
              <a:gd name="connsiteY15" fmla="*/ 3526723 h 3526723"/>
              <a:gd name="connsiteX16" fmla="*/ 3143250 w 6880164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609975 w 6877050"/>
              <a:gd name="connsiteY0" fmla="*/ 31048 h 3526723"/>
              <a:gd name="connsiteX1" fmla="*/ 6124575 w 6877050"/>
              <a:gd name="connsiteY1" fmla="*/ 11998 h 3526723"/>
              <a:gd name="connsiteX2" fmla="*/ 6800850 w 6877050"/>
              <a:gd name="connsiteY2" fmla="*/ 231073 h 3526723"/>
              <a:gd name="connsiteX3" fmla="*/ 6877050 w 6877050"/>
              <a:gd name="connsiteY3" fmla="*/ 545398 h 3526723"/>
              <a:gd name="connsiteX4" fmla="*/ 6600825 w 6877050"/>
              <a:gd name="connsiteY4" fmla="*/ 688273 h 3526723"/>
              <a:gd name="connsiteX5" fmla="*/ 5867400 w 6877050"/>
              <a:gd name="connsiteY5" fmla="*/ 688273 h 3526723"/>
              <a:gd name="connsiteX6" fmla="*/ 5629275 w 6877050"/>
              <a:gd name="connsiteY6" fmla="*/ 964498 h 3526723"/>
              <a:gd name="connsiteX7" fmla="*/ 5391150 w 6877050"/>
              <a:gd name="connsiteY7" fmla="*/ 1202623 h 3526723"/>
              <a:gd name="connsiteX8" fmla="*/ 4629150 w 6877050"/>
              <a:gd name="connsiteY8" fmla="*/ 1212148 h 3526723"/>
              <a:gd name="connsiteX9" fmla="*/ 4362450 w 6877050"/>
              <a:gd name="connsiteY9" fmla="*/ 964498 h 3526723"/>
              <a:gd name="connsiteX10" fmla="*/ 3914775 w 6877050"/>
              <a:gd name="connsiteY10" fmla="*/ 974023 h 3526723"/>
              <a:gd name="connsiteX11" fmla="*/ 3943350 w 6877050"/>
              <a:gd name="connsiteY11" fmla="*/ 2183698 h 3526723"/>
              <a:gd name="connsiteX12" fmla="*/ 2828925 w 6877050"/>
              <a:gd name="connsiteY12" fmla="*/ 3221923 h 3526723"/>
              <a:gd name="connsiteX13" fmla="*/ 352425 w 6877050"/>
              <a:gd name="connsiteY13" fmla="*/ 3250498 h 3526723"/>
              <a:gd name="connsiteX14" fmla="*/ 0 w 6877050"/>
              <a:gd name="connsiteY14" fmla="*/ 3412423 h 3526723"/>
              <a:gd name="connsiteX15" fmla="*/ 381000 w 6877050"/>
              <a:gd name="connsiteY15" fmla="*/ 3526723 h 3526723"/>
              <a:gd name="connsiteX16" fmla="*/ 3143250 w 6877050"/>
              <a:gd name="connsiteY16" fmla="*/ 3488623 h 3526723"/>
              <a:gd name="connsiteX0" fmla="*/ 3746560 w 7013635"/>
              <a:gd name="connsiteY0" fmla="*/ 31048 h 3526723"/>
              <a:gd name="connsiteX1" fmla="*/ 6261160 w 7013635"/>
              <a:gd name="connsiteY1" fmla="*/ 11998 h 3526723"/>
              <a:gd name="connsiteX2" fmla="*/ 6937435 w 7013635"/>
              <a:gd name="connsiteY2" fmla="*/ 231073 h 3526723"/>
              <a:gd name="connsiteX3" fmla="*/ 7013635 w 7013635"/>
              <a:gd name="connsiteY3" fmla="*/ 545398 h 3526723"/>
              <a:gd name="connsiteX4" fmla="*/ 6737410 w 7013635"/>
              <a:gd name="connsiteY4" fmla="*/ 688273 h 3526723"/>
              <a:gd name="connsiteX5" fmla="*/ 6003985 w 7013635"/>
              <a:gd name="connsiteY5" fmla="*/ 688273 h 3526723"/>
              <a:gd name="connsiteX6" fmla="*/ 5765860 w 7013635"/>
              <a:gd name="connsiteY6" fmla="*/ 964498 h 3526723"/>
              <a:gd name="connsiteX7" fmla="*/ 5527735 w 7013635"/>
              <a:gd name="connsiteY7" fmla="*/ 1202623 h 3526723"/>
              <a:gd name="connsiteX8" fmla="*/ 4765735 w 7013635"/>
              <a:gd name="connsiteY8" fmla="*/ 1212148 h 3526723"/>
              <a:gd name="connsiteX9" fmla="*/ 4499035 w 7013635"/>
              <a:gd name="connsiteY9" fmla="*/ 964498 h 3526723"/>
              <a:gd name="connsiteX10" fmla="*/ 4051360 w 7013635"/>
              <a:gd name="connsiteY10" fmla="*/ 974023 h 3526723"/>
              <a:gd name="connsiteX11" fmla="*/ 4079935 w 7013635"/>
              <a:gd name="connsiteY11" fmla="*/ 2183698 h 3526723"/>
              <a:gd name="connsiteX12" fmla="*/ 2965510 w 7013635"/>
              <a:gd name="connsiteY12" fmla="*/ 3221923 h 3526723"/>
              <a:gd name="connsiteX13" fmla="*/ 489010 w 7013635"/>
              <a:gd name="connsiteY13" fmla="*/ 3250498 h 3526723"/>
              <a:gd name="connsiteX14" fmla="*/ 136585 w 7013635"/>
              <a:gd name="connsiteY14" fmla="*/ 3412423 h 3526723"/>
              <a:gd name="connsiteX15" fmla="*/ 517585 w 7013635"/>
              <a:gd name="connsiteY15" fmla="*/ 3526723 h 3526723"/>
              <a:gd name="connsiteX16" fmla="*/ 3279835 w 7013635"/>
              <a:gd name="connsiteY16" fmla="*/ 3488623 h 3526723"/>
              <a:gd name="connsiteX0" fmla="*/ 3746560 w 7013635"/>
              <a:gd name="connsiteY0" fmla="*/ 31048 h 3538746"/>
              <a:gd name="connsiteX1" fmla="*/ 6261160 w 7013635"/>
              <a:gd name="connsiteY1" fmla="*/ 11998 h 3538746"/>
              <a:gd name="connsiteX2" fmla="*/ 6937435 w 7013635"/>
              <a:gd name="connsiteY2" fmla="*/ 231073 h 3538746"/>
              <a:gd name="connsiteX3" fmla="*/ 7013635 w 7013635"/>
              <a:gd name="connsiteY3" fmla="*/ 545398 h 3538746"/>
              <a:gd name="connsiteX4" fmla="*/ 6737410 w 7013635"/>
              <a:gd name="connsiteY4" fmla="*/ 688273 h 3538746"/>
              <a:gd name="connsiteX5" fmla="*/ 6003985 w 7013635"/>
              <a:gd name="connsiteY5" fmla="*/ 688273 h 3538746"/>
              <a:gd name="connsiteX6" fmla="*/ 5765860 w 7013635"/>
              <a:gd name="connsiteY6" fmla="*/ 964498 h 3538746"/>
              <a:gd name="connsiteX7" fmla="*/ 5527735 w 7013635"/>
              <a:gd name="connsiteY7" fmla="*/ 1202623 h 3538746"/>
              <a:gd name="connsiteX8" fmla="*/ 4765735 w 7013635"/>
              <a:gd name="connsiteY8" fmla="*/ 1212148 h 3538746"/>
              <a:gd name="connsiteX9" fmla="*/ 4499035 w 7013635"/>
              <a:gd name="connsiteY9" fmla="*/ 964498 h 3538746"/>
              <a:gd name="connsiteX10" fmla="*/ 4051360 w 7013635"/>
              <a:gd name="connsiteY10" fmla="*/ 974023 h 3538746"/>
              <a:gd name="connsiteX11" fmla="*/ 4079935 w 7013635"/>
              <a:gd name="connsiteY11" fmla="*/ 2183698 h 3538746"/>
              <a:gd name="connsiteX12" fmla="*/ 2965510 w 7013635"/>
              <a:gd name="connsiteY12" fmla="*/ 3221923 h 3538746"/>
              <a:gd name="connsiteX13" fmla="*/ 489010 w 7013635"/>
              <a:gd name="connsiteY13" fmla="*/ 3250498 h 3538746"/>
              <a:gd name="connsiteX14" fmla="*/ 136585 w 7013635"/>
              <a:gd name="connsiteY14" fmla="*/ 3412423 h 3538746"/>
              <a:gd name="connsiteX15" fmla="*/ 517585 w 7013635"/>
              <a:gd name="connsiteY15" fmla="*/ 3526723 h 3538746"/>
              <a:gd name="connsiteX16" fmla="*/ 3279835 w 7013635"/>
              <a:gd name="connsiteY16" fmla="*/ 3488623 h 3538746"/>
              <a:gd name="connsiteX0" fmla="*/ 3679826 w 6946901"/>
              <a:gd name="connsiteY0" fmla="*/ 31048 h 3538746"/>
              <a:gd name="connsiteX1" fmla="*/ 6194426 w 6946901"/>
              <a:gd name="connsiteY1" fmla="*/ 11998 h 3538746"/>
              <a:gd name="connsiteX2" fmla="*/ 6870701 w 6946901"/>
              <a:gd name="connsiteY2" fmla="*/ 231073 h 3538746"/>
              <a:gd name="connsiteX3" fmla="*/ 6946901 w 6946901"/>
              <a:gd name="connsiteY3" fmla="*/ 545398 h 3538746"/>
              <a:gd name="connsiteX4" fmla="*/ 6670676 w 6946901"/>
              <a:gd name="connsiteY4" fmla="*/ 688273 h 3538746"/>
              <a:gd name="connsiteX5" fmla="*/ 5937251 w 6946901"/>
              <a:gd name="connsiteY5" fmla="*/ 688273 h 3538746"/>
              <a:gd name="connsiteX6" fmla="*/ 5699126 w 6946901"/>
              <a:gd name="connsiteY6" fmla="*/ 964498 h 3538746"/>
              <a:gd name="connsiteX7" fmla="*/ 5461001 w 6946901"/>
              <a:gd name="connsiteY7" fmla="*/ 1202623 h 3538746"/>
              <a:gd name="connsiteX8" fmla="*/ 4699001 w 6946901"/>
              <a:gd name="connsiteY8" fmla="*/ 1212148 h 3538746"/>
              <a:gd name="connsiteX9" fmla="*/ 4432301 w 6946901"/>
              <a:gd name="connsiteY9" fmla="*/ 964498 h 3538746"/>
              <a:gd name="connsiteX10" fmla="*/ 3984626 w 6946901"/>
              <a:gd name="connsiteY10" fmla="*/ 974023 h 3538746"/>
              <a:gd name="connsiteX11" fmla="*/ 4013201 w 6946901"/>
              <a:gd name="connsiteY11" fmla="*/ 2183698 h 3538746"/>
              <a:gd name="connsiteX12" fmla="*/ 2898776 w 6946901"/>
              <a:gd name="connsiteY12" fmla="*/ 3221923 h 3538746"/>
              <a:gd name="connsiteX13" fmla="*/ 422276 w 6946901"/>
              <a:gd name="connsiteY13" fmla="*/ 3250498 h 3538746"/>
              <a:gd name="connsiteX14" fmla="*/ 69851 w 6946901"/>
              <a:gd name="connsiteY14" fmla="*/ 3412423 h 3538746"/>
              <a:gd name="connsiteX15" fmla="*/ 450851 w 6946901"/>
              <a:gd name="connsiteY15" fmla="*/ 3526723 h 3538746"/>
              <a:gd name="connsiteX16" fmla="*/ 3213101 w 6946901"/>
              <a:gd name="connsiteY16" fmla="*/ 3488623 h 3538746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4013201 w 6946901"/>
              <a:gd name="connsiteY11" fmla="*/ 2183698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461001 w 6946901"/>
              <a:gd name="connsiteY7" fmla="*/ 1202623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31048 h 3526723"/>
              <a:gd name="connsiteX1" fmla="*/ 6194426 w 6946901"/>
              <a:gd name="connsiteY1" fmla="*/ 11998 h 3526723"/>
              <a:gd name="connsiteX2" fmla="*/ 6870701 w 6946901"/>
              <a:gd name="connsiteY2" fmla="*/ 231073 h 3526723"/>
              <a:gd name="connsiteX3" fmla="*/ 6946901 w 6946901"/>
              <a:gd name="connsiteY3" fmla="*/ 545398 h 3526723"/>
              <a:gd name="connsiteX4" fmla="*/ 6670676 w 6946901"/>
              <a:gd name="connsiteY4" fmla="*/ 688273 h 3526723"/>
              <a:gd name="connsiteX5" fmla="*/ 5937251 w 6946901"/>
              <a:gd name="connsiteY5" fmla="*/ 688273 h 3526723"/>
              <a:gd name="connsiteX6" fmla="*/ 5699126 w 6946901"/>
              <a:gd name="connsiteY6" fmla="*/ 964498 h 3526723"/>
              <a:gd name="connsiteX7" fmla="*/ 5318126 w 6946901"/>
              <a:gd name="connsiteY7" fmla="*/ 1231198 h 3526723"/>
              <a:gd name="connsiteX8" fmla="*/ 4699001 w 6946901"/>
              <a:gd name="connsiteY8" fmla="*/ 1212148 h 3526723"/>
              <a:gd name="connsiteX9" fmla="*/ 4432301 w 6946901"/>
              <a:gd name="connsiteY9" fmla="*/ 964498 h 3526723"/>
              <a:gd name="connsiteX10" fmla="*/ 3984626 w 6946901"/>
              <a:gd name="connsiteY10" fmla="*/ 974023 h 3526723"/>
              <a:gd name="connsiteX11" fmla="*/ 3927476 w 6946901"/>
              <a:gd name="connsiteY11" fmla="*/ 2383723 h 3526723"/>
              <a:gd name="connsiteX12" fmla="*/ 2898776 w 6946901"/>
              <a:gd name="connsiteY12" fmla="*/ 3221923 h 3526723"/>
              <a:gd name="connsiteX13" fmla="*/ 422276 w 6946901"/>
              <a:gd name="connsiteY13" fmla="*/ 3250498 h 3526723"/>
              <a:gd name="connsiteX14" fmla="*/ 69851 w 6946901"/>
              <a:gd name="connsiteY14" fmla="*/ 3469573 h 3526723"/>
              <a:gd name="connsiteX15" fmla="*/ 450851 w 6946901"/>
              <a:gd name="connsiteY15" fmla="*/ 3526723 h 3526723"/>
              <a:gd name="connsiteX16" fmla="*/ 3213101 w 6946901"/>
              <a:gd name="connsiteY16" fmla="*/ 3488623 h 3526723"/>
              <a:gd name="connsiteX0" fmla="*/ 3679826 w 6946901"/>
              <a:gd name="connsiteY0" fmla="*/ 0 h 3495675"/>
              <a:gd name="connsiteX1" fmla="*/ 6203951 w 6946901"/>
              <a:gd name="connsiteY1" fmla="*/ 19050 h 3495675"/>
              <a:gd name="connsiteX2" fmla="*/ 6870701 w 6946901"/>
              <a:gd name="connsiteY2" fmla="*/ 200025 h 3495675"/>
              <a:gd name="connsiteX3" fmla="*/ 6946901 w 6946901"/>
              <a:gd name="connsiteY3" fmla="*/ 514350 h 3495675"/>
              <a:gd name="connsiteX4" fmla="*/ 6670676 w 6946901"/>
              <a:gd name="connsiteY4" fmla="*/ 657225 h 3495675"/>
              <a:gd name="connsiteX5" fmla="*/ 5937251 w 6946901"/>
              <a:gd name="connsiteY5" fmla="*/ 657225 h 3495675"/>
              <a:gd name="connsiteX6" fmla="*/ 5699126 w 6946901"/>
              <a:gd name="connsiteY6" fmla="*/ 933450 h 3495675"/>
              <a:gd name="connsiteX7" fmla="*/ 5318126 w 6946901"/>
              <a:gd name="connsiteY7" fmla="*/ 1200150 h 3495675"/>
              <a:gd name="connsiteX8" fmla="*/ 4699001 w 6946901"/>
              <a:gd name="connsiteY8" fmla="*/ 1181100 h 3495675"/>
              <a:gd name="connsiteX9" fmla="*/ 4432301 w 6946901"/>
              <a:gd name="connsiteY9" fmla="*/ 933450 h 3495675"/>
              <a:gd name="connsiteX10" fmla="*/ 3984626 w 6946901"/>
              <a:gd name="connsiteY10" fmla="*/ 942975 h 3495675"/>
              <a:gd name="connsiteX11" fmla="*/ 3927476 w 6946901"/>
              <a:gd name="connsiteY11" fmla="*/ 2352675 h 3495675"/>
              <a:gd name="connsiteX12" fmla="*/ 2898776 w 6946901"/>
              <a:gd name="connsiteY12" fmla="*/ 3190875 h 3495675"/>
              <a:gd name="connsiteX13" fmla="*/ 422276 w 6946901"/>
              <a:gd name="connsiteY13" fmla="*/ 3219450 h 3495675"/>
              <a:gd name="connsiteX14" fmla="*/ 69851 w 6946901"/>
              <a:gd name="connsiteY14" fmla="*/ 3438525 h 3495675"/>
              <a:gd name="connsiteX15" fmla="*/ 450851 w 6946901"/>
              <a:gd name="connsiteY15" fmla="*/ 3495675 h 3495675"/>
              <a:gd name="connsiteX16" fmla="*/ 3213101 w 69469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37251 w 6974301"/>
              <a:gd name="connsiteY5" fmla="*/ 657225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937251 w 6974301"/>
              <a:gd name="connsiteY6" fmla="*/ 657225 h 3495675"/>
              <a:gd name="connsiteX7" fmla="*/ 5699126 w 6974301"/>
              <a:gd name="connsiteY7" fmla="*/ 933450 h 3495675"/>
              <a:gd name="connsiteX8" fmla="*/ 5318126 w 6974301"/>
              <a:gd name="connsiteY8" fmla="*/ 1200150 h 3495675"/>
              <a:gd name="connsiteX9" fmla="*/ 4699001 w 6974301"/>
              <a:gd name="connsiteY9" fmla="*/ 1181100 h 3495675"/>
              <a:gd name="connsiteX10" fmla="*/ 4432301 w 6974301"/>
              <a:gd name="connsiteY10" fmla="*/ 933450 h 3495675"/>
              <a:gd name="connsiteX11" fmla="*/ 3984626 w 6974301"/>
              <a:gd name="connsiteY11" fmla="*/ 942975 h 3495675"/>
              <a:gd name="connsiteX12" fmla="*/ 3927476 w 6974301"/>
              <a:gd name="connsiteY12" fmla="*/ 2352675 h 3495675"/>
              <a:gd name="connsiteX13" fmla="*/ 2898776 w 6974301"/>
              <a:gd name="connsiteY13" fmla="*/ 3190875 h 3495675"/>
              <a:gd name="connsiteX14" fmla="*/ 422276 w 6974301"/>
              <a:gd name="connsiteY14" fmla="*/ 3219450 h 3495675"/>
              <a:gd name="connsiteX15" fmla="*/ 69851 w 6974301"/>
              <a:gd name="connsiteY15" fmla="*/ 3438525 h 3495675"/>
              <a:gd name="connsiteX16" fmla="*/ 450851 w 6974301"/>
              <a:gd name="connsiteY16" fmla="*/ 3495675 h 3495675"/>
              <a:gd name="connsiteX17" fmla="*/ 3213101 w 6974301"/>
              <a:gd name="connsiteY17" fmla="*/ 3457575 h 3495675"/>
              <a:gd name="connsiteX0" fmla="*/ 3679826 w 6974301"/>
              <a:gd name="connsiteY0" fmla="*/ 0 h 3495675"/>
              <a:gd name="connsiteX1" fmla="*/ 6203951 w 6974301"/>
              <a:gd name="connsiteY1" fmla="*/ 19050 h 3495675"/>
              <a:gd name="connsiteX2" fmla="*/ 6870701 w 6974301"/>
              <a:gd name="connsiteY2" fmla="*/ 200025 h 3495675"/>
              <a:gd name="connsiteX3" fmla="*/ 6946901 w 6974301"/>
              <a:gd name="connsiteY3" fmla="*/ 514350 h 3495675"/>
              <a:gd name="connsiteX4" fmla="*/ 6613526 w 6974301"/>
              <a:gd name="connsiteY4" fmla="*/ 571500 h 3495675"/>
              <a:gd name="connsiteX5" fmla="*/ 5975352 w 6974301"/>
              <a:gd name="connsiteY5" fmla="*/ 552450 h 3495675"/>
              <a:gd name="connsiteX6" fmla="*/ 5699126 w 6974301"/>
              <a:gd name="connsiteY6" fmla="*/ 933450 h 3495675"/>
              <a:gd name="connsiteX7" fmla="*/ 5318126 w 6974301"/>
              <a:gd name="connsiteY7" fmla="*/ 1200150 h 3495675"/>
              <a:gd name="connsiteX8" fmla="*/ 4699001 w 6974301"/>
              <a:gd name="connsiteY8" fmla="*/ 1181100 h 3495675"/>
              <a:gd name="connsiteX9" fmla="*/ 4432301 w 6974301"/>
              <a:gd name="connsiteY9" fmla="*/ 933450 h 3495675"/>
              <a:gd name="connsiteX10" fmla="*/ 3984626 w 6974301"/>
              <a:gd name="connsiteY10" fmla="*/ 942975 h 3495675"/>
              <a:gd name="connsiteX11" fmla="*/ 3927476 w 6974301"/>
              <a:gd name="connsiteY11" fmla="*/ 2352675 h 3495675"/>
              <a:gd name="connsiteX12" fmla="*/ 2898776 w 6974301"/>
              <a:gd name="connsiteY12" fmla="*/ 3190875 h 3495675"/>
              <a:gd name="connsiteX13" fmla="*/ 422276 w 6974301"/>
              <a:gd name="connsiteY13" fmla="*/ 3219450 h 3495675"/>
              <a:gd name="connsiteX14" fmla="*/ 69851 w 6974301"/>
              <a:gd name="connsiteY14" fmla="*/ 3438525 h 3495675"/>
              <a:gd name="connsiteX15" fmla="*/ 450851 w 6974301"/>
              <a:gd name="connsiteY15" fmla="*/ 3495675 h 3495675"/>
              <a:gd name="connsiteX16" fmla="*/ 3213101 w 6974301"/>
              <a:gd name="connsiteY16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589984 w 6865159"/>
              <a:gd name="connsiteY6" fmla="*/ 933450 h 3495675"/>
              <a:gd name="connsiteX7" fmla="*/ 5208984 w 6865159"/>
              <a:gd name="connsiteY7" fmla="*/ 12001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5208984 w 6865159"/>
              <a:gd name="connsiteY7" fmla="*/ 12001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589859 w 6865159"/>
              <a:gd name="connsiteY8" fmla="*/ 1181100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4323159 w 6865159"/>
              <a:gd name="connsiteY9" fmla="*/ 933450 h 3495675"/>
              <a:gd name="connsiteX10" fmla="*/ 3875484 w 6865159"/>
              <a:gd name="connsiteY10" fmla="*/ 942975 h 3495675"/>
              <a:gd name="connsiteX11" fmla="*/ 3818334 w 6865159"/>
              <a:gd name="connsiteY11" fmla="*/ 2352675 h 3495675"/>
              <a:gd name="connsiteX12" fmla="*/ 2789634 w 6865159"/>
              <a:gd name="connsiteY12" fmla="*/ 3190875 h 3495675"/>
              <a:gd name="connsiteX13" fmla="*/ 313134 w 6865159"/>
              <a:gd name="connsiteY13" fmla="*/ 3219450 h 3495675"/>
              <a:gd name="connsiteX14" fmla="*/ 341709 w 6865159"/>
              <a:gd name="connsiteY14" fmla="*/ 3495675 h 3495675"/>
              <a:gd name="connsiteX15" fmla="*/ 3103959 w 6865159"/>
              <a:gd name="connsiteY15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94709 w 6865159"/>
              <a:gd name="connsiteY6" fmla="*/ 628650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66134 w 6865159"/>
              <a:gd name="connsiteY6" fmla="*/ 542925 h 3495675"/>
              <a:gd name="connsiteX7" fmla="*/ 4647009 w 6865159"/>
              <a:gd name="connsiteY7" fmla="*/ 590550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866210 w 6865159"/>
              <a:gd name="connsiteY5" fmla="*/ 552450 h 3495675"/>
              <a:gd name="connsiteX6" fmla="*/ 5266134 w 6865159"/>
              <a:gd name="connsiteY6" fmla="*/ 542925 h 3495675"/>
              <a:gd name="connsiteX7" fmla="*/ 4637484 w 6865159"/>
              <a:gd name="connsiteY7" fmla="*/ 542925 h 3495675"/>
              <a:gd name="connsiteX8" fmla="*/ 4246959 w 6865159"/>
              <a:gd name="connsiteY8" fmla="*/ 619125 h 3495675"/>
              <a:gd name="connsiteX9" fmla="*/ 3875484 w 6865159"/>
              <a:gd name="connsiteY9" fmla="*/ 942975 h 3495675"/>
              <a:gd name="connsiteX10" fmla="*/ 3818334 w 6865159"/>
              <a:gd name="connsiteY10" fmla="*/ 2352675 h 3495675"/>
              <a:gd name="connsiteX11" fmla="*/ 2789634 w 6865159"/>
              <a:gd name="connsiteY11" fmla="*/ 3190875 h 3495675"/>
              <a:gd name="connsiteX12" fmla="*/ 313134 w 6865159"/>
              <a:gd name="connsiteY12" fmla="*/ 3219450 h 3495675"/>
              <a:gd name="connsiteX13" fmla="*/ 341709 w 6865159"/>
              <a:gd name="connsiteY13" fmla="*/ 3495675 h 3495675"/>
              <a:gd name="connsiteX14" fmla="*/ 3103959 w 6865159"/>
              <a:gd name="connsiteY14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637484 w 6865159"/>
              <a:gd name="connsiteY6" fmla="*/ 542925 h 3495675"/>
              <a:gd name="connsiteX7" fmla="*/ 4246959 w 6865159"/>
              <a:gd name="connsiteY7" fmla="*/ 619125 h 3495675"/>
              <a:gd name="connsiteX8" fmla="*/ 3875484 w 6865159"/>
              <a:gd name="connsiteY8" fmla="*/ 942975 h 3495675"/>
              <a:gd name="connsiteX9" fmla="*/ 3818334 w 6865159"/>
              <a:gd name="connsiteY9" fmla="*/ 23526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637484 w 6865159"/>
              <a:gd name="connsiteY6" fmla="*/ 542925 h 3495675"/>
              <a:gd name="connsiteX7" fmla="*/ 3875484 w 6865159"/>
              <a:gd name="connsiteY7" fmla="*/ 942975 h 3495675"/>
              <a:gd name="connsiteX8" fmla="*/ 3818334 w 6865159"/>
              <a:gd name="connsiteY8" fmla="*/ 2352675 h 3495675"/>
              <a:gd name="connsiteX9" fmla="*/ 2789634 w 6865159"/>
              <a:gd name="connsiteY9" fmla="*/ 3190875 h 3495675"/>
              <a:gd name="connsiteX10" fmla="*/ 313134 w 6865159"/>
              <a:gd name="connsiteY10" fmla="*/ 3219450 h 3495675"/>
              <a:gd name="connsiteX11" fmla="*/ 341709 w 6865159"/>
              <a:gd name="connsiteY11" fmla="*/ 3495675 h 3495675"/>
              <a:gd name="connsiteX12" fmla="*/ 3103959 w 6865159"/>
              <a:gd name="connsiteY12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3875484 w 6865159"/>
              <a:gd name="connsiteY7" fmla="*/ 942975 h 3495675"/>
              <a:gd name="connsiteX8" fmla="*/ 3818334 w 6865159"/>
              <a:gd name="connsiteY8" fmla="*/ 2352675 h 3495675"/>
              <a:gd name="connsiteX9" fmla="*/ 2789634 w 6865159"/>
              <a:gd name="connsiteY9" fmla="*/ 3190875 h 3495675"/>
              <a:gd name="connsiteX10" fmla="*/ 313134 w 6865159"/>
              <a:gd name="connsiteY10" fmla="*/ 3219450 h 3495675"/>
              <a:gd name="connsiteX11" fmla="*/ 341709 w 6865159"/>
              <a:gd name="connsiteY11" fmla="*/ 3495675 h 3495675"/>
              <a:gd name="connsiteX12" fmla="*/ 3103959 w 6865159"/>
              <a:gd name="connsiteY12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3818334 w 6865159"/>
              <a:gd name="connsiteY8" fmla="*/ 2352675 h 3495675"/>
              <a:gd name="connsiteX9" fmla="*/ 2789634 w 6865159"/>
              <a:gd name="connsiteY9" fmla="*/ 3190875 h 3495675"/>
              <a:gd name="connsiteX10" fmla="*/ 313134 w 6865159"/>
              <a:gd name="connsiteY10" fmla="*/ 3219450 h 3495675"/>
              <a:gd name="connsiteX11" fmla="*/ 341709 w 6865159"/>
              <a:gd name="connsiteY11" fmla="*/ 3495675 h 3495675"/>
              <a:gd name="connsiteX12" fmla="*/ 3103959 w 6865159"/>
              <a:gd name="connsiteY12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2094310 w 6865159"/>
              <a:gd name="connsiteY8" fmla="*/ 1333500 h 3495675"/>
              <a:gd name="connsiteX9" fmla="*/ 3818334 w 6865159"/>
              <a:gd name="connsiteY9" fmla="*/ 23526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818334 w 6865159"/>
              <a:gd name="connsiteY9" fmla="*/ 23526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818334 w 6865159"/>
              <a:gd name="connsiteY9" fmla="*/ 23526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18309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18309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18309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706259 w 7000734"/>
              <a:gd name="connsiteY0" fmla="*/ 0 h 3495675"/>
              <a:gd name="connsiteX1" fmla="*/ 6230384 w 7000734"/>
              <a:gd name="connsiteY1" fmla="*/ 19050 h 3495675"/>
              <a:gd name="connsiteX2" fmla="*/ 6897134 w 7000734"/>
              <a:gd name="connsiteY2" fmla="*/ 200025 h 3495675"/>
              <a:gd name="connsiteX3" fmla="*/ 6973334 w 7000734"/>
              <a:gd name="connsiteY3" fmla="*/ 514350 h 3495675"/>
              <a:gd name="connsiteX4" fmla="*/ 6639959 w 7000734"/>
              <a:gd name="connsiteY4" fmla="*/ 571500 h 3495675"/>
              <a:gd name="connsiteX5" fmla="*/ 5401709 w 7000734"/>
              <a:gd name="connsiteY5" fmla="*/ 542925 h 3495675"/>
              <a:gd name="connsiteX6" fmla="*/ 4592084 w 7000734"/>
              <a:gd name="connsiteY6" fmla="*/ 542925 h 3495675"/>
              <a:gd name="connsiteX7" fmla="*/ 1429784 w 7000734"/>
              <a:gd name="connsiteY7" fmla="*/ 714375 h 3495675"/>
              <a:gd name="connsiteX8" fmla="*/ 1429785 w 7000734"/>
              <a:gd name="connsiteY8" fmla="*/ 1600200 h 3495675"/>
              <a:gd name="connsiteX9" fmla="*/ 3820559 w 7000734"/>
              <a:gd name="connsiteY9" fmla="*/ 2390775 h 3495675"/>
              <a:gd name="connsiteX10" fmla="*/ 2925209 w 7000734"/>
              <a:gd name="connsiteY10" fmla="*/ 3190875 h 3495675"/>
              <a:gd name="connsiteX11" fmla="*/ 448709 w 7000734"/>
              <a:gd name="connsiteY11" fmla="*/ 3219450 h 3495675"/>
              <a:gd name="connsiteX12" fmla="*/ 477284 w 7000734"/>
              <a:gd name="connsiteY12" fmla="*/ 3495675 h 3495675"/>
              <a:gd name="connsiteX13" fmla="*/ 3239534 w 7000734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1294210 w 6865159"/>
              <a:gd name="connsiteY8" fmla="*/ 16002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294209 w 6865159"/>
              <a:gd name="connsiteY7" fmla="*/ 714375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122759 w 6865159"/>
              <a:gd name="connsiteY7" fmla="*/ 657225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122759 w 6865159"/>
              <a:gd name="connsiteY7" fmla="*/ 657225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122759 w 6865159"/>
              <a:gd name="connsiteY7" fmla="*/ 657225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056084 w 6865159"/>
              <a:gd name="connsiteY7" fmla="*/ 876300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056084 w 6865159"/>
              <a:gd name="connsiteY7" fmla="*/ 876300 h 3495675"/>
              <a:gd name="connsiteX8" fmla="*/ 2141935 w 6865159"/>
              <a:gd name="connsiteY8" fmla="*/ 15906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056084 w 6865159"/>
              <a:gd name="connsiteY7" fmla="*/ 876300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056084 w 6865159"/>
              <a:gd name="connsiteY7" fmla="*/ 876300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4456509 w 6865159"/>
              <a:gd name="connsiteY6" fmla="*/ 542925 h 3495675"/>
              <a:gd name="connsiteX7" fmla="*/ 1056084 w 6865159"/>
              <a:gd name="connsiteY7" fmla="*/ 876300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46684 w 6865159"/>
              <a:gd name="connsiteY6" fmla="*/ 514350 h 3495675"/>
              <a:gd name="connsiteX7" fmla="*/ 1056084 w 6865159"/>
              <a:gd name="connsiteY7" fmla="*/ 876300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46684 w 6865159"/>
              <a:gd name="connsiteY6" fmla="*/ 514350 h 3495675"/>
              <a:gd name="connsiteX7" fmla="*/ 1084659 w 6865159"/>
              <a:gd name="connsiteY7" fmla="*/ 1266825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46684 w 6865159"/>
              <a:gd name="connsiteY6" fmla="*/ 514350 h 3495675"/>
              <a:gd name="connsiteX7" fmla="*/ 1084659 w 6865159"/>
              <a:gd name="connsiteY7" fmla="*/ 1266825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46684 w 6865159"/>
              <a:gd name="connsiteY6" fmla="*/ 514350 h 3495675"/>
              <a:gd name="connsiteX7" fmla="*/ 1084659 w 6865159"/>
              <a:gd name="connsiteY7" fmla="*/ 1266825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37159 w 6865159"/>
              <a:gd name="connsiteY6" fmla="*/ 495300 h 3495675"/>
              <a:gd name="connsiteX7" fmla="*/ 1084659 w 6865159"/>
              <a:gd name="connsiteY7" fmla="*/ 1266825 h 3495675"/>
              <a:gd name="connsiteX8" fmla="*/ 2675335 w 6865159"/>
              <a:gd name="connsiteY8" fmla="*/ 1676400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37159 w 6865159"/>
              <a:gd name="connsiteY6" fmla="*/ 495300 h 3495675"/>
              <a:gd name="connsiteX7" fmla="*/ 1084659 w 6865159"/>
              <a:gd name="connsiteY7" fmla="*/ 1266825 h 3495675"/>
              <a:gd name="connsiteX8" fmla="*/ 3056335 w 6865159"/>
              <a:gd name="connsiteY8" fmla="*/ 16668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  <a:gd name="connsiteX0" fmla="*/ 3570684 w 6865159"/>
              <a:gd name="connsiteY0" fmla="*/ 0 h 3495675"/>
              <a:gd name="connsiteX1" fmla="*/ 6094809 w 6865159"/>
              <a:gd name="connsiteY1" fmla="*/ 19050 h 3495675"/>
              <a:gd name="connsiteX2" fmla="*/ 6761559 w 6865159"/>
              <a:gd name="connsiteY2" fmla="*/ 200025 h 3495675"/>
              <a:gd name="connsiteX3" fmla="*/ 6837759 w 6865159"/>
              <a:gd name="connsiteY3" fmla="*/ 514350 h 3495675"/>
              <a:gd name="connsiteX4" fmla="*/ 6504384 w 6865159"/>
              <a:gd name="connsiteY4" fmla="*/ 571500 h 3495675"/>
              <a:gd name="connsiteX5" fmla="*/ 5266134 w 6865159"/>
              <a:gd name="connsiteY5" fmla="*/ 542925 h 3495675"/>
              <a:gd name="connsiteX6" fmla="*/ 2037159 w 6865159"/>
              <a:gd name="connsiteY6" fmla="*/ 495300 h 3495675"/>
              <a:gd name="connsiteX7" fmla="*/ 1084659 w 6865159"/>
              <a:gd name="connsiteY7" fmla="*/ 1266825 h 3495675"/>
              <a:gd name="connsiteX8" fmla="*/ 3056335 w 6865159"/>
              <a:gd name="connsiteY8" fmla="*/ 1666875 h 3495675"/>
              <a:gd name="connsiteX9" fmla="*/ 3684984 w 6865159"/>
              <a:gd name="connsiteY9" fmla="*/ 2390775 h 3495675"/>
              <a:gd name="connsiteX10" fmla="*/ 2789634 w 6865159"/>
              <a:gd name="connsiteY10" fmla="*/ 3190875 h 3495675"/>
              <a:gd name="connsiteX11" fmla="*/ 313134 w 6865159"/>
              <a:gd name="connsiteY11" fmla="*/ 3219450 h 3495675"/>
              <a:gd name="connsiteX12" fmla="*/ 341709 w 6865159"/>
              <a:gd name="connsiteY12" fmla="*/ 3495675 h 3495675"/>
              <a:gd name="connsiteX13" fmla="*/ 3103959 w 6865159"/>
              <a:gd name="connsiteY13" fmla="*/ 3457575 h 349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865159" h="3495675">
                <a:moveTo>
                  <a:pt x="3570684" y="0"/>
                </a:moveTo>
                <a:lnTo>
                  <a:pt x="6094809" y="19050"/>
                </a:lnTo>
                <a:cubicBezTo>
                  <a:pt x="6626621" y="52387"/>
                  <a:pt x="6637734" y="117475"/>
                  <a:pt x="6761559" y="200025"/>
                </a:cubicBezTo>
                <a:cubicBezTo>
                  <a:pt x="6885384" y="282575"/>
                  <a:pt x="6880622" y="452438"/>
                  <a:pt x="6837759" y="514350"/>
                </a:cubicBezTo>
                <a:cubicBezTo>
                  <a:pt x="6794897" y="576263"/>
                  <a:pt x="6766322" y="566738"/>
                  <a:pt x="6504384" y="571500"/>
                </a:cubicBezTo>
                <a:lnTo>
                  <a:pt x="5266134" y="542925"/>
                </a:lnTo>
                <a:cubicBezTo>
                  <a:pt x="4924822" y="538163"/>
                  <a:pt x="2781696" y="450850"/>
                  <a:pt x="2037159" y="495300"/>
                </a:cubicBezTo>
                <a:cubicBezTo>
                  <a:pt x="1292622" y="539750"/>
                  <a:pt x="962421" y="947737"/>
                  <a:pt x="1084659" y="1266825"/>
                </a:cubicBezTo>
                <a:cubicBezTo>
                  <a:pt x="1206897" y="1585913"/>
                  <a:pt x="2622948" y="1479550"/>
                  <a:pt x="3056335" y="1666875"/>
                </a:cubicBezTo>
                <a:cubicBezTo>
                  <a:pt x="3489722" y="1854200"/>
                  <a:pt x="3729434" y="2136775"/>
                  <a:pt x="3684984" y="2390775"/>
                </a:cubicBezTo>
                <a:cubicBezTo>
                  <a:pt x="3640534" y="2644775"/>
                  <a:pt x="3351609" y="3052763"/>
                  <a:pt x="2789634" y="3190875"/>
                </a:cubicBezTo>
                <a:cubicBezTo>
                  <a:pt x="2227659" y="3328987"/>
                  <a:pt x="1138634" y="3209925"/>
                  <a:pt x="313134" y="3219450"/>
                </a:cubicBezTo>
                <a:cubicBezTo>
                  <a:pt x="-94853" y="3270250"/>
                  <a:pt x="-123428" y="3455988"/>
                  <a:pt x="341709" y="3495675"/>
                </a:cubicBezTo>
                <a:lnTo>
                  <a:pt x="3103959" y="345757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Line Callout 1 9"/>
          <p:cNvSpPr/>
          <p:nvPr/>
        </p:nvSpPr>
        <p:spPr bwMode="auto">
          <a:xfrm>
            <a:off x="1029301" y="2646874"/>
            <a:ext cx="2287177" cy="923330"/>
          </a:xfrm>
          <a:prstGeom prst="borderCallout1">
            <a:avLst>
              <a:gd name="adj1" fmla="val 47052"/>
              <a:gd name="adj2" fmla="val 100103"/>
              <a:gd name="adj3" fmla="val 122899"/>
              <a:gd name="adj4" fmla="val 13500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First multi-threaded path thru JAWS pattern language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2922668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7" y="1851945"/>
            <a:ext cx="88487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16645" name="Rectangle 5"/>
          <p:cNvSpPr>
            <a:spLocks noChangeArrowheads="1"/>
          </p:cNvSpPr>
          <p:nvPr/>
        </p:nvSpPr>
        <p:spPr bwMode="auto">
          <a:xfrm>
            <a:off x="9525" y="1012825"/>
            <a:ext cx="911649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Use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 smtClean="0">
                <a:latin typeface="+mj-lt"/>
              </a:rPr>
              <a:t> (which inherits from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 smtClean="0">
                <a:latin typeface="+mj-lt"/>
              </a:rPr>
              <a:t>) to implement a web server using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 &amp; </a:t>
            </a:r>
            <a:r>
              <a:rPr lang="en-US" sz="2000" i="1" u="none" dirty="0" smtClean="0">
                <a:latin typeface="+mj-lt"/>
              </a:rPr>
              <a:t>thread-per-connection</a:t>
            </a:r>
            <a:r>
              <a:rPr lang="en-US" sz="2000" u="none" dirty="0" smtClean="0">
                <a:latin typeface="+mj-lt"/>
              </a:rPr>
              <a:t> concurrency model</a:t>
            </a:r>
          </a:p>
        </p:txBody>
      </p:sp>
      <p:sp>
        <p:nvSpPr>
          <p:cNvPr id="2416652" name="AutoShape 12"/>
          <p:cNvSpPr>
            <a:spLocks noChangeArrowheads="1"/>
          </p:cNvSpPr>
          <p:nvPr/>
        </p:nvSpPr>
        <p:spPr bwMode="auto">
          <a:xfrm>
            <a:off x="2556336" y="3258470"/>
            <a:ext cx="1056021" cy="73021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3824288" y="2118334"/>
            <a:ext cx="1736725" cy="24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18969" y="2080234"/>
            <a:ext cx="1421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Server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66766" y="5123968"/>
            <a:ext cx="9123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335141" y="3318891"/>
            <a:ext cx="625042" cy="3621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554267" y="5046634"/>
            <a:ext cx="449366" cy="2979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242337" y="3263581"/>
            <a:ext cx="717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dirty="0" smtClean="0"/>
              <a:t>Thread-per-Connection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  <p:sp>
        <p:nvSpPr>
          <p:cNvPr id="21" name="AutoShape 12"/>
          <p:cNvSpPr>
            <a:spLocks noChangeArrowheads="1"/>
          </p:cNvSpPr>
          <p:nvPr/>
        </p:nvSpPr>
        <p:spPr bwMode="auto">
          <a:xfrm>
            <a:off x="4476750" y="3334670"/>
            <a:ext cx="762000" cy="6467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  <a:extLst/>
        </p:spPr>
        <p:txBody>
          <a:bodyPr wrap="none" tIns="0" bIns="0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Handler</a:t>
            </a:r>
          </a:p>
        </p:txBody>
      </p:sp>
      <p:sp>
        <p:nvSpPr>
          <p:cNvPr id="23" name="AutoShape 12"/>
          <p:cNvSpPr>
            <a:spLocks noChangeArrowheads="1"/>
          </p:cNvSpPr>
          <p:nvPr/>
        </p:nvSpPr>
        <p:spPr bwMode="auto">
          <a:xfrm>
            <a:off x="5864550" y="2593560"/>
            <a:ext cx="762000" cy="6467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  <a:extLst/>
        </p:spPr>
        <p:txBody>
          <a:bodyPr wrap="none" tIns="0" bIns="0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2556337" y="4262411"/>
            <a:ext cx="1469557" cy="385808"/>
          </a:xfrm>
          <a:prstGeom prst="roundRect">
            <a:avLst/>
          </a:prstGeom>
          <a:solidFill>
            <a:srgbClr val="D9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ACE_Reactor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64" y="5615860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1544374" y="4648219"/>
            <a:ext cx="732618" cy="3907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4853120"/>
            <a:ext cx="1901826" cy="101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3660487" y="5244157"/>
            <a:ext cx="625042" cy="3621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 rot="19711117">
            <a:off x="408004" y="3199603"/>
            <a:ext cx="699328" cy="7341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57668" y="3619960"/>
            <a:ext cx="786706" cy="40511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6524" y="2790562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 bwMode="auto">
          <a:xfrm>
            <a:off x="8329786" y="4422421"/>
            <a:ext cx="786706" cy="40511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771">
            <a:off x="7625084" y="3672861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6934200" y="3547605"/>
            <a:ext cx="1123950" cy="47636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1176517" y="3345353"/>
            <a:ext cx="1100475" cy="19272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1193350" y="3014615"/>
            <a:ext cx="74696" cy="5641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46"/>
          <p:cNvCxnSpPr/>
          <p:nvPr/>
        </p:nvCxnSpPr>
        <p:spPr bwMode="auto">
          <a:xfrm flipV="1">
            <a:off x="1180488" y="3016033"/>
            <a:ext cx="87558" cy="6452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ounded Rectangle 8"/>
          <p:cNvSpPr/>
          <p:nvPr/>
        </p:nvSpPr>
        <p:spPr bwMode="auto">
          <a:xfrm>
            <a:off x="4329682" y="3282631"/>
            <a:ext cx="1061468" cy="138463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5721314" y="2538496"/>
            <a:ext cx="1064840" cy="138463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6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017825"/>
            <a:ext cx="85940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TPC_HTTP_Handler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open (void *)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 return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activate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743301" name="Rectangle 5"/>
          <p:cNvSpPr>
            <a:spLocks noChangeArrowheads="1"/>
          </p:cNvSpPr>
          <p:nvPr/>
        </p:nvSpPr>
        <p:spPr bwMode="auto">
          <a:xfrm>
            <a:off x="4562764" y="978849"/>
            <a:ext cx="625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 a service handler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2377355" y="1669228"/>
            <a:ext cx="79867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Hook method called by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b="1" u="none" dirty="0" smtClean="0">
                <a:solidFill>
                  <a:srgbClr val="336699"/>
                </a:solidFill>
              </a:rPr>
              <a:t> for each connection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V="1">
            <a:off x="1959201" y="1788299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dirty="0" smtClean="0"/>
              <a:t>Thread-per-Connection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  <p:sp>
        <p:nvSpPr>
          <p:cNvPr id="19" name="AutoShape 14"/>
          <p:cNvSpPr>
            <a:spLocks noChangeArrowheads="1"/>
          </p:cNvSpPr>
          <p:nvPr/>
        </p:nvSpPr>
        <p:spPr bwMode="auto">
          <a:xfrm>
            <a:off x="3571875" y="1028061"/>
            <a:ext cx="845245" cy="317500"/>
          </a:xfrm>
          <a:prstGeom prst="leftArrow">
            <a:avLst>
              <a:gd name="adj1" fmla="val 50000"/>
              <a:gd name="adj2" fmla="val 787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4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3301" grpId="0"/>
      <p:bldP spid="10" grpId="0"/>
      <p:bldP spid="11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017825"/>
            <a:ext cx="85940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TPC_HTTP_Handler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open (void *)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 return </a:t>
            </a:r>
            <a:r>
              <a:rPr lang="en-US" b="1" u="none" dirty="0">
                <a:solidFill>
                  <a:srgbClr val="FF0000"/>
                </a:solidFill>
                <a:latin typeface="Courier New" pitchFamily="49" charset="0"/>
              </a:rPr>
              <a:t>activate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30051" y="2543456"/>
            <a:ext cx="347343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Become an active object &amp; call the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b="1" u="none" dirty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hook method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16200000">
            <a:off x="5101426" y="2474544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dirty="0" smtClean="0"/>
              <a:t>Thread-per-Connection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79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22594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3965574"/>
            <a:ext cx="9209531" cy="219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171" y="3214408"/>
            <a:ext cx="9023350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Active Object </a:t>
            </a:r>
            <a:r>
              <a:rPr lang="en-US" u="none" dirty="0" smtClean="0">
                <a:latin typeface="+mj-lt"/>
              </a:rPr>
              <a:t>defines units </a:t>
            </a:r>
            <a:r>
              <a:rPr lang="en-US" u="none" dirty="0">
                <a:latin typeface="+mj-lt"/>
              </a:rPr>
              <a:t>of concurrency </a:t>
            </a:r>
            <a:r>
              <a:rPr lang="en-US" u="none" dirty="0" smtClean="0">
                <a:latin typeface="+mj-lt"/>
              </a:rPr>
              <a:t>as service </a:t>
            </a:r>
            <a:r>
              <a:rPr lang="en-US" u="none" dirty="0">
                <a:latin typeface="+mj-lt"/>
              </a:rPr>
              <a:t>requests </a:t>
            </a:r>
            <a:r>
              <a:rPr lang="en-US" u="none" dirty="0" smtClean="0">
                <a:latin typeface="+mj-lt"/>
              </a:rPr>
              <a:t>on components &amp; runs </a:t>
            </a:r>
            <a:r>
              <a:rPr lang="en-US" u="none" dirty="0">
                <a:latin typeface="+mj-lt"/>
              </a:rPr>
              <a:t>service requests </a:t>
            </a:r>
            <a:r>
              <a:rPr lang="en-US" u="none" dirty="0" smtClean="0">
                <a:latin typeface="+mj-lt"/>
              </a:rPr>
              <a:t>on a component in a different </a:t>
            </a:r>
            <a:r>
              <a:rPr lang="en-US" u="none" dirty="0">
                <a:latin typeface="+mj-lt"/>
              </a:rPr>
              <a:t>thread from the requesting client thread</a:t>
            </a: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810" y="579917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Structure</a:t>
            </a:r>
            <a:endParaRPr lang="en-US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455449" y="5064124"/>
            <a:ext cx="431800" cy="370426"/>
            <a:chOff x="8327572" y="4328206"/>
            <a:chExt cx="300243" cy="3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1" name="Group 20"/>
          <p:cNvGrpSpPr/>
          <p:nvPr/>
        </p:nvGrpSpPr>
        <p:grpSpPr>
          <a:xfrm>
            <a:off x="6275224" y="4593761"/>
            <a:ext cx="431800" cy="370426"/>
            <a:chOff x="8327572" y="4328206"/>
            <a:chExt cx="300243" cy="312737"/>
          </a:xfrm>
        </p:grpSpPr>
        <p:grpSp>
          <p:nvGrpSpPr>
            <p:cNvPr id="22" name="Group 2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3" name="Straight Arrow Connector 2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8" name="Rectangle 27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187" y="6412468"/>
            <a:ext cx="8797363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000" u="none" dirty="0" smtClean="0">
                <a:latin typeface="+mj-lt"/>
              </a:rPr>
              <a:t>We’ll describe the complete Active Object pattern, but just use a subset of it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150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017825"/>
            <a:ext cx="8594019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TPC_HTTP_Handler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open (void *)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 return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activate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dirty="0" smtClean="0"/>
              <a:t>Thread-per-Connection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2677163" y="5877504"/>
            <a:ext cx="574694" cy="279442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V="1">
            <a:off x="2677163" y="482775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3251857" y="4827753"/>
            <a:ext cx="0" cy="132919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1147745" y="5003812"/>
            <a:ext cx="1441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none" dirty="0" smtClean="0"/>
              <a:t>Runtime</a:t>
            </a:r>
            <a:br>
              <a:rPr lang="en-US" u="none" dirty="0" smtClean="0"/>
            </a:br>
            <a:r>
              <a:rPr lang="en-US" u="none" dirty="0" smtClean="0"/>
              <a:t>thread stack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825" y="3126102"/>
            <a:ext cx="83888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::activate()</a:t>
            </a:r>
          </a:p>
          <a:p>
            <a:pPr marL="342900" indent="-342900"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ACE_Thread_Manager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::spawn(&amp;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this);</a:t>
            </a:r>
          </a:p>
          <a:p>
            <a:pPr marL="342900" indent="-342900">
              <a:buAutoNum type="arabicPeriod"/>
            </a:pP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pthread_create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(0, 0, 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this)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2964510" y="5022226"/>
            <a:ext cx="1092769" cy="99500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3571874" y="4283562"/>
            <a:ext cx="52302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4. void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svc_run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b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</a:b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ACE_Task_Base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*t) {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t-&gt;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svc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}</a:t>
            </a:r>
            <a:endParaRPr lang="en-US" dirty="0"/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 rot="5400000" flipV="1">
            <a:off x="5111154" y="2805296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530051" y="2543456"/>
            <a:ext cx="3473435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Become an active object &amp; call the </a:t>
            </a:r>
            <a:r>
              <a:rPr lang="en-US" sz="2000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svc()</a:t>
            </a:r>
            <a:r>
              <a:rPr lang="en-US" sz="2000" b="1" u="none" dirty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hook method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66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017825"/>
            <a:ext cx="8594019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TPC_HTTP_Handler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 open (void *) 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{ return </a:t>
            </a:r>
            <a:r>
              <a:rPr lang="en-US" b="1" u="none" dirty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activate </a:t>
            </a:r>
            <a:r>
              <a:rPr lang="en-US" b="1" u="none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</a:rPr>
              <a:t>(); }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FF0000"/>
                </a:solidFill>
                <a:latin typeface="Courier New" pitchFamily="49" charset="0"/>
              </a:rPr>
              <a:t>svc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 {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for (;;)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{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::string pathname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(peer ()));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switch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peer.send_n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(), 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                    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()) {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case -1: return -1; // Error.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case 0: return 0; // Client closed connection.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default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: continue; // Default case.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  }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   }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return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0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/* NOTREACHED */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9075"/>
            <a:ext cx="9144000" cy="914400"/>
          </a:xfrm>
        </p:spPr>
        <p:txBody>
          <a:bodyPr/>
          <a:lstStyle/>
          <a:p>
            <a:r>
              <a:rPr lang="en-US" dirty="0" smtClean="0"/>
              <a:t>Thread-per-Connection with </a:t>
            </a:r>
            <a:r>
              <a:rPr lang="en-US" dirty="0" err="1" smtClean="0"/>
              <a:t>ACE_Svc_Handler</a:t>
            </a:r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433089" y="2620961"/>
            <a:ext cx="54705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Runs in a separate thread of control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 rot="5400000" flipH="1">
            <a:off x="3994939" y="3747616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7555599" y="3868548"/>
            <a:ext cx="163398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Send the requested content back to client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8" name="AutoShape 14"/>
          <p:cNvSpPr>
            <a:spLocks noChangeArrowheads="1"/>
          </p:cNvSpPr>
          <p:nvPr/>
        </p:nvSpPr>
        <p:spPr bwMode="auto">
          <a:xfrm>
            <a:off x="3517205" y="2645568"/>
            <a:ext cx="845245" cy="317500"/>
          </a:xfrm>
          <a:prstGeom prst="leftArrow">
            <a:avLst>
              <a:gd name="adj1" fmla="val 50000"/>
              <a:gd name="adj2" fmla="val 787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322029" y="3916045"/>
            <a:ext cx="39514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Memory map requested content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1" name="AutoShape 14"/>
          <p:cNvSpPr>
            <a:spLocks noChangeArrowheads="1"/>
          </p:cNvSpPr>
          <p:nvPr/>
        </p:nvSpPr>
        <p:spPr bwMode="auto">
          <a:xfrm>
            <a:off x="6707628" y="4285377"/>
            <a:ext cx="845245" cy="317500"/>
          </a:xfrm>
          <a:prstGeom prst="leftArrow">
            <a:avLst>
              <a:gd name="adj1" fmla="val 50000"/>
              <a:gd name="adj2" fmla="val 78750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6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/>
      <p:bldP spid="2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28575" y="1012825"/>
            <a:ext cx="911649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We now show how to use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sz="2000" u="none" dirty="0" smtClean="0">
                <a:latin typeface="+mj-lt"/>
              </a:rPr>
              <a:t> to implement a web server based on the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 &amp; </a:t>
            </a:r>
            <a:r>
              <a:rPr lang="en-US" sz="2000" i="1" u="none" dirty="0" smtClean="0">
                <a:latin typeface="+mj-lt"/>
              </a:rPr>
              <a:t>thread-per-connection</a:t>
            </a:r>
            <a:r>
              <a:rPr lang="en-US" sz="2000" u="none" dirty="0" smtClean="0">
                <a:latin typeface="+mj-lt"/>
              </a:rPr>
              <a:t> concurrency model</a:t>
            </a:r>
          </a:p>
        </p:txBody>
      </p:sp>
      <p:sp>
        <p:nvSpPr>
          <p:cNvPr id="27" name="Rectangle 8"/>
          <p:cNvSpPr>
            <a:spLocks noGrp="1" noChangeArrowheads="1"/>
          </p:cNvSpPr>
          <p:nvPr>
            <p:ph type="title"/>
          </p:nvPr>
        </p:nvSpPr>
        <p:spPr>
          <a:xfrm>
            <a:off x="133350" y="257175"/>
            <a:ext cx="8864600" cy="9144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Thread-per-Connection with </a:t>
            </a:r>
            <a:r>
              <a:rPr lang="en-US" sz="3200" dirty="0" err="1" smtClean="0"/>
              <a:t>ACE_Acceptor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67" y="1851945"/>
            <a:ext cx="8848725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AutoShape 12"/>
          <p:cNvSpPr>
            <a:spLocks noChangeArrowheads="1"/>
          </p:cNvSpPr>
          <p:nvPr/>
        </p:nvSpPr>
        <p:spPr bwMode="auto">
          <a:xfrm>
            <a:off x="2556336" y="3258470"/>
            <a:ext cx="1056021" cy="73021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3824288" y="2118334"/>
            <a:ext cx="1736725" cy="24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18969" y="2080234"/>
            <a:ext cx="1421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Server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66766" y="5123968"/>
            <a:ext cx="9123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en-US" sz="11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7335141" y="3318891"/>
            <a:ext cx="625042" cy="3621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554267" y="5046634"/>
            <a:ext cx="449366" cy="2979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42337" y="3263581"/>
            <a:ext cx="7178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/>
            <a:r>
              <a:rPr lang="en-US" sz="11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</a:t>
            </a:r>
            <a:endParaRPr lang="en-US" sz="11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AutoShape 12"/>
          <p:cNvSpPr>
            <a:spLocks noChangeArrowheads="1"/>
          </p:cNvSpPr>
          <p:nvPr/>
        </p:nvSpPr>
        <p:spPr bwMode="auto">
          <a:xfrm>
            <a:off x="4476750" y="3334670"/>
            <a:ext cx="762000" cy="6467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  <a:extLst/>
        </p:spPr>
        <p:txBody>
          <a:bodyPr wrap="none" tIns="0" bIns="0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</a:p>
        </p:txBody>
      </p:sp>
      <p:sp>
        <p:nvSpPr>
          <p:cNvPr id="38" name="AutoShape 12"/>
          <p:cNvSpPr>
            <a:spLocks noChangeArrowheads="1"/>
          </p:cNvSpPr>
          <p:nvPr/>
        </p:nvSpPr>
        <p:spPr bwMode="auto">
          <a:xfrm>
            <a:off x="5864550" y="2593560"/>
            <a:ext cx="762000" cy="6467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2700">
            <a:noFill/>
            <a:round/>
            <a:headEnd/>
            <a:tailEnd/>
          </a:ln>
          <a:effectLst/>
          <a:extLst/>
        </p:spPr>
        <p:txBody>
          <a:bodyPr wrap="none" tIns="0" bIns="0" anchor="ctr"/>
          <a:lstStyle/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HTTP_</a:t>
            </a:r>
          </a:p>
          <a:p>
            <a:pPr algn="ctr"/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2556337" y="4262411"/>
            <a:ext cx="1469557" cy="385808"/>
          </a:xfrm>
          <a:prstGeom prst="roundRect">
            <a:avLst/>
          </a:prstGeom>
          <a:solidFill>
            <a:srgbClr val="D9F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ACE_Reactor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264" y="5615860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 bwMode="auto">
          <a:xfrm>
            <a:off x="1544374" y="4648219"/>
            <a:ext cx="732618" cy="39075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4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9" y="4853120"/>
            <a:ext cx="1901826" cy="1010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Rectangle 42"/>
          <p:cNvSpPr/>
          <p:nvPr/>
        </p:nvSpPr>
        <p:spPr bwMode="auto">
          <a:xfrm>
            <a:off x="3660487" y="5244157"/>
            <a:ext cx="625042" cy="36217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 rot="19711117">
            <a:off x="408004" y="3199603"/>
            <a:ext cx="699328" cy="73418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757668" y="3619960"/>
            <a:ext cx="786706" cy="40511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6524" y="2790562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ectangle 46"/>
          <p:cNvSpPr/>
          <p:nvPr/>
        </p:nvSpPr>
        <p:spPr bwMode="auto">
          <a:xfrm>
            <a:off x="8329786" y="4422421"/>
            <a:ext cx="786706" cy="405118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pic>
        <p:nvPicPr>
          <p:cNvPr id="48" name="Picture 4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7771">
            <a:off x="7625084" y="3672861"/>
            <a:ext cx="1586619" cy="111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9" name="Straight Connector 48"/>
          <p:cNvCxnSpPr/>
          <p:nvPr/>
        </p:nvCxnSpPr>
        <p:spPr bwMode="auto">
          <a:xfrm>
            <a:off x="6934200" y="3547605"/>
            <a:ext cx="1123950" cy="47636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>
            <a:off x="1176517" y="3345353"/>
            <a:ext cx="1100475" cy="19272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/>
          <p:cNvCxnSpPr/>
          <p:nvPr/>
        </p:nvCxnSpPr>
        <p:spPr bwMode="auto">
          <a:xfrm flipV="1">
            <a:off x="1193350" y="3014615"/>
            <a:ext cx="74696" cy="56418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/>
          <p:cNvCxnSpPr/>
          <p:nvPr/>
        </p:nvCxnSpPr>
        <p:spPr bwMode="auto">
          <a:xfrm flipV="1">
            <a:off x="1180488" y="3016033"/>
            <a:ext cx="87558" cy="64526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Rounded Rectangle 53"/>
          <p:cNvSpPr/>
          <p:nvPr/>
        </p:nvSpPr>
        <p:spPr bwMode="auto">
          <a:xfrm>
            <a:off x="2547879" y="3244531"/>
            <a:ext cx="1086571" cy="760388"/>
          </a:xfrm>
          <a:prstGeom prst="round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8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ChangeArrowheads="1"/>
          </p:cNvSpPr>
          <p:nvPr>
            <p:ph type="title"/>
          </p:nvPr>
        </p:nvSpPr>
        <p:spPr>
          <a:xfrm>
            <a:off x="133350" y="257175"/>
            <a:ext cx="8864600" cy="914400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Thread-per-Connection with </a:t>
            </a:r>
            <a:r>
              <a:rPr lang="en-US" sz="3200" dirty="0" err="1" smtClean="0"/>
              <a:t>ACE_Acceptor</a:t>
            </a:r>
            <a:endParaRPr lang="en-US" sz="3200" dirty="0"/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2700" y="1577169"/>
            <a:ext cx="8594019" cy="457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</a:t>
            </a:r>
            <a:r>
              <a:rPr lang="en-US" b="1" u="none" dirty="0" err="1">
                <a:latin typeface="Courier New" pitchFamily="49" charset="0"/>
              </a:rPr>
              <a:t>typedef</a:t>
            </a:r>
            <a:r>
              <a:rPr lang="en-US" b="1" u="none" dirty="0">
                <a:latin typeface="Courier New" pitchFamily="49" charset="0"/>
              </a:rPr>
              <a:t> </a:t>
            </a:r>
            <a:r>
              <a:rPr lang="en-US" b="1" u="none" dirty="0" err="1" smtClean="0">
                <a:latin typeface="Courier New" pitchFamily="49" charset="0"/>
              </a:rPr>
              <a:t>ACE_Acceptor</a:t>
            </a:r>
            <a:r>
              <a:rPr lang="en-US" b="1" u="none" dirty="0" smtClean="0">
                <a:latin typeface="Courier New" pitchFamily="49" charset="0"/>
              </a:rPr>
              <a:t>&lt;</a:t>
            </a:r>
            <a:r>
              <a:rPr lang="en-US" b="1" u="none" dirty="0" err="1" smtClean="0">
                <a:latin typeface="Courier New" pitchFamily="49" charset="0"/>
              </a:rPr>
              <a:t>TPC_HTTP_Handler</a:t>
            </a:r>
            <a:r>
              <a:rPr lang="en-US" b="1" u="none" dirty="0">
                <a:latin typeface="Courier New" pitchFamily="49" charset="0"/>
              </a:rPr>
              <a:t>, </a:t>
            </a:r>
            <a:r>
              <a:rPr lang="en-US" b="1" u="none" dirty="0" err="1">
                <a:latin typeface="Courier New" pitchFamily="49" charset="0"/>
              </a:rPr>
              <a:t>ACE_SOCK_Acceptor</a:t>
            </a:r>
            <a:r>
              <a:rPr lang="en-US" b="1" u="none" dirty="0">
                <a:latin typeface="Courier New" pitchFamily="49" charset="0"/>
              </a:rPr>
              <a:t>&gt; </a:t>
            </a:r>
          </a:p>
          <a:p>
            <a:r>
              <a:rPr lang="en-US" b="1" u="none" dirty="0">
                <a:latin typeface="Courier New" pitchFamily="49" charset="0"/>
              </a:rPr>
              <a:t> 2        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TPC_HTTP_Acceptor</a:t>
            </a:r>
            <a:r>
              <a:rPr lang="en-US" b="1" u="none" dirty="0" smtClean="0">
                <a:latin typeface="Courier New" pitchFamily="49" charset="0"/>
              </a:rPr>
              <a:t>;</a:t>
            </a:r>
          </a:p>
          <a:p>
            <a:endParaRPr lang="en-US" b="1" u="none" dirty="0"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TPC_HTTP_Acceptor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4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6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reactor;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7   new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8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reactor.run_reactor_event_loop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946331" y="4972418"/>
            <a:ext cx="612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Dynamic allocation ensures proper deletion semantics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 rot="5400000" flipH="1" flipV="1">
            <a:off x="1500641" y="4735483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664074" y="4047319"/>
            <a:ext cx="34100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Event loop controller object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4" name="AutoShape 8"/>
          <p:cNvSpPr>
            <a:spLocks noChangeArrowheads="1"/>
          </p:cNvSpPr>
          <p:nvPr/>
        </p:nvSpPr>
        <p:spPr bwMode="auto">
          <a:xfrm rot="10800000" flipH="1">
            <a:off x="3799341" y="4089342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834730" y="6005500"/>
            <a:ext cx="29550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Run server event loop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auto">
          <a:xfrm rot="5400000" flipH="1" flipV="1">
            <a:off x="4342605" y="581500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615158" y="2775295"/>
            <a:ext cx="34762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Reuse our earlier template driver &amp; Instantiate it with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the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TPC_HTTP_Acceptor</a:t>
            </a:r>
            <a:endParaRPr lang="en-US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AutoShape 6"/>
          <p:cNvSpPr>
            <a:spLocks noChangeArrowheads="1"/>
          </p:cNvSpPr>
          <p:nvPr/>
        </p:nvSpPr>
        <p:spPr bwMode="auto">
          <a:xfrm rot="5400000" flipH="1" flipV="1">
            <a:off x="4973694" y="2862262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1924106" y="1026584"/>
            <a:ext cx="494341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Instantiate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sz="2000" b="1" u="none" dirty="0">
                <a:solidFill>
                  <a:srgbClr val="336699"/>
                </a:solidFill>
              </a:rPr>
              <a:t> </a:t>
            </a:r>
            <a:r>
              <a:rPr lang="en-US" b="1" u="none" dirty="0" smtClean="0">
                <a:solidFill>
                  <a:srgbClr val="336699"/>
                </a:solidFill>
              </a:rPr>
              <a:t>template</a:t>
            </a:r>
            <a:endParaRPr lang="en-US" b="1" u="none" dirty="0">
              <a:solidFill>
                <a:srgbClr val="336699"/>
              </a:solidFill>
            </a:endParaRPr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 rot="16200000" flipH="1">
            <a:off x="1387291" y="1158346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1809750" y="6418471"/>
            <a:ext cx="5562599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Note the extensive design &amp; code reuse here!</a:t>
            </a:r>
          </a:p>
        </p:txBody>
      </p:sp>
    </p:spTree>
    <p:extLst>
      <p:ext uri="{BB962C8B-B14F-4D97-AF65-F5344CB8AC3E}">
        <p14:creationId xmlns:p14="http://schemas.microsoft.com/office/powerpoint/2010/main" val="99323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Only minor changes were required to extend the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>
                <a:latin typeface="+mj-lt"/>
              </a:rPr>
              <a:t> </a:t>
            </a:r>
            <a:r>
              <a:rPr lang="en-US" sz="2000" u="none" dirty="0" smtClean="0">
                <a:latin typeface="+mj-lt"/>
              </a:rPr>
              <a:t>&amp; </a:t>
            </a:r>
            <a:r>
              <a:rPr lang="en-US" sz="2000" i="1" u="none" dirty="0" smtClean="0">
                <a:latin typeface="+mj-lt"/>
              </a:rPr>
              <a:t>Acceptor-Connector</a:t>
            </a:r>
            <a:r>
              <a:rPr lang="en-US" sz="2000" u="none" dirty="0" smtClean="0">
                <a:latin typeface="+mj-lt"/>
              </a:rPr>
              <a:t> version of the JAWS web server to use </a:t>
            </a:r>
            <a:r>
              <a:rPr lang="en-US" sz="2000" i="1" u="none" dirty="0" smtClean="0">
                <a:latin typeface="+mj-lt"/>
              </a:rPr>
              <a:t>Active Object</a:t>
            </a:r>
          </a:p>
        </p:txBody>
      </p:sp>
      <p:cxnSp>
        <p:nvCxnSpPr>
          <p:cNvPr id="61" name="Straight Connector 60"/>
          <p:cNvCxnSpPr/>
          <p:nvPr/>
        </p:nvCxnSpPr>
        <p:spPr bwMode="auto">
          <a:xfrm flipV="1">
            <a:off x="5232195" y="3413817"/>
            <a:ext cx="1121144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Rectangle 96"/>
          <p:cNvSpPr>
            <a:spLocks noChangeArrowheads="1"/>
          </p:cNvSpPr>
          <p:nvPr/>
        </p:nvSpPr>
        <p:spPr bwMode="auto">
          <a:xfrm>
            <a:off x="7361353" y="1538784"/>
            <a:ext cx="1182773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Rectangle 104"/>
          <p:cNvSpPr>
            <a:spLocks noChangeArrowheads="1"/>
          </p:cNvSpPr>
          <p:nvPr/>
        </p:nvSpPr>
        <p:spPr bwMode="auto">
          <a:xfrm>
            <a:off x="7828447" y="3262817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Rectangle 100"/>
          <p:cNvSpPr>
            <a:spLocks noChangeArrowheads="1"/>
          </p:cNvSpPr>
          <p:nvPr/>
        </p:nvSpPr>
        <p:spPr bwMode="auto">
          <a:xfrm>
            <a:off x="6503978" y="3270338"/>
            <a:ext cx="1192423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5" name="Straight Arrow Connector 64"/>
          <p:cNvCxnSpPr/>
          <p:nvPr/>
        </p:nvCxnSpPr>
        <p:spPr bwMode="auto">
          <a:xfrm>
            <a:off x="5240085" y="2278511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66" name="Straight Connector 65"/>
          <p:cNvCxnSpPr/>
          <p:nvPr/>
        </p:nvCxnSpPr>
        <p:spPr bwMode="auto">
          <a:xfrm>
            <a:off x="7966907" y="2130278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7" name="Rectangle 102"/>
          <p:cNvSpPr>
            <a:spLocks noChangeArrowheads="1"/>
          </p:cNvSpPr>
          <p:nvPr/>
        </p:nvSpPr>
        <p:spPr bwMode="auto">
          <a:xfrm>
            <a:off x="7833879" y="2735740"/>
            <a:ext cx="1186498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Rectangle 94"/>
          <p:cNvSpPr>
            <a:spLocks noChangeArrowheads="1"/>
          </p:cNvSpPr>
          <p:nvPr/>
        </p:nvSpPr>
        <p:spPr bwMode="auto">
          <a:xfrm>
            <a:off x="7361353" y="1042919"/>
            <a:ext cx="1182773" cy="4958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55"/>
          <p:cNvSpPr>
            <a:spLocks noChangeArrowheads="1"/>
          </p:cNvSpPr>
          <p:nvPr/>
        </p:nvSpPr>
        <p:spPr bwMode="auto">
          <a:xfrm>
            <a:off x="7124731" y="2518421"/>
            <a:ext cx="16322" cy="26172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56"/>
          <p:cNvSpPr>
            <a:spLocks noChangeArrowheads="1"/>
          </p:cNvSpPr>
          <p:nvPr/>
        </p:nvSpPr>
        <p:spPr bwMode="auto">
          <a:xfrm>
            <a:off x="7124731" y="2518421"/>
            <a:ext cx="138737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74"/>
          <p:cNvSpPr>
            <a:spLocks noChangeArrowheads="1"/>
          </p:cNvSpPr>
          <p:nvPr/>
        </p:nvSpPr>
        <p:spPr bwMode="auto">
          <a:xfrm>
            <a:off x="6780608" y="1862300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Rectangle 75"/>
          <p:cNvSpPr>
            <a:spLocks noChangeArrowheads="1"/>
          </p:cNvSpPr>
          <p:nvPr/>
        </p:nvSpPr>
        <p:spPr bwMode="auto">
          <a:xfrm>
            <a:off x="6579242" y="1477999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3" name="Rectangle 76"/>
          <p:cNvSpPr>
            <a:spLocks noChangeArrowheads="1"/>
          </p:cNvSpPr>
          <p:nvPr/>
        </p:nvSpPr>
        <p:spPr bwMode="auto">
          <a:xfrm>
            <a:off x="7206294" y="1211699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Rectangle 77"/>
          <p:cNvSpPr>
            <a:spLocks noChangeArrowheads="1"/>
          </p:cNvSpPr>
          <p:nvPr/>
        </p:nvSpPr>
        <p:spPr bwMode="auto">
          <a:xfrm>
            <a:off x="6552948" y="2322130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Rectangle 79"/>
          <p:cNvSpPr>
            <a:spLocks noChangeArrowheads="1"/>
          </p:cNvSpPr>
          <p:nvPr/>
        </p:nvSpPr>
        <p:spPr bwMode="auto">
          <a:xfrm>
            <a:off x="6331941" y="2288034"/>
            <a:ext cx="16322" cy="1114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Rectangle 80"/>
          <p:cNvSpPr>
            <a:spLocks noChangeArrowheads="1"/>
          </p:cNvSpPr>
          <p:nvPr/>
        </p:nvSpPr>
        <p:spPr bwMode="auto">
          <a:xfrm>
            <a:off x="6395871" y="225670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Rectangle 81"/>
          <p:cNvSpPr>
            <a:spLocks noChangeArrowheads="1"/>
          </p:cNvSpPr>
          <p:nvPr/>
        </p:nvSpPr>
        <p:spPr bwMode="auto">
          <a:xfrm>
            <a:off x="5850254" y="180515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Freeform 85"/>
          <p:cNvSpPr>
            <a:spLocks/>
          </p:cNvSpPr>
          <p:nvPr/>
        </p:nvSpPr>
        <p:spPr bwMode="auto">
          <a:xfrm>
            <a:off x="5874805" y="254023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Freeform 86"/>
          <p:cNvSpPr>
            <a:spLocks/>
          </p:cNvSpPr>
          <p:nvPr/>
        </p:nvSpPr>
        <p:spPr bwMode="auto">
          <a:xfrm>
            <a:off x="5923770" y="243118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88"/>
          <p:cNvSpPr>
            <a:spLocks noChangeArrowheads="1"/>
          </p:cNvSpPr>
          <p:nvPr/>
        </p:nvSpPr>
        <p:spPr bwMode="auto">
          <a:xfrm>
            <a:off x="5386486" y="2578873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93"/>
          <p:cNvSpPr>
            <a:spLocks noChangeArrowheads="1"/>
          </p:cNvSpPr>
          <p:nvPr/>
        </p:nvSpPr>
        <p:spPr bwMode="auto">
          <a:xfrm>
            <a:off x="7184471" y="1055619"/>
            <a:ext cx="1481222" cy="50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2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2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Rectangle 95"/>
          <p:cNvSpPr>
            <a:spLocks noChangeArrowheads="1"/>
          </p:cNvSpPr>
          <p:nvPr/>
        </p:nvSpPr>
        <p:spPr bwMode="auto">
          <a:xfrm>
            <a:off x="7345031" y="1548723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3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99"/>
          <p:cNvSpPr>
            <a:spLocks noChangeArrowheads="1"/>
          </p:cNvSpPr>
          <p:nvPr/>
        </p:nvSpPr>
        <p:spPr bwMode="auto">
          <a:xfrm>
            <a:off x="6482222" y="3270338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Rectangle 101"/>
          <p:cNvSpPr>
            <a:spLocks noChangeArrowheads="1"/>
          </p:cNvSpPr>
          <p:nvPr/>
        </p:nvSpPr>
        <p:spPr bwMode="auto">
          <a:xfrm>
            <a:off x="7675372" y="2790509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Rectangle 103"/>
          <p:cNvSpPr>
            <a:spLocks noChangeArrowheads="1"/>
          </p:cNvSpPr>
          <p:nvPr/>
        </p:nvSpPr>
        <p:spPr bwMode="auto">
          <a:xfrm>
            <a:off x="7790338" y="3254812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108"/>
          <p:cNvSpPr>
            <a:spLocks noChangeArrowheads="1"/>
          </p:cNvSpPr>
          <p:nvPr/>
        </p:nvSpPr>
        <p:spPr bwMode="auto">
          <a:xfrm>
            <a:off x="4824829" y="3380571"/>
            <a:ext cx="1298829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87" name="Rectangle 109"/>
          <p:cNvSpPr>
            <a:spLocks noChangeArrowheads="1"/>
          </p:cNvSpPr>
          <p:nvPr/>
        </p:nvSpPr>
        <p:spPr bwMode="auto">
          <a:xfrm>
            <a:off x="4460668" y="2624893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8" name="Rectangle 107"/>
          <p:cNvSpPr>
            <a:spLocks noChangeArrowheads="1"/>
          </p:cNvSpPr>
          <p:nvPr/>
        </p:nvSpPr>
        <p:spPr bwMode="auto">
          <a:xfrm>
            <a:off x="4820783" y="3410388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9" name="Rectangle 106"/>
          <p:cNvSpPr>
            <a:spLocks noChangeArrowheads="1"/>
          </p:cNvSpPr>
          <p:nvPr/>
        </p:nvSpPr>
        <p:spPr bwMode="auto">
          <a:xfrm>
            <a:off x="4824829" y="2853493"/>
            <a:ext cx="1298829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Rectangle 105"/>
          <p:cNvSpPr>
            <a:spLocks noChangeArrowheads="1"/>
          </p:cNvSpPr>
          <p:nvPr/>
        </p:nvSpPr>
        <p:spPr bwMode="auto">
          <a:xfrm>
            <a:off x="4736418" y="2899010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1" name="Straight Connector 90"/>
          <p:cNvCxnSpPr/>
          <p:nvPr/>
        </p:nvCxnSpPr>
        <p:spPr bwMode="auto">
          <a:xfrm>
            <a:off x="8512101" y="2519801"/>
            <a:ext cx="0" cy="213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2" name="Isosceles Triangle 91"/>
          <p:cNvSpPr/>
          <p:nvPr/>
        </p:nvSpPr>
        <p:spPr bwMode="auto">
          <a:xfrm>
            <a:off x="7839379" y="2229436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90"/>
          <p:cNvSpPr>
            <a:spLocks noChangeArrowheads="1"/>
          </p:cNvSpPr>
          <p:nvPr/>
        </p:nvSpPr>
        <p:spPr bwMode="auto">
          <a:xfrm>
            <a:off x="4303593" y="1269430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4" name="Rectangle 93"/>
          <p:cNvSpPr>
            <a:spLocks noChangeArrowheads="1"/>
          </p:cNvSpPr>
          <p:nvPr/>
        </p:nvSpPr>
        <p:spPr bwMode="auto">
          <a:xfrm>
            <a:off x="5622288" y="1547517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5622288" y="2158199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Rectangle 89"/>
          <p:cNvSpPr>
            <a:spLocks noChangeArrowheads="1"/>
          </p:cNvSpPr>
          <p:nvPr/>
        </p:nvSpPr>
        <p:spPr bwMode="auto">
          <a:xfrm>
            <a:off x="4303593" y="1281217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7" name="Rectangle 92"/>
          <p:cNvSpPr>
            <a:spLocks noChangeArrowheads="1"/>
          </p:cNvSpPr>
          <p:nvPr/>
        </p:nvSpPr>
        <p:spPr bwMode="auto">
          <a:xfrm>
            <a:off x="4303593" y="1580231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Rectangle 91"/>
          <p:cNvSpPr>
            <a:spLocks noChangeArrowheads="1"/>
          </p:cNvSpPr>
          <p:nvPr/>
        </p:nvSpPr>
        <p:spPr bwMode="auto">
          <a:xfrm>
            <a:off x="4281373" y="1593096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6503978" y="2743260"/>
            <a:ext cx="1192423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6365194" y="2798087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1" name="Straight Connector 100"/>
          <p:cNvCxnSpPr>
            <a:stCxn id="93" idx="3"/>
          </p:cNvCxnSpPr>
          <p:nvPr/>
        </p:nvCxnSpPr>
        <p:spPr bwMode="auto">
          <a:xfrm flipV="1">
            <a:off x="5807270" y="1427650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2" name="Straight Connector 101"/>
          <p:cNvCxnSpPr/>
          <p:nvPr/>
        </p:nvCxnSpPr>
        <p:spPr bwMode="auto">
          <a:xfrm flipV="1">
            <a:off x="5807270" y="2046965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Rectangle 102"/>
          <p:cNvSpPr/>
          <p:nvPr/>
        </p:nvSpPr>
        <p:spPr bwMode="auto">
          <a:xfrm>
            <a:off x="6005381" y="1916636"/>
            <a:ext cx="714966" cy="36933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Rectangle 66"/>
          <p:cNvSpPr>
            <a:spLocks noChangeArrowheads="1"/>
          </p:cNvSpPr>
          <p:nvPr/>
        </p:nvSpPr>
        <p:spPr bwMode="auto">
          <a:xfrm>
            <a:off x="6123658" y="1996243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7840861" y="472136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102"/>
          <p:cNvSpPr>
            <a:spLocks noChangeArrowheads="1"/>
          </p:cNvSpPr>
          <p:nvPr/>
        </p:nvSpPr>
        <p:spPr bwMode="auto">
          <a:xfrm>
            <a:off x="7840861" y="4194284"/>
            <a:ext cx="1191930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101"/>
          <p:cNvSpPr>
            <a:spLocks noChangeArrowheads="1"/>
          </p:cNvSpPr>
          <p:nvPr/>
        </p:nvSpPr>
        <p:spPr bwMode="auto">
          <a:xfrm>
            <a:off x="7687786" y="4249053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103"/>
          <p:cNvSpPr>
            <a:spLocks noChangeArrowheads="1"/>
          </p:cNvSpPr>
          <p:nvPr/>
        </p:nvSpPr>
        <p:spPr bwMode="auto">
          <a:xfrm>
            <a:off x="7783702" y="471335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9" name="Straight Connector 108"/>
          <p:cNvCxnSpPr/>
          <p:nvPr/>
        </p:nvCxnSpPr>
        <p:spPr bwMode="auto">
          <a:xfrm>
            <a:off x="8433009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0" name="Isosceles Triangle 109"/>
          <p:cNvSpPr/>
          <p:nvPr/>
        </p:nvSpPr>
        <p:spPr bwMode="auto">
          <a:xfrm>
            <a:off x="8306876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1" name="Rectangle 104"/>
          <p:cNvSpPr>
            <a:spLocks noChangeArrowheads="1"/>
          </p:cNvSpPr>
          <p:nvPr/>
        </p:nvSpPr>
        <p:spPr bwMode="auto">
          <a:xfrm>
            <a:off x="6501175" y="471464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Rectangle 102"/>
          <p:cNvSpPr>
            <a:spLocks noChangeArrowheads="1"/>
          </p:cNvSpPr>
          <p:nvPr/>
        </p:nvSpPr>
        <p:spPr bwMode="auto">
          <a:xfrm>
            <a:off x="6501175" y="4187564"/>
            <a:ext cx="1191930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3" name="Rectangle 101"/>
          <p:cNvSpPr>
            <a:spLocks noChangeArrowheads="1"/>
          </p:cNvSpPr>
          <p:nvPr/>
        </p:nvSpPr>
        <p:spPr bwMode="auto">
          <a:xfrm>
            <a:off x="6348100" y="4242333"/>
            <a:ext cx="1481222" cy="4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4" name="Rectangle 103"/>
          <p:cNvSpPr>
            <a:spLocks noChangeArrowheads="1"/>
          </p:cNvSpPr>
          <p:nvPr/>
        </p:nvSpPr>
        <p:spPr bwMode="auto">
          <a:xfrm>
            <a:off x="6444016" y="470663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 bwMode="auto">
          <a:xfrm>
            <a:off x="7085476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6" name="Isosceles Triangle 115"/>
          <p:cNvSpPr/>
          <p:nvPr/>
        </p:nvSpPr>
        <p:spPr bwMode="auto">
          <a:xfrm>
            <a:off x="6968868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7" name="Line Callout 1 116"/>
          <p:cNvSpPr/>
          <p:nvPr/>
        </p:nvSpPr>
        <p:spPr bwMode="auto">
          <a:xfrm>
            <a:off x="4281373" y="5326165"/>
            <a:ext cx="1323233" cy="369332"/>
          </a:xfrm>
          <a:prstGeom prst="borderCallout1">
            <a:avLst>
              <a:gd name="adj1" fmla="val -1373"/>
              <a:gd name="adj2" fmla="val 55105"/>
              <a:gd name="adj3" fmla="val -201764"/>
              <a:gd name="adj4" fmla="val 16622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from this…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3696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Only minor changes were required to extend the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&amp;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Acceptor-Connector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version of the JAWS web server to use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Active Object</a:t>
            </a:r>
          </a:p>
        </p:txBody>
      </p:sp>
      <p:cxnSp>
        <p:nvCxnSpPr>
          <p:cNvPr id="117" name="Straight Connector 116"/>
          <p:cNvCxnSpPr/>
          <p:nvPr/>
        </p:nvCxnSpPr>
        <p:spPr bwMode="auto">
          <a:xfrm flipV="1">
            <a:off x="5232195" y="3413817"/>
            <a:ext cx="1121144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96"/>
          <p:cNvSpPr>
            <a:spLocks noChangeArrowheads="1"/>
          </p:cNvSpPr>
          <p:nvPr/>
        </p:nvSpPr>
        <p:spPr bwMode="auto">
          <a:xfrm>
            <a:off x="7361353" y="1538784"/>
            <a:ext cx="1182773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104"/>
          <p:cNvSpPr>
            <a:spLocks noChangeArrowheads="1"/>
          </p:cNvSpPr>
          <p:nvPr/>
        </p:nvSpPr>
        <p:spPr bwMode="auto">
          <a:xfrm>
            <a:off x="7828447" y="3262817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Rectangle 100"/>
          <p:cNvSpPr>
            <a:spLocks noChangeArrowheads="1"/>
          </p:cNvSpPr>
          <p:nvPr/>
        </p:nvSpPr>
        <p:spPr bwMode="auto">
          <a:xfrm>
            <a:off x="6503978" y="3270338"/>
            <a:ext cx="1192423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 bwMode="auto">
          <a:xfrm>
            <a:off x="5240085" y="2278511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7966907" y="2130278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Rectangle 102"/>
          <p:cNvSpPr>
            <a:spLocks noChangeArrowheads="1"/>
          </p:cNvSpPr>
          <p:nvPr/>
        </p:nvSpPr>
        <p:spPr bwMode="auto">
          <a:xfrm>
            <a:off x="7833879" y="2735740"/>
            <a:ext cx="1186498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94"/>
          <p:cNvSpPr>
            <a:spLocks noChangeArrowheads="1"/>
          </p:cNvSpPr>
          <p:nvPr/>
        </p:nvSpPr>
        <p:spPr bwMode="auto">
          <a:xfrm>
            <a:off x="7361353" y="1042919"/>
            <a:ext cx="1182773" cy="4958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55"/>
          <p:cNvSpPr>
            <a:spLocks noChangeArrowheads="1"/>
          </p:cNvSpPr>
          <p:nvPr/>
        </p:nvSpPr>
        <p:spPr bwMode="auto">
          <a:xfrm>
            <a:off x="7124731" y="2518421"/>
            <a:ext cx="16322" cy="26172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ectangle 56"/>
          <p:cNvSpPr>
            <a:spLocks noChangeArrowheads="1"/>
          </p:cNvSpPr>
          <p:nvPr/>
        </p:nvSpPr>
        <p:spPr bwMode="auto">
          <a:xfrm>
            <a:off x="7124731" y="2518421"/>
            <a:ext cx="138737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Rectangle 74"/>
          <p:cNvSpPr>
            <a:spLocks noChangeArrowheads="1"/>
          </p:cNvSpPr>
          <p:nvPr/>
        </p:nvSpPr>
        <p:spPr bwMode="auto">
          <a:xfrm>
            <a:off x="6780608" y="1862300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Rectangle 75"/>
          <p:cNvSpPr>
            <a:spLocks noChangeArrowheads="1"/>
          </p:cNvSpPr>
          <p:nvPr/>
        </p:nvSpPr>
        <p:spPr bwMode="auto">
          <a:xfrm>
            <a:off x="6579242" y="1477999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ectangle 76"/>
          <p:cNvSpPr>
            <a:spLocks noChangeArrowheads="1"/>
          </p:cNvSpPr>
          <p:nvPr/>
        </p:nvSpPr>
        <p:spPr bwMode="auto">
          <a:xfrm>
            <a:off x="7206294" y="1211699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Rectangle 77"/>
          <p:cNvSpPr>
            <a:spLocks noChangeArrowheads="1"/>
          </p:cNvSpPr>
          <p:nvPr/>
        </p:nvSpPr>
        <p:spPr bwMode="auto">
          <a:xfrm>
            <a:off x="6552948" y="2322130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ectangle 79"/>
          <p:cNvSpPr>
            <a:spLocks noChangeArrowheads="1"/>
          </p:cNvSpPr>
          <p:nvPr/>
        </p:nvSpPr>
        <p:spPr bwMode="auto">
          <a:xfrm>
            <a:off x="6331941" y="2288034"/>
            <a:ext cx="16322" cy="1114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Rectangle 80"/>
          <p:cNvSpPr>
            <a:spLocks noChangeArrowheads="1"/>
          </p:cNvSpPr>
          <p:nvPr/>
        </p:nvSpPr>
        <p:spPr bwMode="auto">
          <a:xfrm>
            <a:off x="6395871" y="225670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Rectangle 81"/>
          <p:cNvSpPr>
            <a:spLocks noChangeArrowheads="1"/>
          </p:cNvSpPr>
          <p:nvPr/>
        </p:nvSpPr>
        <p:spPr bwMode="auto">
          <a:xfrm>
            <a:off x="5850254" y="180515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Freeform 85"/>
          <p:cNvSpPr>
            <a:spLocks/>
          </p:cNvSpPr>
          <p:nvPr/>
        </p:nvSpPr>
        <p:spPr bwMode="auto">
          <a:xfrm>
            <a:off x="5874805" y="254023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Freeform 86"/>
          <p:cNvSpPr>
            <a:spLocks/>
          </p:cNvSpPr>
          <p:nvPr/>
        </p:nvSpPr>
        <p:spPr bwMode="auto">
          <a:xfrm>
            <a:off x="5923770" y="243118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88"/>
          <p:cNvSpPr>
            <a:spLocks noChangeArrowheads="1"/>
          </p:cNvSpPr>
          <p:nvPr/>
        </p:nvSpPr>
        <p:spPr bwMode="auto">
          <a:xfrm>
            <a:off x="5386486" y="2578873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93"/>
          <p:cNvSpPr>
            <a:spLocks noChangeArrowheads="1"/>
          </p:cNvSpPr>
          <p:nvPr/>
        </p:nvSpPr>
        <p:spPr bwMode="auto">
          <a:xfrm>
            <a:off x="7184471" y="1055619"/>
            <a:ext cx="1481222" cy="50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2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2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95"/>
          <p:cNvSpPr>
            <a:spLocks noChangeArrowheads="1"/>
          </p:cNvSpPr>
          <p:nvPr/>
        </p:nvSpPr>
        <p:spPr bwMode="auto">
          <a:xfrm>
            <a:off x="7345031" y="1548723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3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9" name="Rectangle 99"/>
          <p:cNvSpPr>
            <a:spLocks noChangeArrowheads="1"/>
          </p:cNvSpPr>
          <p:nvPr/>
        </p:nvSpPr>
        <p:spPr bwMode="auto">
          <a:xfrm>
            <a:off x="6482222" y="3270338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Rectangle 101"/>
          <p:cNvSpPr>
            <a:spLocks noChangeArrowheads="1"/>
          </p:cNvSpPr>
          <p:nvPr/>
        </p:nvSpPr>
        <p:spPr bwMode="auto">
          <a:xfrm>
            <a:off x="7675372" y="2790509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Rectangle 103"/>
          <p:cNvSpPr>
            <a:spLocks noChangeArrowheads="1"/>
          </p:cNvSpPr>
          <p:nvPr/>
        </p:nvSpPr>
        <p:spPr bwMode="auto">
          <a:xfrm>
            <a:off x="7790338" y="3254812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ectangle 108"/>
          <p:cNvSpPr>
            <a:spLocks noChangeArrowheads="1"/>
          </p:cNvSpPr>
          <p:nvPr/>
        </p:nvSpPr>
        <p:spPr bwMode="auto">
          <a:xfrm>
            <a:off x="4824829" y="3380571"/>
            <a:ext cx="1298829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3" name="Rectangle 109"/>
          <p:cNvSpPr>
            <a:spLocks noChangeArrowheads="1"/>
          </p:cNvSpPr>
          <p:nvPr/>
        </p:nvSpPr>
        <p:spPr bwMode="auto">
          <a:xfrm>
            <a:off x="4460668" y="2624893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Rectangle 107"/>
          <p:cNvSpPr>
            <a:spLocks noChangeArrowheads="1"/>
          </p:cNvSpPr>
          <p:nvPr/>
        </p:nvSpPr>
        <p:spPr bwMode="auto">
          <a:xfrm>
            <a:off x="4820783" y="3410388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le 106"/>
          <p:cNvSpPr>
            <a:spLocks noChangeArrowheads="1"/>
          </p:cNvSpPr>
          <p:nvPr/>
        </p:nvSpPr>
        <p:spPr bwMode="auto">
          <a:xfrm>
            <a:off x="4824829" y="2853493"/>
            <a:ext cx="1298829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Rectangle 105"/>
          <p:cNvSpPr>
            <a:spLocks noChangeArrowheads="1"/>
          </p:cNvSpPr>
          <p:nvPr/>
        </p:nvSpPr>
        <p:spPr bwMode="auto">
          <a:xfrm>
            <a:off x="4736418" y="2899010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512101" y="2519801"/>
            <a:ext cx="0" cy="213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Isosceles Triangle 147"/>
          <p:cNvSpPr/>
          <p:nvPr/>
        </p:nvSpPr>
        <p:spPr bwMode="auto">
          <a:xfrm>
            <a:off x="7839379" y="2229436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9" name="Rectangle 90"/>
          <p:cNvSpPr>
            <a:spLocks noChangeArrowheads="1"/>
          </p:cNvSpPr>
          <p:nvPr/>
        </p:nvSpPr>
        <p:spPr bwMode="auto">
          <a:xfrm>
            <a:off x="4303593" y="1269430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5622288" y="1547517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5622288" y="2158199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89"/>
          <p:cNvSpPr>
            <a:spLocks noChangeArrowheads="1"/>
          </p:cNvSpPr>
          <p:nvPr/>
        </p:nvSpPr>
        <p:spPr bwMode="auto">
          <a:xfrm>
            <a:off x="4303593" y="1281217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92"/>
          <p:cNvSpPr>
            <a:spLocks noChangeArrowheads="1"/>
          </p:cNvSpPr>
          <p:nvPr/>
        </p:nvSpPr>
        <p:spPr bwMode="auto">
          <a:xfrm>
            <a:off x="4303593" y="1580231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4" name="Rectangle 91"/>
          <p:cNvSpPr>
            <a:spLocks noChangeArrowheads="1"/>
          </p:cNvSpPr>
          <p:nvPr/>
        </p:nvSpPr>
        <p:spPr bwMode="auto">
          <a:xfrm>
            <a:off x="4281373" y="1593096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Rectangle 98"/>
          <p:cNvSpPr>
            <a:spLocks noChangeArrowheads="1"/>
          </p:cNvSpPr>
          <p:nvPr/>
        </p:nvSpPr>
        <p:spPr bwMode="auto">
          <a:xfrm>
            <a:off x="6503978" y="2743260"/>
            <a:ext cx="1192423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Rectangle 97"/>
          <p:cNvSpPr>
            <a:spLocks noChangeArrowheads="1"/>
          </p:cNvSpPr>
          <p:nvPr/>
        </p:nvSpPr>
        <p:spPr bwMode="auto">
          <a:xfrm>
            <a:off x="6365194" y="2798087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56"/>
          <p:cNvCxnSpPr>
            <a:stCxn id="149" idx="3"/>
          </p:cNvCxnSpPr>
          <p:nvPr/>
        </p:nvCxnSpPr>
        <p:spPr bwMode="auto">
          <a:xfrm flipV="1">
            <a:off x="5807270" y="1427650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/>
          <p:nvPr/>
        </p:nvCxnSpPr>
        <p:spPr bwMode="auto">
          <a:xfrm flipV="1">
            <a:off x="5807270" y="2046965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Rectangle 158"/>
          <p:cNvSpPr/>
          <p:nvPr/>
        </p:nvSpPr>
        <p:spPr bwMode="auto">
          <a:xfrm>
            <a:off x="6005381" y="1916636"/>
            <a:ext cx="714966" cy="36933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66"/>
          <p:cNvSpPr>
            <a:spLocks noChangeArrowheads="1"/>
          </p:cNvSpPr>
          <p:nvPr/>
        </p:nvSpPr>
        <p:spPr bwMode="auto">
          <a:xfrm>
            <a:off x="6123658" y="1996243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Rectangle 104"/>
          <p:cNvSpPr>
            <a:spLocks noChangeArrowheads="1"/>
          </p:cNvSpPr>
          <p:nvPr/>
        </p:nvSpPr>
        <p:spPr bwMode="auto">
          <a:xfrm>
            <a:off x="7840861" y="472136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Rectangle 102"/>
          <p:cNvSpPr>
            <a:spLocks noChangeArrowheads="1"/>
          </p:cNvSpPr>
          <p:nvPr/>
        </p:nvSpPr>
        <p:spPr bwMode="auto">
          <a:xfrm>
            <a:off x="7840861" y="419428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Rectangle 101"/>
          <p:cNvSpPr>
            <a:spLocks noChangeArrowheads="1"/>
          </p:cNvSpPr>
          <p:nvPr/>
        </p:nvSpPr>
        <p:spPr bwMode="auto">
          <a:xfrm>
            <a:off x="7687786" y="4249053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Rectangle 103"/>
          <p:cNvSpPr>
            <a:spLocks noChangeArrowheads="1"/>
          </p:cNvSpPr>
          <p:nvPr/>
        </p:nvSpPr>
        <p:spPr bwMode="auto">
          <a:xfrm>
            <a:off x="7783702" y="471335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vc()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>
            <a:off x="8433009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Isosceles Triangle 165"/>
          <p:cNvSpPr/>
          <p:nvPr/>
        </p:nvSpPr>
        <p:spPr bwMode="auto">
          <a:xfrm>
            <a:off x="8306876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Rectangle 104"/>
          <p:cNvSpPr>
            <a:spLocks noChangeArrowheads="1"/>
          </p:cNvSpPr>
          <p:nvPr/>
        </p:nvSpPr>
        <p:spPr bwMode="auto">
          <a:xfrm>
            <a:off x="6501175" y="471464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102"/>
          <p:cNvSpPr>
            <a:spLocks noChangeArrowheads="1"/>
          </p:cNvSpPr>
          <p:nvPr/>
        </p:nvSpPr>
        <p:spPr bwMode="auto">
          <a:xfrm>
            <a:off x="6501175" y="418756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9" name="Rectangle 101"/>
          <p:cNvSpPr>
            <a:spLocks noChangeArrowheads="1"/>
          </p:cNvSpPr>
          <p:nvPr/>
        </p:nvSpPr>
        <p:spPr bwMode="auto">
          <a:xfrm>
            <a:off x="6348100" y="4242333"/>
            <a:ext cx="1481222" cy="4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Rectangle 103"/>
          <p:cNvSpPr>
            <a:spLocks noChangeArrowheads="1"/>
          </p:cNvSpPr>
          <p:nvPr/>
        </p:nvSpPr>
        <p:spPr bwMode="auto">
          <a:xfrm>
            <a:off x="6444016" y="470663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1" name="Straight Connector 170"/>
          <p:cNvCxnSpPr/>
          <p:nvPr/>
        </p:nvCxnSpPr>
        <p:spPr bwMode="auto">
          <a:xfrm>
            <a:off x="7085476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Isosceles Triangle 171"/>
          <p:cNvSpPr/>
          <p:nvPr/>
        </p:nvSpPr>
        <p:spPr bwMode="auto">
          <a:xfrm>
            <a:off x="6968868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448561" y="4768388"/>
            <a:ext cx="431800" cy="370426"/>
            <a:chOff x="8327572" y="4328206"/>
            <a:chExt cx="300243" cy="312737"/>
          </a:xfrm>
        </p:grpSpPr>
        <p:grpSp>
          <p:nvGrpSpPr>
            <p:cNvPr id="174" name="Group 17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75" name="Straight Arrow Connector 17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80" name="Line Callout 1 179"/>
          <p:cNvSpPr/>
          <p:nvPr/>
        </p:nvSpPr>
        <p:spPr bwMode="auto">
          <a:xfrm>
            <a:off x="4281373" y="5326165"/>
            <a:ext cx="1323233" cy="369332"/>
          </a:xfrm>
          <a:prstGeom prst="borderCallout1">
            <a:avLst>
              <a:gd name="adj1" fmla="val -1373"/>
              <a:gd name="adj2" fmla="val 50785"/>
              <a:gd name="adj3" fmla="val -201764"/>
              <a:gd name="adj4" fmla="val 16622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…to this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8" name="Rounded Rectangle 67"/>
          <p:cNvSpPr/>
          <p:nvPr/>
        </p:nvSpPr>
        <p:spPr bwMode="auto">
          <a:xfrm>
            <a:off x="7819797" y="4167182"/>
            <a:ext cx="1234594" cy="1029486"/>
          </a:xfrm>
          <a:prstGeom prst="roundRect">
            <a:avLst>
              <a:gd name="adj" fmla="val 3887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1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Only minor changes were required to extend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version of the JAWS web server to use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Active Object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The minimal perturbations stems from the variation-oriented design of the ACE frameworks </a:t>
            </a:r>
          </a:p>
        </p:txBody>
      </p:sp>
      <p:cxnSp>
        <p:nvCxnSpPr>
          <p:cNvPr id="117" name="Straight Connector 116"/>
          <p:cNvCxnSpPr/>
          <p:nvPr/>
        </p:nvCxnSpPr>
        <p:spPr bwMode="auto">
          <a:xfrm flipV="1">
            <a:off x="5232195" y="3413817"/>
            <a:ext cx="1121144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Rectangle 96"/>
          <p:cNvSpPr>
            <a:spLocks noChangeArrowheads="1"/>
          </p:cNvSpPr>
          <p:nvPr/>
        </p:nvSpPr>
        <p:spPr bwMode="auto">
          <a:xfrm>
            <a:off x="7361353" y="1538784"/>
            <a:ext cx="1182773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104"/>
          <p:cNvSpPr>
            <a:spLocks noChangeArrowheads="1"/>
          </p:cNvSpPr>
          <p:nvPr/>
        </p:nvSpPr>
        <p:spPr bwMode="auto">
          <a:xfrm>
            <a:off x="7828447" y="3262817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0" name="Rectangle 100"/>
          <p:cNvSpPr>
            <a:spLocks noChangeArrowheads="1"/>
          </p:cNvSpPr>
          <p:nvPr/>
        </p:nvSpPr>
        <p:spPr bwMode="auto">
          <a:xfrm>
            <a:off x="6503978" y="3270338"/>
            <a:ext cx="1192423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1" name="Straight Arrow Connector 120"/>
          <p:cNvCxnSpPr/>
          <p:nvPr/>
        </p:nvCxnSpPr>
        <p:spPr bwMode="auto">
          <a:xfrm>
            <a:off x="5240085" y="2278511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7966907" y="2130278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Rectangle 102"/>
          <p:cNvSpPr>
            <a:spLocks noChangeArrowheads="1"/>
          </p:cNvSpPr>
          <p:nvPr/>
        </p:nvSpPr>
        <p:spPr bwMode="auto">
          <a:xfrm>
            <a:off x="7833879" y="2735740"/>
            <a:ext cx="1186498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94"/>
          <p:cNvSpPr>
            <a:spLocks noChangeArrowheads="1"/>
          </p:cNvSpPr>
          <p:nvPr/>
        </p:nvSpPr>
        <p:spPr bwMode="auto">
          <a:xfrm>
            <a:off x="7361353" y="1042919"/>
            <a:ext cx="1182773" cy="4958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55"/>
          <p:cNvSpPr>
            <a:spLocks noChangeArrowheads="1"/>
          </p:cNvSpPr>
          <p:nvPr/>
        </p:nvSpPr>
        <p:spPr bwMode="auto">
          <a:xfrm>
            <a:off x="7124731" y="2518421"/>
            <a:ext cx="16322" cy="26172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ectangle 56"/>
          <p:cNvSpPr>
            <a:spLocks noChangeArrowheads="1"/>
          </p:cNvSpPr>
          <p:nvPr/>
        </p:nvSpPr>
        <p:spPr bwMode="auto">
          <a:xfrm>
            <a:off x="7124731" y="2518421"/>
            <a:ext cx="138737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Rectangle 74"/>
          <p:cNvSpPr>
            <a:spLocks noChangeArrowheads="1"/>
          </p:cNvSpPr>
          <p:nvPr/>
        </p:nvSpPr>
        <p:spPr bwMode="auto">
          <a:xfrm>
            <a:off x="6780608" y="1862300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Rectangle 75"/>
          <p:cNvSpPr>
            <a:spLocks noChangeArrowheads="1"/>
          </p:cNvSpPr>
          <p:nvPr/>
        </p:nvSpPr>
        <p:spPr bwMode="auto">
          <a:xfrm>
            <a:off x="6579242" y="1477999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ectangle 76"/>
          <p:cNvSpPr>
            <a:spLocks noChangeArrowheads="1"/>
          </p:cNvSpPr>
          <p:nvPr/>
        </p:nvSpPr>
        <p:spPr bwMode="auto">
          <a:xfrm>
            <a:off x="7206294" y="1211699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Rectangle 77"/>
          <p:cNvSpPr>
            <a:spLocks noChangeArrowheads="1"/>
          </p:cNvSpPr>
          <p:nvPr/>
        </p:nvSpPr>
        <p:spPr bwMode="auto">
          <a:xfrm>
            <a:off x="6552948" y="2322130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ectangle 79"/>
          <p:cNvSpPr>
            <a:spLocks noChangeArrowheads="1"/>
          </p:cNvSpPr>
          <p:nvPr/>
        </p:nvSpPr>
        <p:spPr bwMode="auto">
          <a:xfrm>
            <a:off x="6331941" y="2288034"/>
            <a:ext cx="16322" cy="1114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Rectangle 80"/>
          <p:cNvSpPr>
            <a:spLocks noChangeArrowheads="1"/>
          </p:cNvSpPr>
          <p:nvPr/>
        </p:nvSpPr>
        <p:spPr bwMode="auto">
          <a:xfrm>
            <a:off x="6395871" y="225670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Rectangle 81"/>
          <p:cNvSpPr>
            <a:spLocks noChangeArrowheads="1"/>
          </p:cNvSpPr>
          <p:nvPr/>
        </p:nvSpPr>
        <p:spPr bwMode="auto">
          <a:xfrm>
            <a:off x="5850254" y="180515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Freeform 85"/>
          <p:cNvSpPr>
            <a:spLocks/>
          </p:cNvSpPr>
          <p:nvPr/>
        </p:nvSpPr>
        <p:spPr bwMode="auto">
          <a:xfrm>
            <a:off x="5874805" y="254023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Freeform 86"/>
          <p:cNvSpPr>
            <a:spLocks/>
          </p:cNvSpPr>
          <p:nvPr/>
        </p:nvSpPr>
        <p:spPr bwMode="auto">
          <a:xfrm>
            <a:off x="5923770" y="243118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88"/>
          <p:cNvSpPr>
            <a:spLocks noChangeArrowheads="1"/>
          </p:cNvSpPr>
          <p:nvPr/>
        </p:nvSpPr>
        <p:spPr bwMode="auto">
          <a:xfrm>
            <a:off x="5386486" y="2578873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93"/>
          <p:cNvSpPr>
            <a:spLocks noChangeArrowheads="1"/>
          </p:cNvSpPr>
          <p:nvPr/>
        </p:nvSpPr>
        <p:spPr bwMode="auto">
          <a:xfrm>
            <a:off x="7184471" y="1055619"/>
            <a:ext cx="1481222" cy="50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2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2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8" name="Rectangle 95"/>
          <p:cNvSpPr>
            <a:spLocks noChangeArrowheads="1"/>
          </p:cNvSpPr>
          <p:nvPr/>
        </p:nvSpPr>
        <p:spPr bwMode="auto">
          <a:xfrm>
            <a:off x="7345031" y="1548723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3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9" name="Rectangle 99"/>
          <p:cNvSpPr>
            <a:spLocks noChangeArrowheads="1"/>
          </p:cNvSpPr>
          <p:nvPr/>
        </p:nvSpPr>
        <p:spPr bwMode="auto">
          <a:xfrm>
            <a:off x="6482222" y="3270338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0" name="Rectangle 101"/>
          <p:cNvSpPr>
            <a:spLocks noChangeArrowheads="1"/>
          </p:cNvSpPr>
          <p:nvPr/>
        </p:nvSpPr>
        <p:spPr bwMode="auto">
          <a:xfrm>
            <a:off x="7675372" y="2790509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Rectangle 103"/>
          <p:cNvSpPr>
            <a:spLocks noChangeArrowheads="1"/>
          </p:cNvSpPr>
          <p:nvPr/>
        </p:nvSpPr>
        <p:spPr bwMode="auto">
          <a:xfrm>
            <a:off x="7790338" y="3254812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Rectangle 108"/>
          <p:cNvSpPr>
            <a:spLocks noChangeArrowheads="1"/>
          </p:cNvSpPr>
          <p:nvPr/>
        </p:nvSpPr>
        <p:spPr bwMode="auto">
          <a:xfrm>
            <a:off x="4824829" y="3380571"/>
            <a:ext cx="1298829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3" name="Rectangle 109"/>
          <p:cNvSpPr>
            <a:spLocks noChangeArrowheads="1"/>
          </p:cNvSpPr>
          <p:nvPr/>
        </p:nvSpPr>
        <p:spPr bwMode="auto">
          <a:xfrm>
            <a:off x="4460668" y="2624893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Rectangle 107"/>
          <p:cNvSpPr>
            <a:spLocks noChangeArrowheads="1"/>
          </p:cNvSpPr>
          <p:nvPr/>
        </p:nvSpPr>
        <p:spPr bwMode="auto">
          <a:xfrm>
            <a:off x="4820783" y="3410388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le 106"/>
          <p:cNvSpPr>
            <a:spLocks noChangeArrowheads="1"/>
          </p:cNvSpPr>
          <p:nvPr/>
        </p:nvSpPr>
        <p:spPr bwMode="auto">
          <a:xfrm>
            <a:off x="4824829" y="2853493"/>
            <a:ext cx="1298829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Rectangle 105"/>
          <p:cNvSpPr>
            <a:spLocks noChangeArrowheads="1"/>
          </p:cNvSpPr>
          <p:nvPr/>
        </p:nvSpPr>
        <p:spPr bwMode="auto">
          <a:xfrm>
            <a:off x="4736418" y="2899010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8512101" y="2519801"/>
            <a:ext cx="0" cy="213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Isosceles Triangle 147"/>
          <p:cNvSpPr/>
          <p:nvPr/>
        </p:nvSpPr>
        <p:spPr bwMode="auto">
          <a:xfrm>
            <a:off x="7839379" y="2229436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9" name="Rectangle 90"/>
          <p:cNvSpPr>
            <a:spLocks noChangeArrowheads="1"/>
          </p:cNvSpPr>
          <p:nvPr/>
        </p:nvSpPr>
        <p:spPr bwMode="auto">
          <a:xfrm>
            <a:off x="4303593" y="1269430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>
            <a:off x="5622288" y="1547517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>
            <a:off x="5622288" y="2158199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89"/>
          <p:cNvSpPr>
            <a:spLocks noChangeArrowheads="1"/>
          </p:cNvSpPr>
          <p:nvPr/>
        </p:nvSpPr>
        <p:spPr bwMode="auto">
          <a:xfrm>
            <a:off x="4303593" y="1281217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92"/>
          <p:cNvSpPr>
            <a:spLocks noChangeArrowheads="1"/>
          </p:cNvSpPr>
          <p:nvPr/>
        </p:nvSpPr>
        <p:spPr bwMode="auto">
          <a:xfrm>
            <a:off x="4303593" y="1580231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4" name="Rectangle 91"/>
          <p:cNvSpPr>
            <a:spLocks noChangeArrowheads="1"/>
          </p:cNvSpPr>
          <p:nvPr/>
        </p:nvSpPr>
        <p:spPr bwMode="auto">
          <a:xfrm>
            <a:off x="4281373" y="1593096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Rectangle 98"/>
          <p:cNvSpPr>
            <a:spLocks noChangeArrowheads="1"/>
          </p:cNvSpPr>
          <p:nvPr/>
        </p:nvSpPr>
        <p:spPr bwMode="auto">
          <a:xfrm>
            <a:off x="6503978" y="2743260"/>
            <a:ext cx="1192423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Rectangle 97"/>
          <p:cNvSpPr>
            <a:spLocks noChangeArrowheads="1"/>
          </p:cNvSpPr>
          <p:nvPr/>
        </p:nvSpPr>
        <p:spPr bwMode="auto">
          <a:xfrm>
            <a:off x="6365194" y="2798087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56"/>
          <p:cNvCxnSpPr>
            <a:stCxn id="149" idx="3"/>
          </p:cNvCxnSpPr>
          <p:nvPr/>
        </p:nvCxnSpPr>
        <p:spPr bwMode="auto">
          <a:xfrm flipV="1">
            <a:off x="5807270" y="1427650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/>
          <p:nvPr/>
        </p:nvCxnSpPr>
        <p:spPr bwMode="auto">
          <a:xfrm flipV="1">
            <a:off x="5807270" y="2046965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Rectangle 158"/>
          <p:cNvSpPr/>
          <p:nvPr/>
        </p:nvSpPr>
        <p:spPr bwMode="auto">
          <a:xfrm>
            <a:off x="6005381" y="1916636"/>
            <a:ext cx="714966" cy="36933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0" name="Rectangle 66"/>
          <p:cNvSpPr>
            <a:spLocks noChangeArrowheads="1"/>
          </p:cNvSpPr>
          <p:nvPr/>
        </p:nvSpPr>
        <p:spPr bwMode="auto">
          <a:xfrm>
            <a:off x="6123658" y="1996243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Rectangle 104"/>
          <p:cNvSpPr>
            <a:spLocks noChangeArrowheads="1"/>
          </p:cNvSpPr>
          <p:nvPr/>
        </p:nvSpPr>
        <p:spPr bwMode="auto">
          <a:xfrm>
            <a:off x="7840861" y="472136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Rectangle 102"/>
          <p:cNvSpPr>
            <a:spLocks noChangeArrowheads="1"/>
          </p:cNvSpPr>
          <p:nvPr/>
        </p:nvSpPr>
        <p:spPr bwMode="auto">
          <a:xfrm>
            <a:off x="7840861" y="419428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3" name="Rectangle 101"/>
          <p:cNvSpPr>
            <a:spLocks noChangeArrowheads="1"/>
          </p:cNvSpPr>
          <p:nvPr/>
        </p:nvSpPr>
        <p:spPr bwMode="auto">
          <a:xfrm>
            <a:off x="7687786" y="4249053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4" name="Rectangle 103"/>
          <p:cNvSpPr>
            <a:spLocks noChangeArrowheads="1"/>
          </p:cNvSpPr>
          <p:nvPr/>
        </p:nvSpPr>
        <p:spPr bwMode="auto">
          <a:xfrm>
            <a:off x="7783702" y="471335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vc()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65" name="Straight Connector 164"/>
          <p:cNvCxnSpPr/>
          <p:nvPr/>
        </p:nvCxnSpPr>
        <p:spPr bwMode="auto">
          <a:xfrm>
            <a:off x="8433009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6" name="Isosceles Triangle 165"/>
          <p:cNvSpPr/>
          <p:nvPr/>
        </p:nvSpPr>
        <p:spPr bwMode="auto">
          <a:xfrm>
            <a:off x="8306876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7" name="Rectangle 104"/>
          <p:cNvSpPr>
            <a:spLocks noChangeArrowheads="1"/>
          </p:cNvSpPr>
          <p:nvPr/>
        </p:nvSpPr>
        <p:spPr bwMode="auto">
          <a:xfrm>
            <a:off x="6501175" y="471464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102"/>
          <p:cNvSpPr>
            <a:spLocks noChangeArrowheads="1"/>
          </p:cNvSpPr>
          <p:nvPr/>
        </p:nvSpPr>
        <p:spPr bwMode="auto">
          <a:xfrm>
            <a:off x="6501175" y="418756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9" name="Rectangle 101"/>
          <p:cNvSpPr>
            <a:spLocks noChangeArrowheads="1"/>
          </p:cNvSpPr>
          <p:nvPr/>
        </p:nvSpPr>
        <p:spPr bwMode="auto">
          <a:xfrm>
            <a:off x="6348100" y="4242333"/>
            <a:ext cx="1481222" cy="4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0" name="Rectangle 103"/>
          <p:cNvSpPr>
            <a:spLocks noChangeArrowheads="1"/>
          </p:cNvSpPr>
          <p:nvPr/>
        </p:nvSpPr>
        <p:spPr bwMode="auto">
          <a:xfrm>
            <a:off x="6444016" y="470663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1" name="Straight Connector 170"/>
          <p:cNvCxnSpPr/>
          <p:nvPr/>
        </p:nvCxnSpPr>
        <p:spPr bwMode="auto">
          <a:xfrm>
            <a:off x="7085476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2" name="Isosceles Triangle 171"/>
          <p:cNvSpPr/>
          <p:nvPr/>
        </p:nvSpPr>
        <p:spPr bwMode="auto">
          <a:xfrm>
            <a:off x="6968868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73" name="Group 172"/>
          <p:cNvGrpSpPr/>
          <p:nvPr/>
        </p:nvGrpSpPr>
        <p:grpSpPr>
          <a:xfrm>
            <a:off x="8448561" y="4768388"/>
            <a:ext cx="431800" cy="370426"/>
            <a:chOff x="8327572" y="4328206"/>
            <a:chExt cx="300243" cy="312737"/>
          </a:xfrm>
        </p:grpSpPr>
        <p:grpSp>
          <p:nvGrpSpPr>
            <p:cNvPr id="174" name="Group 17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75" name="Straight Arrow Connector 17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94697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Only minor changes were required to extend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version of the JAWS web server to use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Active Object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minimal perturbations stems from the variation-oriented design of the ACE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frameworks 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33363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As before, very little app code was required since the ACE frameworks took care of the details of </a:t>
            </a:r>
          </a:p>
          <a:p>
            <a:pPr marL="452438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event handling</a:t>
            </a:r>
          </a:p>
          <a:p>
            <a:pPr marL="452438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connection establishment</a:t>
            </a:r>
          </a:p>
          <a:p>
            <a:pPr marL="452438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service initialization</a:t>
            </a:r>
          </a:p>
          <a:p>
            <a:pPr marL="452438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(service configuration)</a:t>
            </a:r>
          </a:p>
          <a:p>
            <a:pPr marL="452438" indent="-2333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latin typeface="+mj-lt"/>
              </a:rPr>
              <a:t>concurrency</a:t>
            </a:r>
            <a:endParaRPr lang="en-US" sz="2000" u="none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224006" y="978359"/>
            <a:ext cx="4865151" cy="28300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 flipV="1">
            <a:off x="5232195" y="3413817"/>
            <a:ext cx="1121144" cy="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Rectangle 6"/>
          <p:cNvSpPr/>
          <p:nvPr/>
        </p:nvSpPr>
        <p:spPr bwMode="auto">
          <a:xfrm>
            <a:off x="6374720" y="4065689"/>
            <a:ext cx="2771588" cy="124075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96"/>
          <p:cNvSpPr>
            <a:spLocks noChangeArrowheads="1"/>
          </p:cNvSpPr>
          <p:nvPr/>
        </p:nvSpPr>
        <p:spPr bwMode="auto">
          <a:xfrm>
            <a:off x="7361353" y="1538784"/>
            <a:ext cx="1182773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104"/>
          <p:cNvSpPr>
            <a:spLocks noChangeArrowheads="1"/>
          </p:cNvSpPr>
          <p:nvPr/>
        </p:nvSpPr>
        <p:spPr bwMode="auto">
          <a:xfrm>
            <a:off x="7828447" y="3262817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0"/>
          <p:cNvSpPr>
            <a:spLocks noChangeArrowheads="1"/>
          </p:cNvSpPr>
          <p:nvPr/>
        </p:nvSpPr>
        <p:spPr bwMode="auto">
          <a:xfrm>
            <a:off x="6503978" y="3270338"/>
            <a:ext cx="1192423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5240085" y="2278511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7966907" y="2130278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02"/>
          <p:cNvSpPr>
            <a:spLocks noChangeArrowheads="1"/>
          </p:cNvSpPr>
          <p:nvPr/>
        </p:nvSpPr>
        <p:spPr bwMode="auto">
          <a:xfrm>
            <a:off x="7833879" y="2735740"/>
            <a:ext cx="1186498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7361353" y="1042919"/>
            <a:ext cx="1182773" cy="4958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55"/>
          <p:cNvSpPr>
            <a:spLocks noChangeArrowheads="1"/>
          </p:cNvSpPr>
          <p:nvPr/>
        </p:nvSpPr>
        <p:spPr bwMode="auto">
          <a:xfrm>
            <a:off x="7124731" y="2518421"/>
            <a:ext cx="16322" cy="26172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56"/>
          <p:cNvSpPr>
            <a:spLocks noChangeArrowheads="1"/>
          </p:cNvSpPr>
          <p:nvPr/>
        </p:nvSpPr>
        <p:spPr bwMode="auto">
          <a:xfrm>
            <a:off x="7124731" y="2518421"/>
            <a:ext cx="138737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74"/>
          <p:cNvSpPr>
            <a:spLocks noChangeArrowheads="1"/>
          </p:cNvSpPr>
          <p:nvPr/>
        </p:nvSpPr>
        <p:spPr bwMode="auto">
          <a:xfrm>
            <a:off x="6780608" y="1862300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75"/>
          <p:cNvSpPr>
            <a:spLocks noChangeArrowheads="1"/>
          </p:cNvSpPr>
          <p:nvPr/>
        </p:nvSpPr>
        <p:spPr bwMode="auto">
          <a:xfrm>
            <a:off x="6579242" y="1477999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76"/>
          <p:cNvSpPr>
            <a:spLocks noChangeArrowheads="1"/>
          </p:cNvSpPr>
          <p:nvPr/>
        </p:nvSpPr>
        <p:spPr bwMode="auto">
          <a:xfrm>
            <a:off x="7206294" y="1211699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77"/>
          <p:cNvSpPr>
            <a:spLocks noChangeArrowheads="1"/>
          </p:cNvSpPr>
          <p:nvPr/>
        </p:nvSpPr>
        <p:spPr bwMode="auto">
          <a:xfrm>
            <a:off x="6552948" y="2322130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79"/>
          <p:cNvSpPr>
            <a:spLocks noChangeArrowheads="1"/>
          </p:cNvSpPr>
          <p:nvPr/>
        </p:nvSpPr>
        <p:spPr bwMode="auto">
          <a:xfrm>
            <a:off x="6331941" y="2288034"/>
            <a:ext cx="16322" cy="1114134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xtLst/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80"/>
          <p:cNvSpPr>
            <a:spLocks noChangeArrowheads="1"/>
          </p:cNvSpPr>
          <p:nvPr/>
        </p:nvSpPr>
        <p:spPr bwMode="auto">
          <a:xfrm>
            <a:off x="6395871" y="225670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81"/>
          <p:cNvSpPr>
            <a:spLocks noChangeArrowheads="1"/>
          </p:cNvSpPr>
          <p:nvPr/>
        </p:nvSpPr>
        <p:spPr bwMode="auto">
          <a:xfrm>
            <a:off x="5850254" y="1805150"/>
            <a:ext cx="9938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Freeform 85"/>
          <p:cNvSpPr>
            <a:spLocks/>
          </p:cNvSpPr>
          <p:nvPr/>
        </p:nvSpPr>
        <p:spPr bwMode="auto">
          <a:xfrm>
            <a:off x="5874805" y="254023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reeform 86"/>
          <p:cNvSpPr>
            <a:spLocks/>
          </p:cNvSpPr>
          <p:nvPr/>
        </p:nvSpPr>
        <p:spPr bwMode="auto">
          <a:xfrm>
            <a:off x="5923770" y="2431181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88"/>
          <p:cNvSpPr>
            <a:spLocks noChangeArrowheads="1"/>
          </p:cNvSpPr>
          <p:nvPr/>
        </p:nvSpPr>
        <p:spPr bwMode="auto">
          <a:xfrm>
            <a:off x="5386486" y="2578873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93"/>
          <p:cNvSpPr>
            <a:spLocks noChangeArrowheads="1"/>
          </p:cNvSpPr>
          <p:nvPr/>
        </p:nvSpPr>
        <p:spPr bwMode="auto">
          <a:xfrm>
            <a:off x="7184471" y="1055619"/>
            <a:ext cx="1481222" cy="502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ACE_Event</a:t>
            </a:r>
            <a:r>
              <a:rPr lang="en-GB" sz="1200" b="1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_Handler</a:t>
            </a:r>
            <a:endParaRPr lang="en-US" sz="1200" b="1" i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95"/>
          <p:cNvSpPr>
            <a:spLocks noChangeArrowheads="1"/>
          </p:cNvSpPr>
          <p:nvPr/>
        </p:nvSpPr>
        <p:spPr bwMode="auto">
          <a:xfrm>
            <a:off x="7345031" y="1548723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GB" sz="1300" i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andle_input</a:t>
            </a: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99"/>
          <p:cNvSpPr>
            <a:spLocks noChangeArrowheads="1"/>
          </p:cNvSpPr>
          <p:nvPr/>
        </p:nvSpPr>
        <p:spPr bwMode="auto">
          <a:xfrm>
            <a:off x="6482222" y="3270338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101"/>
          <p:cNvSpPr>
            <a:spLocks noChangeArrowheads="1"/>
          </p:cNvSpPr>
          <p:nvPr/>
        </p:nvSpPr>
        <p:spPr bwMode="auto">
          <a:xfrm>
            <a:off x="7675372" y="2790509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ACE_Svc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103"/>
          <p:cNvSpPr>
            <a:spLocks noChangeArrowheads="1"/>
          </p:cNvSpPr>
          <p:nvPr/>
        </p:nvSpPr>
        <p:spPr bwMode="auto">
          <a:xfrm>
            <a:off x="7790338" y="3254812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open()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svc()</a:t>
            </a:r>
            <a:endParaRPr lang="en-US" sz="1300" i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108"/>
          <p:cNvSpPr>
            <a:spLocks noChangeArrowheads="1"/>
          </p:cNvSpPr>
          <p:nvPr/>
        </p:nvSpPr>
        <p:spPr bwMode="auto">
          <a:xfrm>
            <a:off x="4824829" y="3380571"/>
            <a:ext cx="1298829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109"/>
          <p:cNvSpPr>
            <a:spLocks noChangeArrowheads="1"/>
          </p:cNvSpPr>
          <p:nvPr/>
        </p:nvSpPr>
        <p:spPr bwMode="auto">
          <a:xfrm>
            <a:off x="4460668" y="2624893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107"/>
          <p:cNvSpPr>
            <a:spLocks noChangeArrowheads="1"/>
          </p:cNvSpPr>
          <p:nvPr/>
        </p:nvSpPr>
        <p:spPr bwMode="auto">
          <a:xfrm>
            <a:off x="4820783" y="3410388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106"/>
          <p:cNvSpPr>
            <a:spLocks noChangeArrowheads="1"/>
          </p:cNvSpPr>
          <p:nvPr/>
        </p:nvSpPr>
        <p:spPr bwMode="auto">
          <a:xfrm>
            <a:off x="4824829" y="2853493"/>
            <a:ext cx="1298829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105"/>
          <p:cNvSpPr>
            <a:spLocks noChangeArrowheads="1"/>
          </p:cNvSpPr>
          <p:nvPr/>
        </p:nvSpPr>
        <p:spPr bwMode="auto">
          <a:xfrm>
            <a:off x="4736418" y="2899010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8512101" y="2519801"/>
            <a:ext cx="0" cy="213934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Isosceles Triangle 37"/>
          <p:cNvSpPr/>
          <p:nvPr/>
        </p:nvSpPr>
        <p:spPr bwMode="auto">
          <a:xfrm>
            <a:off x="7839379" y="2229436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90"/>
          <p:cNvSpPr>
            <a:spLocks noChangeArrowheads="1"/>
          </p:cNvSpPr>
          <p:nvPr/>
        </p:nvSpPr>
        <p:spPr bwMode="auto">
          <a:xfrm>
            <a:off x="4303593" y="1269430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622288" y="1547517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5622288" y="2158199"/>
            <a:ext cx="1360" cy="2181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89"/>
          <p:cNvSpPr>
            <a:spLocks noChangeArrowheads="1"/>
          </p:cNvSpPr>
          <p:nvPr/>
        </p:nvSpPr>
        <p:spPr bwMode="auto">
          <a:xfrm>
            <a:off x="4303593" y="1281217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ACE_Reactor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92"/>
          <p:cNvSpPr>
            <a:spLocks noChangeArrowheads="1"/>
          </p:cNvSpPr>
          <p:nvPr/>
        </p:nvSpPr>
        <p:spPr bwMode="auto">
          <a:xfrm>
            <a:off x="4303593" y="1580231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91"/>
          <p:cNvSpPr>
            <a:spLocks noChangeArrowheads="1"/>
          </p:cNvSpPr>
          <p:nvPr/>
        </p:nvSpPr>
        <p:spPr bwMode="auto">
          <a:xfrm>
            <a:off x="4281373" y="1593096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98"/>
          <p:cNvSpPr>
            <a:spLocks noChangeArrowheads="1"/>
          </p:cNvSpPr>
          <p:nvPr/>
        </p:nvSpPr>
        <p:spPr bwMode="auto">
          <a:xfrm>
            <a:off x="6503978" y="2743260"/>
            <a:ext cx="1192423" cy="527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97"/>
          <p:cNvSpPr>
            <a:spLocks noChangeArrowheads="1"/>
          </p:cNvSpPr>
          <p:nvPr/>
        </p:nvSpPr>
        <p:spPr bwMode="auto">
          <a:xfrm>
            <a:off x="6365194" y="2798087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ACE_</a:t>
            </a:r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</a:b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Line Callout 1 47"/>
          <p:cNvSpPr/>
          <p:nvPr/>
        </p:nvSpPr>
        <p:spPr bwMode="auto">
          <a:xfrm>
            <a:off x="6630158" y="5560861"/>
            <a:ext cx="1426920" cy="646331"/>
          </a:xfrm>
          <a:prstGeom prst="borderCallout1">
            <a:avLst>
              <a:gd name="adj1" fmla="val 50656"/>
              <a:gd name="adj2" fmla="val 100891"/>
              <a:gd name="adj3" fmla="val -39943"/>
              <a:gd name="adj4" fmla="val 14817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Specialized app code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49" name="Straight Connector 48"/>
          <p:cNvCxnSpPr>
            <a:stCxn id="39" idx="3"/>
          </p:cNvCxnSpPr>
          <p:nvPr/>
        </p:nvCxnSpPr>
        <p:spPr bwMode="auto">
          <a:xfrm flipV="1">
            <a:off x="5807270" y="1427650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/>
          <p:cNvCxnSpPr/>
          <p:nvPr/>
        </p:nvCxnSpPr>
        <p:spPr bwMode="auto">
          <a:xfrm flipV="1">
            <a:off x="5807270" y="2046965"/>
            <a:ext cx="1554083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Rectangle 50"/>
          <p:cNvSpPr/>
          <p:nvPr/>
        </p:nvSpPr>
        <p:spPr bwMode="auto">
          <a:xfrm>
            <a:off x="6005381" y="1916636"/>
            <a:ext cx="714966" cy="36933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Rectangle 66"/>
          <p:cNvSpPr>
            <a:spLocks noChangeArrowheads="1"/>
          </p:cNvSpPr>
          <p:nvPr/>
        </p:nvSpPr>
        <p:spPr bwMode="auto">
          <a:xfrm>
            <a:off x="6123658" y="1996243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104"/>
          <p:cNvSpPr>
            <a:spLocks noChangeArrowheads="1"/>
          </p:cNvSpPr>
          <p:nvPr/>
        </p:nvSpPr>
        <p:spPr bwMode="auto">
          <a:xfrm>
            <a:off x="7840861" y="472136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102"/>
          <p:cNvSpPr>
            <a:spLocks noChangeArrowheads="1"/>
          </p:cNvSpPr>
          <p:nvPr/>
        </p:nvSpPr>
        <p:spPr bwMode="auto">
          <a:xfrm>
            <a:off x="7840861" y="419428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101"/>
          <p:cNvSpPr>
            <a:spLocks noChangeArrowheads="1"/>
          </p:cNvSpPr>
          <p:nvPr/>
        </p:nvSpPr>
        <p:spPr bwMode="auto">
          <a:xfrm>
            <a:off x="7687786" y="4249053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_Handler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103"/>
          <p:cNvSpPr>
            <a:spLocks noChangeArrowheads="1"/>
          </p:cNvSpPr>
          <p:nvPr/>
        </p:nvSpPr>
        <p:spPr bwMode="auto">
          <a:xfrm>
            <a:off x="7783702" y="471335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pen()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vc()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 bwMode="auto">
          <a:xfrm>
            <a:off x="8433009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8" name="Isosceles Triangle 57"/>
          <p:cNvSpPr/>
          <p:nvPr/>
        </p:nvSpPr>
        <p:spPr bwMode="auto">
          <a:xfrm>
            <a:off x="8306876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104"/>
          <p:cNvSpPr>
            <a:spLocks noChangeArrowheads="1"/>
          </p:cNvSpPr>
          <p:nvPr/>
        </p:nvSpPr>
        <p:spPr bwMode="auto">
          <a:xfrm>
            <a:off x="6501175" y="4714641"/>
            <a:ext cx="1191929" cy="47345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102"/>
          <p:cNvSpPr>
            <a:spLocks noChangeArrowheads="1"/>
          </p:cNvSpPr>
          <p:nvPr/>
        </p:nvSpPr>
        <p:spPr bwMode="auto">
          <a:xfrm>
            <a:off x="6501175" y="4187564"/>
            <a:ext cx="1191930" cy="527078"/>
          </a:xfrm>
          <a:prstGeom prst="rect">
            <a:avLst/>
          </a:prstGeom>
          <a:solidFill>
            <a:srgbClr val="D9F6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 u="none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101"/>
          <p:cNvSpPr>
            <a:spLocks noChangeArrowheads="1"/>
          </p:cNvSpPr>
          <p:nvPr/>
        </p:nvSpPr>
        <p:spPr bwMode="auto">
          <a:xfrm>
            <a:off x="6348100" y="4242333"/>
            <a:ext cx="1481222" cy="472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TPC_HTTP</a:t>
            </a:r>
            <a:endParaRPr lang="en-US" sz="1200" b="1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r>
              <a:rPr lang="en-US" sz="12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_Acceptor</a:t>
            </a:r>
            <a:endParaRPr lang="en-US" sz="1200" b="1" u="none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103"/>
          <p:cNvSpPr>
            <a:spLocks noChangeArrowheads="1"/>
          </p:cNvSpPr>
          <p:nvPr/>
        </p:nvSpPr>
        <p:spPr bwMode="auto">
          <a:xfrm>
            <a:off x="6444016" y="4706636"/>
            <a:ext cx="1287188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handle_input</a:t>
            </a:r>
            <a:r>
              <a:rPr lang="en-GB" sz="13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u="none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u="none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u="none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7085476" y="3728145"/>
            <a:ext cx="2421" cy="466139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4" name="Isosceles Triangle 63"/>
          <p:cNvSpPr/>
          <p:nvPr/>
        </p:nvSpPr>
        <p:spPr bwMode="auto">
          <a:xfrm>
            <a:off x="6968868" y="3827303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8448561" y="4768388"/>
            <a:ext cx="431800" cy="370426"/>
            <a:chOff x="8327572" y="4328206"/>
            <a:chExt cx="300243" cy="312737"/>
          </a:xfrm>
        </p:grpSpPr>
        <p:grpSp>
          <p:nvGrpSpPr>
            <p:cNvPr id="66" name="Group 6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7" name="Straight Arrow Connector 6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2" name="Line Callout 1 71"/>
          <p:cNvSpPr/>
          <p:nvPr/>
        </p:nvSpPr>
        <p:spPr bwMode="auto">
          <a:xfrm>
            <a:off x="3554302" y="5560861"/>
            <a:ext cx="2663338" cy="646331"/>
          </a:xfrm>
          <a:prstGeom prst="borderCallout1">
            <a:avLst>
              <a:gd name="adj1" fmla="val -857"/>
              <a:gd name="adj2" fmla="val 48712"/>
              <a:gd name="adj3" fmla="val -273239"/>
              <a:gd name="adj4" fmla="val 7689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u="none" dirty="0" smtClean="0">
                <a:solidFill>
                  <a:srgbClr val="000000"/>
                </a:solidFill>
                <a:latin typeface="+mn-lt"/>
              </a:rPr>
              <a:t>Generic framework  structure &amp; functionality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3" name="Text Box 4"/>
          <p:cNvSpPr txBox="1">
            <a:spLocks noChangeArrowheads="1"/>
          </p:cNvSpPr>
          <p:nvPr/>
        </p:nvSpPr>
        <p:spPr bwMode="auto">
          <a:xfrm>
            <a:off x="685800" y="6437521"/>
            <a:ext cx="745915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1800" u="none" dirty="0" smtClean="0">
                <a:latin typeface="Arial" charset="0"/>
              </a:rPr>
              <a:t>There’s still a role for the </a:t>
            </a:r>
            <a:r>
              <a:rPr lang="en-US" sz="1800" i="1" u="none" dirty="0" smtClean="0">
                <a:latin typeface="Arial" charset="0"/>
              </a:rPr>
              <a:t>Reactor</a:t>
            </a:r>
            <a:r>
              <a:rPr lang="en-US" sz="1800" u="none" dirty="0" smtClean="0">
                <a:latin typeface="Arial" charset="0"/>
              </a:rPr>
              <a:t> pattern, just not in the main data path!</a:t>
            </a:r>
          </a:p>
        </p:txBody>
      </p:sp>
    </p:spTree>
    <p:extLst>
      <p:ext uri="{BB962C8B-B14F-4D97-AF65-F5344CB8AC3E}">
        <p14:creationId xmlns:p14="http://schemas.microsoft.com/office/powerpoint/2010/main" val="20804523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72" grpId="0" animBg="1"/>
      <p:bldP spid="7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</a:t>
            </a: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4</a:t>
            </a:r>
            <a:endParaRPr lang="en-US" sz="4000" u="none" kern="0" dirty="0" smtClean="0">
              <a:solidFill>
                <a:srgbClr val="FF0000"/>
              </a:solidFill>
              <a:latin typeface="Impact" pitchFamily="34" charset="0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8793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frameworks 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</a:t>
            </a:r>
            <a:r>
              <a:rPr lang="en-US" sz="2000" i="1" u="none" dirty="0" smtClean="0"/>
              <a:t>Half-Sync/Half-</a:t>
            </a:r>
            <a:r>
              <a:rPr lang="en-US" sz="2000" i="1" u="none" dirty="0" err="1" smtClean="0"/>
              <a:t>Async</a:t>
            </a:r>
            <a:r>
              <a:rPr lang="en-US" sz="2000" u="none" dirty="0" smtClean="0"/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 smtClean="0"/>
          </a:p>
        </p:txBody>
      </p:sp>
      <p:sp>
        <p:nvSpPr>
          <p:cNvPr id="12" name="Rectangle 73"/>
          <p:cNvSpPr>
            <a:spLocks noChangeArrowheads="1"/>
          </p:cNvSpPr>
          <p:nvPr/>
        </p:nvSpPr>
        <p:spPr bwMode="auto">
          <a:xfrm>
            <a:off x="283679" y="3200782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3" name="Rectangle 74"/>
          <p:cNvSpPr>
            <a:spLocks noChangeArrowheads="1"/>
          </p:cNvSpPr>
          <p:nvPr/>
        </p:nvSpPr>
        <p:spPr bwMode="auto">
          <a:xfrm>
            <a:off x="283679" y="340239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4" name="Rectangle 75"/>
          <p:cNvSpPr>
            <a:spLocks noChangeArrowheads="1"/>
          </p:cNvSpPr>
          <p:nvPr/>
        </p:nvSpPr>
        <p:spPr bwMode="auto">
          <a:xfrm>
            <a:off x="283679" y="5077207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5" name="Rectangle 76"/>
          <p:cNvSpPr>
            <a:spLocks noChangeArrowheads="1"/>
          </p:cNvSpPr>
          <p:nvPr/>
        </p:nvSpPr>
        <p:spPr bwMode="auto">
          <a:xfrm>
            <a:off x="283679" y="527882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6" name="Rectangle 77"/>
          <p:cNvSpPr>
            <a:spLocks noChangeArrowheads="1"/>
          </p:cNvSpPr>
          <p:nvPr/>
        </p:nvSpPr>
        <p:spPr bwMode="auto">
          <a:xfrm>
            <a:off x="283679" y="4072320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7" name="Rectangle 78"/>
          <p:cNvSpPr>
            <a:spLocks noChangeArrowheads="1"/>
          </p:cNvSpPr>
          <p:nvPr/>
        </p:nvSpPr>
        <p:spPr bwMode="auto">
          <a:xfrm>
            <a:off x="283679" y="4273932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2833204" y="364210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833204" y="370878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2833204" y="422789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4"/>
          <p:cNvSpPr>
            <a:spLocks noChangeArrowheads="1"/>
          </p:cNvSpPr>
          <p:nvPr/>
        </p:nvSpPr>
        <p:spPr bwMode="auto">
          <a:xfrm>
            <a:off x="2922104" y="431838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3968266" y="431838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4034941" y="431838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7441716" y="364210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7441716" y="370878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9"/>
          <p:cNvSpPr>
            <a:spLocks noChangeArrowheads="1"/>
          </p:cNvSpPr>
          <p:nvPr/>
        </p:nvSpPr>
        <p:spPr bwMode="auto">
          <a:xfrm>
            <a:off x="7441716" y="422789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auto">
          <a:xfrm>
            <a:off x="7352816" y="431838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36"/>
          <p:cNvSpPr>
            <a:spLocks noChangeArrowheads="1"/>
          </p:cNvSpPr>
          <p:nvPr/>
        </p:nvSpPr>
        <p:spPr bwMode="auto">
          <a:xfrm>
            <a:off x="6373329" y="431838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6306654" y="431838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42"/>
          <p:cNvSpPr>
            <a:spLocks noChangeArrowheads="1"/>
          </p:cNvSpPr>
          <p:nvPr/>
        </p:nvSpPr>
        <p:spPr bwMode="auto">
          <a:xfrm>
            <a:off x="5170004" y="361829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43"/>
          <p:cNvSpPr>
            <a:spLocks noChangeArrowheads="1"/>
          </p:cNvSpPr>
          <p:nvPr/>
        </p:nvSpPr>
        <p:spPr bwMode="auto">
          <a:xfrm>
            <a:off x="5170004" y="370878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45"/>
          <p:cNvSpPr>
            <a:spLocks noChangeArrowheads="1"/>
          </p:cNvSpPr>
          <p:nvPr/>
        </p:nvSpPr>
        <p:spPr bwMode="auto">
          <a:xfrm>
            <a:off x="5170004" y="377545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6"/>
          <p:cNvSpPr>
            <a:spLocks noChangeArrowheads="1"/>
          </p:cNvSpPr>
          <p:nvPr/>
        </p:nvSpPr>
        <p:spPr bwMode="auto">
          <a:xfrm>
            <a:off x="5170004" y="389293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53"/>
          <p:cNvSpPr>
            <a:spLocks noChangeArrowheads="1"/>
          </p:cNvSpPr>
          <p:nvPr/>
        </p:nvSpPr>
        <p:spPr bwMode="auto">
          <a:xfrm>
            <a:off x="5170004" y="492163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54"/>
          <p:cNvSpPr>
            <a:spLocks noChangeArrowheads="1"/>
          </p:cNvSpPr>
          <p:nvPr/>
        </p:nvSpPr>
        <p:spPr bwMode="auto">
          <a:xfrm>
            <a:off x="5170004" y="483114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Rectangle 56"/>
          <p:cNvSpPr>
            <a:spLocks noChangeArrowheads="1"/>
          </p:cNvSpPr>
          <p:nvPr/>
        </p:nvSpPr>
        <p:spPr bwMode="auto">
          <a:xfrm>
            <a:off x="5170004" y="483114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57"/>
          <p:cNvSpPr>
            <a:spLocks noChangeArrowheads="1"/>
          </p:cNvSpPr>
          <p:nvPr/>
        </p:nvSpPr>
        <p:spPr bwMode="auto">
          <a:xfrm>
            <a:off x="5170004" y="474224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63"/>
          <p:cNvSpPr>
            <a:spLocks noChangeArrowheads="1"/>
          </p:cNvSpPr>
          <p:nvPr/>
        </p:nvSpPr>
        <p:spPr bwMode="auto">
          <a:xfrm>
            <a:off x="7641741" y="570268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64"/>
          <p:cNvSpPr>
            <a:spLocks noChangeArrowheads="1"/>
          </p:cNvSpPr>
          <p:nvPr/>
        </p:nvSpPr>
        <p:spPr bwMode="auto">
          <a:xfrm>
            <a:off x="7552841" y="570268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69"/>
          <p:cNvSpPr>
            <a:spLocks noChangeArrowheads="1"/>
          </p:cNvSpPr>
          <p:nvPr/>
        </p:nvSpPr>
        <p:spPr bwMode="auto">
          <a:xfrm>
            <a:off x="6306654" y="570268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70"/>
          <p:cNvSpPr>
            <a:spLocks noChangeArrowheads="1"/>
          </p:cNvSpPr>
          <p:nvPr/>
        </p:nvSpPr>
        <p:spPr bwMode="auto">
          <a:xfrm>
            <a:off x="6239979" y="570268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101"/>
          <p:cNvSpPr>
            <a:spLocks noChangeArrowheads="1"/>
          </p:cNvSpPr>
          <p:nvPr/>
        </p:nvSpPr>
        <p:spPr bwMode="auto">
          <a:xfrm>
            <a:off x="2677629" y="373100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137"/>
          <p:cNvSpPr>
            <a:spLocks noChangeArrowheads="1"/>
          </p:cNvSpPr>
          <p:nvPr/>
        </p:nvSpPr>
        <p:spPr bwMode="auto">
          <a:xfrm>
            <a:off x="4146066" y="556933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167"/>
          <p:cNvSpPr>
            <a:spLocks noChangeArrowheads="1"/>
          </p:cNvSpPr>
          <p:nvPr/>
        </p:nvSpPr>
        <p:spPr bwMode="auto">
          <a:xfrm>
            <a:off x="5170004" y="552488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168"/>
          <p:cNvSpPr>
            <a:spLocks noChangeArrowheads="1"/>
          </p:cNvSpPr>
          <p:nvPr/>
        </p:nvSpPr>
        <p:spPr bwMode="auto">
          <a:xfrm>
            <a:off x="5170004" y="525659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Rectangle 4"/>
          <p:cNvSpPr>
            <a:spLocks noChangeArrowheads="1"/>
          </p:cNvSpPr>
          <p:nvPr/>
        </p:nvSpPr>
        <p:spPr bwMode="auto">
          <a:xfrm>
            <a:off x="2910991" y="40500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47" name="Rectangle 5"/>
          <p:cNvSpPr>
            <a:spLocks noChangeArrowheads="1"/>
          </p:cNvSpPr>
          <p:nvPr/>
        </p:nvSpPr>
        <p:spPr bwMode="auto">
          <a:xfrm>
            <a:off x="3868254" y="4318382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6"/>
          <p:cNvSpPr>
            <a:spLocks/>
          </p:cNvSpPr>
          <p:nvPr/>
        </p:nvSpPr>
        <p:spPr bwMode="auto">
          <a:xfrm>
            <a:off x="3890479" y="4250120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7"/>
          <p:cNvSpPr>
            <a:spLocks/>
          </p:cNvSpPr>
          <p:nvPr/>
        </p:nvSpPr>
        <p:spPr bwMode="auto">
          <a:xfrm>
            <a:off x="3890479" y="4318382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10"/>
          <p:cNvSpPr>
            <a:spLocks noChangeArrowheads="1"/>
          </p:cNvSpPr>
          <p:nvPr/>
        </p:nvSpPr>
        <p:spPr bwMode="auto">
          <a:xfrm>
            <a:off x="2666516" y="3642107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Line 11"/>
          <p:cNvSpPr>
            <a:spLocks noChangeShapeType="1"/>
          </p:cNvSpPr>
          <p:nvPr/>
        </p:nvSpPr>
        <p:spPr bwMode="auto">
          <a:xfrm>
            <a:off x="2666516" y="3892932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2666516" y="4227895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15"/>
          <p:cNvSpPr>
            <a:spLocks noChangeArrowheads="1"/>
          </p:cNvSpPr>
          <p:nvPr/>
        </p:nvSpPr>
        <p:spPr bwMode="auto">
          <a:xfrm>
            <a:off x="2666516" y="4318382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>
            <a:off x="2888766" y="431838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>
            <a:off x="3177691" y="4318382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Line 18"/>
          <p:cNvSpPr>
            <a:spLocks noChangeShapeType="1"/>
          </p:cNvSpPr>
          <p:nvPr/>
        </p:nvSpPr>
        <p:spPr bwMode="auto">
          <a:xfrm>
            <a:off x="3490429" y="431838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21"/>
          <p:cNvSpPr>
            <a:spLocks noChangeArrowheads="1"/>
          </p:cNvSpPr>
          <p:nvPr/>
        </p:nvSpPr>
        <p:spPr bwMode="auto">
          <a:xfrm>
            <a:off x="3801579" y="4318382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22"/>
          <p:cNvSpPr>
            <a:spLocks noChangeArrowheads="1"/>
          </p:cNvSpPr>
          <p:nvPr/>
        </p:nvSpPr>
        <p:spPr bwMode="auto">
          <a:xfrm>
            <a:off x="5893904" y="4296157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Freeform 23"/>
          <p:cNvSpPr>
            <a:spLocks/>
          </p:cNvSpPr>
          <p:nvPr/>
        </p:nvSpPr>
        <p:spPr bwMode="auto">
          <a:xfrm>
            <a:off x="5827229" y="4296157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24"/>
          <p:cNvSpPr>
            <a:spLocks/>
          </p:cNvSpPr>
          <p:nvPr/>
        </p:nvSpPr>
        <p:spPr bwMode="auto">
          <a:xfrm>
            <a:off x="5893904" y="4227895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27"/>
          <p:cNvSpPr>
            <a:spLocks noChangeArrowheads="1"/>
          </p:cNvSpPr>
          <p:nvPr/>
        </p:nvSpPr>
        <p:spPr bwMode="auto">
          <a:xfrm>
            <a:off x="7275029" y="3642107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Line 28"/>
          <p:cNvSpPr>
            <a:spLocks noChangeShapeType="1"/>
          </p:cNvSpPr>
          <p:nvPr/>
        </p:nvSpPr>
        <p:spPr bwMode="auto">
          <a:xfrm>
            <a:off x="7275029" y="3892932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30"/>
          <p:cNvSpPr>
            <a:spLocks noChangeArrowheads="1"/>
          </p:cNvSpPr>
          <p:nvPr/>
        </p:nvSpPr>
        <p:spPr bwMode="auto">
          <a:xfrm>
            <a:off x="7275029" y="4227895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32"/>
          <p:cNvSpPr>
            <a:spLocks noChangeArrowheads="1"/>
          </p:cNvSpPr>
          <p:nvPr/>
        </p:nvSpPr>
        <p:spPr bwMode="auto">
          <a:xfrm>
            <a:off x="7186129" y="4318382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Line 33"/>
          <p:cNvSpPr>
            <a:spLocks noChangeShapeType="1"/>
          </p:cNvSpPr>
          <p:nvPr/>
        </p:nvSpPr>
        <p:spPr bwMode="auto">
          <a:xfrm flipH="1">
            <a:off x="6897204" y="431838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Line 34"/>
          <p:cNvSpPr>
            <a:spLocks noChangeShapeType="1"/>
          </p:cNvSpPr>
          <p:nvPr/>
        </p:nvSpPr>
        <p:spPr bwMode="auto">
          <a:xfrm flipH="1">
            <a:off x="6628916" y="431838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35"/>
          <p:cNvSpPr>
            <a:spLocks noChangeShapeType="1"/>
          </p:cNvSpPr>
          <p:nvPr/>
        </p:nvSpPr>
        <p:spPr bwMode="auto">
          <a:xfrm flipH="1">
            <a:off x="6339991" y="431838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Rectangle 38"/>
          <p:cNvSpPr>
            <a:spLocks noChangeArrowheads="1"/>
          </p:cNvSpPr>
          <p:nvPr/>
        </p:nvSpPr>
        <p:spPr bwMode="auto">
          <a:xfrm>
            <a:off x="6139966" y="4318382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Rectangle 39"/>
          <p:cNvSpPr>
            <a:spLocks noChangeArrowheads="1"/>
          </p:cNvSpPr>
          <p:nvPr/>
        </p:nvSpPr>
        <p:spPr bwMode="auto">
          <a:xfrm>
            <a:off x="4981091" y="3892932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40"/>
          <p:cNvSpPr>
            <a:spLocks/>
          </p:cNvSpPr>
          <p:nvPr/>
        </p:nvSpPr>
        <p:spPr bwMode="auto">
          <a:xfrm>
            <a:off x="4981091" y="3892932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41"/>
          <p:cNvSpPr>
            <a:spLocks/>
          </p:cNvSpPr>
          <p:nvPr/>
        </p:nvSpPr>
        <p:spPr bwMode="auto">
          <a:xfrm>
            <a:off x="4914416" y="3892932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44"/>
          <p:cNvSpPr>
            <a:spLocks noChangeArrowheads="1"/>
          </p:cNvSpPr>
          <p:nvPr/>
        </p:nvSpPr>
        <p:spPr bwMode="auto">
          <a:xfrm>
            <a:off x="4984266" y="3618295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Rectangle 47"/>
          <p:cNvSpPr>
            <a:spLocks noChangeArrowheads="1"/>
          </p:cNvSpPr>
          <p:nvPr/>
        </p:nvSpPr>
        <p:spPr bwMode="auto">
          <a:xfrm>
            <a:off x="4984266" y="3804032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Rectangle 50"/>
          <p:cNvSpPr>
            <a:spLocks noChangeArrowheads="1"/>
          </p:cNvSpPr>
          <p:nvPr/>
        </p:nvSpPr>
        <p:spPr bwMode="auto">
          <a:xfrm>
            <a:off x="5003316" y="4496182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" name="Freeform 51"/>
          <p:cNvSpPr>
            <a:spLocks/>
          </p:cNvSpPr>
          <p:nvPr/>
        </p:nvSpPr>
        <p:spPr bwMode="auto">
          <a:xfrm>
            <a:off x="4936641" y="4407282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" name="Freeform 52"/>
          <p:cNvSpPr>
            <a:spLocks/>
          </p:cNvSpPr>
          <p:nvPr/>
        </p:nvSpPr>
        <p:spPr bwMode="auto">
          <a:xfrm>
            <a:off x="5003316" y="4496182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7" name="Rectangle 55"/>
          <p:cNvSpPr>
            <a:spLocks noChangeArrowheads="1"/>
          </p:cNvSpPr>
          <p:nvPr/>
        </p:nvSpPr>
        <p:spPr bwMode="auto">
          <a:xfrm>
            <a:off x="5003316" y="4831145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8" name="Rectangle 58"/>
          <p:cNvSpPr>
            <a:spLocks noChangeArrowheads="1"/>
          </p:cNvSpPr>
          <p:nvPr/>
        </p:nvSpPr>
        <p:spPr bwMode="auto">
          <a:xfrm>
            <a:off x="5003316" y="4742245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9" name="Rectangle 59"/>
          <p:cNvSpPr>
            <a:spLocks noChangeArrowheads="1"/>
          </p:cNvSpPr>
          <p:nvPr/>
        </p:nvSpPr>
        <p:spPr bwMode="auto">
          <a:xfrm>
            <a:off x="4443979" y="461921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80" name="Rectangle 60"/>
          <p:cNvSpPr>
            <a:spLocks noChangeArrowheads="1"/>
          </p:cNvSpPr>
          <p:nvPr/>
        </p:nvSpPr>
        <p:spPr bwMode="auto">
          <a:xfrm>
            <a:off x="5827229" y="5680457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" name="Freeform 61"/>
          <p:cNvSpPr>
            <a:spLocks/>
          </p:cNvSpPr>
          <p:nvPr/>
        </p:nvSpPr>
        <p:spPr bwMode="auto">
          <a:xfrm>
            <a:off x="5760554" y="5680457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" name="Freeform 62"/>
          <p:cNvSpPr>
            <a:spLocks/>
          </p:cNvSpPr>
          <p:nvPr/>
        </p:nvSpPr>
        <p:spPr bwMode="auto">
          <a:xfrm>
            <a:off x="5827229" y="5613782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Rectangle 65"/>
          <p:cNvSpPr>
            <a:spLocks noChangeArrowheads="1"/>
          </p:cNvSpPr>
          <p:nvPr/>
        </p:nvSpPr>
        <p:spPr bwMode="auto">
          <a:xfrm>
            <a:off x="7386154" y="5702682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4" name="Line 66"/>
          <p:cNvSpPr>
            <a:spLocks noChangeShapeType="1"/>
          </p:cNvSpPr>
          <p:nvPr/>
        </p:nvSpPr>
        <p:spPr bwMode="auto">
          <a:xfrm flipH="1">
            <a:off x="7030554" y="5702682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5" name="Line 67"/>
          <p:cNvSpPr>
            <a:spLocks noChangeShapeType="1"/>
          </p:cNvSpPr>
          <p:nvPr/>
        </p:nvSpPr>
        <p:spPr bwMode="auto">
          <a:xfrm flipH="1">
            <a:off x="6673366" y="5702682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6" name="Line 68"/>
          <p:cNvSpPr>
            <a:spLocks noChangeShapeType="1"/>
          </p:cNvSpPr>
          <p:nvPr/>
        </p:nvSpPr>
        <p:spPr bwMode="auto">
          <a:xfrm flipH="1">
            <a:off x="6317766" y="5702682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7" name="Rectangle 71"/>
          <p:cNvSpPr>
            <a:spLocks noChangeArrowheads="1"/>
          </p:cNvSpPr>
          <p:nvPr/>
        </p:nvSpPr>
        <p:spPr bwMode="auto">
          <a:xfrm>
            <a:off x="6073291" y="5702682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Rectangle 72"/>
          <p:cNvSpPr>
            <a:spLocks noChangeArrowheads="1"/>
          </p:cNvSpPr>
          <p:nvPr/>
        </p:nvSpPr>
        <p:spPr bwMode="auto">
          <a:xfrm>
            <a:off x="5849454" y="5412170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89" name="Rectangle 83"/>
          <p:cNvSpPr>
            <a:spLocks noChangeAspect="1" noChangeArrowheads="1"/>
          </p:cNvSpPr>
          <p:nvPr/>
        </p:nvSpPr>
        <p:spPr bwMode="auto">
          <a:xfrm>
            <a:off x="1724041" y="3311435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90" name="Rectangle 88"/>
          <p:cNvSpPr>
            <a:spLocks noChangeAspect="1" noChangeArrowheads="1"/>
          </p:cNvSpPr>
          <p:nvPr/>
        </p:nvSpPr>
        <p:spPr bwMode="auto">
          <a:xfrm>
            <a:off x="6332553" y="3305552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91" name="Rectangle 93"/>
          <p:cNvSpPr>
            <a:spLocks noChangeArrowheads="1"/>
          </p:cNvSpPr>
          <p:nvPr/>
        </p:nvSpPr>
        <p:spPr bwMode="auto">
          <a:xfrm>
            <a:off x="4236553" y="5550272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92" name="Rectangle 98"/>
          <p:cNvSpPr>
            <a:spLocks noChangeArrowheads="1"/>
          </p:cNvSpPr>
          <p:nvPr/>
        </p:nvSpPr>
        <p:spPr bwMode="auto">
          <a:xfrm>
            <a:off x="7943366" y="5345495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93" name="Rectangle 99"/>
          <p:cNvSpPr>
            <a:spLocks noChangeArrowheads="1"/>
          </p:cNvSpPr>
          <p:nvPr/>
        </p:nvSpPr>
        <p:spPr bwMode="auto">
          <a:xfrm>
            <a:off x="7541729" y="5456460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94" name="Rectangle 153"/>
          <p:cNvSpPr>
            <a:spLocks noChangeArrowheads="1"/>
          </p:cNvSpPr>
          <p:nvPr/>
        </p:nvSpPr>
        <p:spPr bwMode="auto">
          <a:xfrm>
            <a:off x="4147656" y="4173905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95" name="Rectangle 166"/>
          <p:cNvSpPr>
            <a:spLocks noChangeAspect="1" noChangeArrowheads="1"/>
          </p:cNvSpPr>
          <p:nvPr/>
        </p:nvSpPr>
        <p:spPr bwMode="auto">
          <a:xfrm>
            <a:off x="4069806" y="3305552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96" name="Rectangle 169"/>
          <p:cNvSpPr>
            <a:spLocks noChangeArrowheads="1"/>
          </p:cNvSpPr>
          <p:nvPr/>
        </p:nvSpPr>
        <p:spPr bwMode="auto">
          <a:xfrm>
            <a:off x="5003316" y="5256595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7" name="Rectangle 96"/>
          <p:cNvSpPr/>
          <p:nvPr/>
        </p:nvSpPr>
        <p:spPr bwMode="auto">
          <a:xfrm>
            <a:off x="3161219" y="4929477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Rectangle 160"/>
          <p:cNvSpPr>
            <a:spLocks noChangeArrowheads="1"/>
          </p:cNvSpPr>
          <p:nvPr/>
        </p:nvSpPr>
        <p:spPr bwMode="auto">
          <a:xfrm>
            <a:off x="3243149" y="5005677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99" name="Group 98"/>
          <p:cNvGrpSpPr/>
          <p:nvPr/>
        </p:nvGrpSpPr>
        <p:grpSpPr>
          <a:xfrm>
            <a:off x="3569805" y="5453125"/>
            <a:ext cx="431800" cy="370426"/>
            <a:chOff x="8327572" y="4328206"/>
            <a:chExt cx="300243" cy="312737"/>
          </a:xfrm>
        </p:grpSpPr>
        <p:grpSp>
          <p:nvGrpSpPr>
            <p:cNvPr id="100" name="Group 9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1" name="Straight Arrow Connector 10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2074380" y="3731007"/>
            <a:ext cx="431800" cy="370426"/>
            <a:chOff x="8327572" y="4328206"/>
            <a:chExt cx="300243" cy="312737"/>
          </a:xfrm>
        </p:grpSpPr>
        <p:grpSp>
          <p:nvGrpSpPr>
            <p:cNvPr id="107" name="Group 10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8" name="Straight Arrow Connector 10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3" name="Group 112"/>
          <p:cNvGrpSpPr/>
          <p:nvPr/>
        </p:nvGrpSpPr>
        <p:grpSpPr>
          <a:xfrm>
            <a:off x="4307595" y="3675422"/>
            <a:ext cx="431800" cy="370426"/>
            <a:chOff x="8327572" y="4328206"/>
            <a:chExt cx="300243" cy="312737"/>
          </a:xfrm>
        </p:grpSpPr>
        <p:grpSp>
          <p:nvGrpSpPr>
            <p:cNvPr id="114" name="Group 11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15" name="Straight Arrow Connector 11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0" name="Group 119"/>
          <p:cNvGrpSpPr/>
          <p:nvPr/>
        </p:nvGrpSpPr>
        <p:grpSpPr>
          <a:xfrm>
            <a:off x="6731310" y="3676987"/>
            <a:ext cx="431800" cy="370426"/>
            <a:chOff x="8327572" y="4328206"/>
            <a:chExt cx="300243" cy="312737"/>
          </a:xfrm>
        </p:grpSpPr>
        <p:grpSp>
          <p:nvGrpSpPr>
            <p:cNvPr id="121" name="Group 12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2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22" name="Straight Arrow Connector 12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7" name="Rectangle 4"/>
          <p:cNvSpPr>
            <a:spLocks noChangeArrowheads="1"/>
          </p:cNvSpPr>
          <p:nvPr/>
        </p:nvSpPr>
        <p:spPr bwMode="auto">
          <a:xfrm>
            <a:off x="5192229" y="3849037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28" name="Rectangle 4"/>
          <p:cNvSpPr>
            <a:spLocks noChangeArrowheads="1"/>
          </p:cNvSpPr>
          <p:nvPr/>
        </p:nvSpPr>
        <p:spPr bwMode="auto">
          <a:xfrm>
            <a:off x="6306278" y="4034676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</p:spTree>
    <p:extLst>
      <p:ext uri="{BB962C8B-B14F-4D97-AF65-F5344CB8AC3E}">
        <p14:creationId xmlns:p14="http://schemas.microsoft.com/office/powerpoint/2010/main" val="75894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3965574"/>
            <a:ext cx="9209531" cy="219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171" y="3214408"/>
            <a:ext cx="9023350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Active Object </a:t>
            </a:r>
            <a:r>
              <a:rPr lang="en-US" u="none" dirty="0" smtClean="0">
                <a:latin typeface="+mj-lt"/>
              </a:rPr>
              <a:t>defines units </a:t>
            </a:r>
            <a:r>
              <a:rPr lang="en-US" u="none" dirty="0">
                <a:latin typeface="+mj-lt"/>
              </a:rPr>
              <a:t>of concurrency </a:t>
            </a:r>
            <a:r>
              <a:rPr lang="en-US" u="none" dirty="0" smtClean="0">
                <a:latin typeface="+mj-lt"/>
              </a:rPr>
              <a:t>as service </a:t>
            </a:r>
            <a:r>
              <a:rPr lang="en-US" u="none" dirty="0">
                <a:latin typeface="+mj-lt"/>
              </a:rPr>
              <a:t>requests </a:t>
            </a:r>
            <a:r>
              <a:rPr lang="en-US" u="none" dirty="0" smtClean="0">
                <a:latin typeface="+mj-lt"/>
              </a:rPr>
              <a:t>on components &amp; runs </a:t>
            </a:r>
            <a:r>
              <a:rPr lang="en-US" u="none" dirty="0">
                <a:latin typeface="+mj-lt"/>
              </a:rPr>
              <a:t>service requests </a:t>
            </a:r>
            <a:r>
              <a:rPr lang="en-US" u="none" dirty="0" smtClean="0">
                <a:latin typeface="+mj-lt"/>
              </a:rPr>
              <a:t>on a component in a different </a:t>
            </a:r>
            <a:r>
              <a:rPr lang="en-US" u="none" dirty="0">
                <a:latin typeface="+mj-lt"/>
              </a:rPr>
              <a:t>thread from the requesting client thread</a:t>
            </a: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810" y="579917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Structure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74172" y="3978856"/>
            <a:ext cx="3707254" cy="1698044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5449" y="5064124"/>
            <a:ext cx="431800" cy="370426"/>
            <a:chOff x="8327572" y="4328206"/>
            <a:chExt cx="300243" cy="3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275224" y="4593761"/>
            <a:ext cx="431800" cy="370426"/>
            <a:chOff x="8327572" y="4328206"/>
            <a:chExt cx="300243" cy="312737"/>
          </a:xfrm>
        </p:grpSpPr>
        <p:grpSp>
          <p:nvGrpSpPr>
            <p:cNvPr id="23" name="Group 2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aphicFrame>
        <p:nvGraphicFramePr>
          <p:cNvPr id="2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79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2935609"/>
            <a:ext cx="2428875" cy="33023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Left-Right Arrow 1"/>
          <p:cNvSpPr/>
          <p:nvPr/>
        </p:nvSpPr>
        <p:spPr bwMode="auto">
          <a:xfrm>
            <a:off x="5615611" y="5148646"/>
            <a:ext cx="1216152" cy="484632"/>
          </a:xfrm>
          <a:prstGeom prst="leftRightArrow">
            <a:avLst/>
          </a:prstGeom>
          <a:solidFill>
            <a:srgbClr val="CC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5521" y="3417540"/>
            <a:ext cx="5739817" cy="2753141"/>
            <a:chOff x="122671" y="3417540"/>
            <a:chExt cx="5739817" cy="2753141"/>
          </a:xfrm>
        </p:grpSpPr>
        <p:pic>
          <p:nvPicPr>
            <p:cNvPr id="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2671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8288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73905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49522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25139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00756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3807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15266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286725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758184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29643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01102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976373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51990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27607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03224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878841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54461" y="3417540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172561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644020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15479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86938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58393" y="3968567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91362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6979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42596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18213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93830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69447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2498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957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355416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26875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98334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769793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5064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20681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96298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71915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47532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23152" y="450970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241252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712711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84170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55629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127084" y="5060731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5857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61474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137091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612708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88325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5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563942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39559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7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15176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90793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66410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0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942027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17647" y="5617184"/>
              <a:ext cx="439336" cy="553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112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94739"/>
              </p:ext>
            </p:extLst>
          </p:nvPr>
        </p:nvGraphicFramePr>
        <p:xfrm>
          <a:off x="9525" y="987425"/>
          <a:ext cx="5724525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bursty request patterns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tx1"/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tx1"/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828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010426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1256"/>
            <a:ext cx="8692128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0975" y="3081828"/>
            <a:ext cx="875347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The </a:t>
            </a:r>
            <a:r>
              <a:rPr lang="en-US" i="1" u="none" dirty="0">
                <a:latin typeface="+mj-lt"/>
              </a:rPr>
              <a:t>Half-Sync/Half-</a:t>
            </a:r>
            <a:r>
              <a:rPr lang="en-US" i="1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pattern </a:t>
            </a:r>
            <a:r>
              <a:rPr lang="en-US" u="none" dirty="0">
                <a:latin typeface="+mj-lt"/>
              </a:rPr>
              <a:t>decouples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&amp; sync service processing in concurrent systems, to simplify programming without unduly reducing performance</a:t>
            </a:r>
          </a:p>
        </p:txBody>
      </p:sp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7922250" y="4385131"/>
            <a:ext cx="102592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Structure</a:t>
            </a:r>
            <a:endParaRPr lang="en-US" sz="2800" b="1" u="none" dirty="0"/>
          </a:p>
        </p:txBody>
      </p:sp>
      <p:sp>
        <p:nvSpPr>
          <p:cNvPr id="10" name="Rectangle 9"/>
          <p:cNvSpPr/>
          <p:nvPr/>
        </p:nvSpPr>
        <p:spPr>
          <a:xfrm>
            <a:off x="949949" y="6425624"/>
            <a:ext cx="702945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 smtClean="0">
                <a:latin typeface="+mj-lt"/>
              </a:rPr>
              <a:t>This pattern is widely used in operating systems &amp; GUI frameworks</a:t>
            </a:r>
            <a:endParaRPr lang="en-US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5247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1256"/>
            <a:ext cx="8692128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7922250" y="4385131"/>
            <a:ext cx="102592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Structure</a:t>
            </a:r>
            <a:endParaRPr lang="en-US" sz="2800" b="1" u="none" dirty="0"/>
          </a:p>
        </p:txBody>
      </p:sp>
      <p:sp>
        <p:nvSpPr>
          <p:cNvPr id="9" name="Rectangle 8"/>
          <p:cNvSpPr/>
          <p:nvPr/>
        </p:nvSpPr>
        <p:spPr bwMode="auto">
          <a:xfrm>
            <a:off x="4305299" y="5633159"/>
            <a:ext cx="4629151" cy="723647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319448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bursty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0975" y="3081828"/>
            <a:ext cx="875347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The </a:t>
            </a:r>
            <a:r>
              <a:rPr lang="en-US" i="1" u="none" dirty="0">
                <a:latin typeface="+mj-lt"/>
              </a:rPr>
              <a:t>Half-Sync/Half-</a:t>
            </a:r>
            <a:r>
              <a:rPr lang="en-US" i="1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pattern </a:t>
            </a:r>
            <a:r>
              <a:rPr lang="en-US" u="none" dirty="0">
                <a:latin typeface="+mj-lt"/>
              </a:rPr>
              <a:t>decouples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&amp; sync service processing in concurrent systems, to simplify programming without unduly reducing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23617245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1256"/>
            <a:ext cx="8692128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7922250" y="4385131"/>
            <a:ext cx="102592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Structure</a:t>
            </a:r>
            <a:endParaRPr lang="en-US" sz="2800" b="1" u="none" dirty="0"/>
          </a:p>
        </p:txBody>
      </p:sp>
      <p:sp>
        <p:nvSpPr>
          <p:cNvPr id="9" name="Rectangle 8"/>
          <p:cNvSpPr/>
          <p:nvPr/>
        </p:nvSpPr>
        <p:spPr bwMode="auto">
          <a:xfrm>
            <a:off x="2876549" y="4756859"/>
            <a:ext cx="4629151" cy="590297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0427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0975" y="3081828"/>
            <a:ext cx="875347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The </a:t>
            </a:r>
            <a:r>
              <a:rPr lang="en-US" i="1" u="none" dirty="0">
                <a:latin typeface="+mj-lt"/>
              </a:rPr>
              <a:t>Half-Sync/Half-</a:t>
            </a:r>
            <a:r>
              <a:rPr lang="en-US" i="1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pattern </a:t>
            </a:r>
            <a:r>
              <a:rPr lang="en-US" u="none" dirty="0">
                <a:latin typeface="+mj-lt"/>
              </a:rPr>
              <a:t>decouples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&amp; sync service processing in concurrent systems, to simplify programming without unduly reducing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21005410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1256"/>
            <a:ext cx="8692128" cy="249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7922250" y="4385131"/>
            <a:ext cx="102592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Structure</a:t>
            </a:r>
            <a:endParaRPr lang="en-US" sz="2800" b="1" u="none" dirty="0"/>
          </a:p>
        </p:txBody>
      </p:sp>
      <p:sp>
        <p:nvSpPr>
          <p:cNvPr id="115" name="Text Box 4"/>
          <p:cNvSpPr txBox="1">
            <a:spLocks noChangeArrowheads="1"/>
          </p:cNvSpPr>
          <p:nvPr/>
        </p:nvSpPr>
        <p:spPr bwMode="auto">
          <a:xfrm>
            <a:off x="952500" y="6427996"/>
            <a:ext cx="707452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1800" u="none" dirty="0" smtClean="0">
                <a:latin typeface="Arial" charset="0"/>
              </a:rPr>
              <a:t>See </a:t>
            </a:r>
            <a:r>
              <a:rPr lang="en-US" sz="1800" u="none" dirty="0" smtClean="0">
                <a:latin typeface="Arial" charset="0"/>
                <a:hlinkClick r:id="rId4"/>
              </a:rPr>
              <a:t>www.dre.vanderbilt.edu/~schmidt/PDF/HS-HA.pdf</a:t>
            </a:r>
            <a:r>
              <a:rPr lang="en-US" sz="1800" u="none" dirty="0" smtClean="0">
                <a:latin typeface="Arial" charset="0"/>
              </a:rPr>
              <a:t> for more info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171700" y="3794834"/>
            <a:ext cx="6124575" cy="590297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187034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80975" y="3081828"/>
            <a:ext cx="8753475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The </a:t>
            </a:r>
            <a:r>
              <a:rPr lang="en-US" i="1" u="none" dirty="0">
                <a:latin typeface="+mj-lt"/>
              </a:rPr>
              <a:t>Half-Sync/Half-</a:t>
            </a:r>
            <a:r>
              <a:rPr lang="en-US" i="1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pattern </a:t>
            </a:r>
            <a:r>
              <a:rPr lang="en-US" u="none" dirty="0">
                <a:latin typeface="+mj-lt"/>
              </a:rPr>
              <a:t>decouples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&amp; sync service processing in concurrent systems, to simplify programming without unduly reducing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32001511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140270" y="3175753"/>
            <a:ext cx="109004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Dynamics</a:t>
            </a:r>
            <a:endParaRPr lang="en-US" sz="2800" b="1" u="none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2989379"/>
            <a:ext cx="6746875" cy="386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2" name="Rectangle 341"/>
          <p:cNvSpPr>
            <a:spLocks noChangeArrowheads="1"/>
          </p:cNvSpPr>
          <p:nvPr/>
        </p:nvSpPr>
        <p:spPr bwMode="auto">
          <a:xfrm>
            <a:off x="140270" y="6045874"/>
            <a:ext cx="4161730" cy="64633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 smtClean="0">
                <a:latin typeface="+mj-lt"/>
              </a:rPr>
              <a:t>Sync services run </a:t>
            </a:r>
            <a:r>
              <a:rPr lang="en-US" u="none" dirty="0">
                <a:latin typeface="+mj-lt"/>
              </a:rPr>
              <a:t>concurrently, relative both to each other &amp; to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services</a:t>
            </a:r>
            <a:endParaRPr lang="en-US" u="none" dirty="0">
              <a:latin typeface="+mj-lt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316136" y="3901617"/>
            <a:ext cx="1971674" cy="923330"/>
          </a:xfrm>
          <a:prstGeom prst="borderCallout1">
            <a:avLst>
              <a:gd name="adj1" fmla="val 35249"/>
              <a:gd name="adj2" fmla="val 99920"/>
              <a:gd name="adj3" fmla="val -18731"/>
              <a:gd name="adj4" fmla="val 20952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u="none" dirty="0" smtClean="0"/>
              <a:t>Event handling runs reactively/ asynchronously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13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173854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371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2989379"/>
            <a:ext cx="6746875" cy="386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140270" y="3175753"/>
            <a:ext cx="109004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Dynamics</a:t>
            </a:r>
            <a:endParaRPr lang="en-US" sz="2800" b="1" u="none" dirty="0"/>
          </a:p>
        </p:txBody>
      </p:sp>
      <p:sp>
        <p:nvSpPr>
          <p:cNvPr id="242" name="Rectangle 341"/>
          <p:cNvSpPr>
            <a:spLocks noChangeArrowheads="1"/>
          </p:cNvSpPr>
          <p:nvPr/>
        </p:nvSpPr>
        <p:spPr bwMode="auto">
          <a:xfrm>
            <a:off x="140270" y="6045874"/>
            <a:ext cx="4161730" cy="64633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 smtClean="0">
                <a:latin typeface="+mj-lt"/>
              </a:rPr>
              <a:t>Sync services run </a:t>
            </a:r>
            <a:r>
              <a:rPr lang="en-US" u="none" dirty="0">
                <a:latin typeface="+mj-lt"/>
              </a:rPr>
              <a:t>concurrently, relative both to each other &amp; to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services</a:t>
            </a:r>
            <a:endParaRPr lang="en-US" u="none" dirty="0">
              <a:latin typeface="+mj-lt"/>
            </a:endParaRPr>
          </a:p>
        </p:txBody>
      </p:sp>
      <p:sp>
        <p:nvSpPr>
          <p:cNvPr id="11" name="Line Callout 1 10"/>
          <p:cNvSpPr/>
          <p:nvPr/>
        </p:nvSpPr>
        <p:spPr bwMode="auto">
          <a:xfrm>
            <a:off x="140270" y="4744967"/>
            <a:ext cx="2516695" cy="646331"/>
          </a:xfrm>
          <a:prstGeom prst="borderCallout1">
            <a:avLst>
              <a:gd name="adj1" fmla="val 35249"/>
              <a:gd name="adj2" fmla="val 99920"/>
              <a:gd name="adj3" fmla="val 103292"/>
              <a:gd name="adj4" fmla="val 23760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u="none" dirty="0" smtClean="0"/>
              <a:t>Queue requests without blocking caller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1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01366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380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40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25" y="2989379"/>
            <a:ext cx="6746875" cy="3868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79" name="Rectangle 4"/>
          <p:cNvSpPr>
            <a:spLocks noGrp="1" noChangeArrowheads="1"/>
          </p:cNvSpPr>
          <p:nvPr>
            <p:ph type="title"/>
          </p:nvPr>
        </p:nvSpPr>
        <p:spPr>
          <a:xfrm>
            <a:off x="120650" y="219075"/>
            <a:ext cx="8778875" cy="914400"/>
          </a:xfrm>
        </p:spPr>
        <p:txBody>
          <a:bodyPr/>
          <a:lstStyle/>
          <a:p>
            <a:r>
              <a:rPr lang="en-US" dirty="0" smtClean="0"/>
              <a:t>Improving Upon Thread-per-Connection</a:t>
            </a:r>
          </a:p>
        </p:txBody>
      </p:sp>
      <p:sp>
        <p:nvSpPr>
          <p:cNvPr id="4" name="AutoShape 2" descr="data:image/jpeg;base64,/9j/4AAQSkZJRgABAQAAAQABAAD/2wCEAAkGBhMSERUUExQVFRQWGBwaGBgYGB0fHBwgHB8aHRgYHyAdHSYeIBwjGhgeHy8hIycpLC0sHB4xNTAqNSYrLSkBCQoKDgwOGg8PGi0kHyQvLSwqLiwwLCwtLCwsLCw0LCwsKS8sLSwqLC4sLCwpLCwsLCksLDAsLCosLCwsLCwsLP/AABEIAM4A9QMBIgACEQEDEQH/xAAcAAACAgMBAQAAAAAAAAAAAAAFBgMEAAIHAQj/xABJEAACAQIEBAQDBQUGAwYGAwABAhEDIQAEEjEFBkFREyJhcTKBkQcUI0KhUmKxwdEkM3KCkvBDsvEVFjRkc+ElU6KjwsM1Y4P/xAAaAQACAwEBAAAAAAAAAAAAAAADBAECBQAG/8QAOREAAQMCBAIIBAUDBQEAAAAAAQACEQMhBBIxQSJhE1FxgZGxwfAFodHxFCMyQuFScrIkJTNikhX/2gAMAwEAAhEDEQA/AGfIcXZlQnLKxYASiK2+gXiG2cSL++DPCuEo7BqmXUKY8pTSfmsxHoR3wN5O8IRXOxTRr0uII0hlJK6TdYmdgOkYPcTqVatMNkqiMy1FLAMpDKPipzcKTa+4E4w61XEtqDIIE73+yacG6WKzPcrZKpbRoY7aLEW6TIESP0xoOU8si3DP/jb27RgsikqJGkxcbwesW/lgfnKVIGHrMpI217/KP1OEn/FsSTFgobTalrmPlk+E75KjRLBSQNVQMxEHSApAJjrO8CLyOa8H5irFa61lYV6d1UqAIE6gwPnmY6jfHUMsGQkUqzVJYtoqGdzsDcgDpaMbcW5fo5m9QBMzpIVxvFiA/dZHrHQ9x0firrh4n/t/H0TTKbM7ek/T771yqhz9f8WgR30t/Ij+eGbI8ws9Kk1J3WnUqEaSeml5ESRus2wi83ZF8pmCjqFJv3BG2odx/TDHy+T91y1yZqkyfUVD/PHpKbxUYHjdJVqfRvLQZTdR4/VA0pVG5kALM9ZEb2x6nG6gkMA07xAMzMnylT9B74Z+EcEpigjeHTbxQpcOARsRIkG+Nn5Wy7bU9HrTdhH+Uyv6YVqYqhTeWPIlRDiJBSnmc/TqSHUoCLQCV+YBkH21d7YpjMii2m1SkwkgGY3m8WNpv8++D3F+VFo0zUFZyq9PCNRr9hSuf9OOff8AfnLFmU6omJ0mDHoQD8iMM0K7TxUnad/ihvZms4Jtr8Mo1kBCqyyekOJ6SCJ+Z6dbDAjMcogglGZYAJDAmJjcqJEE7FfXa+I+Hcw5YkFHpz2JKz6QYnDHleMU2IFVSy6TBBvZh1ETANvbrOGqgo1rkQ75KKVWtRsDISRnOAZhJin4gXc0yHj3C3X/ADAY14dlHak7SiqGSWZrCzCDEmbi2+OpJmMq5lahB1BoqETImACywN+hxtX4RQqiGVmSxIJsSNmJiZHSDjHrYmjRMPkdxWg2tUddI9J6Kg+NnqD6V1FVp1KpAkDeFI+IdeuJ+F83ZWnmKQy1fMgMwDAqNBkgbayYv2ODtX7NMg7VGBzCmqDqhx1IYwCncThZ5i+zTMLVatlmWsurUEEK6gfCIJgwABYjbbBaWJw1Qw1yC91TdMGU5io1Xeo+WUhfz5ZyXJ6hqYC33NwMSf8AadWq7HLVaNcST4J/Brr6Q1m9+uE3mDINSFSkqnzVGqE7fEx0gey4qMmZREZn1B9RVHGuADAbzAxJkCI+H2w6GhLkk6p1HH0D+HUD0Kn7FVdJPsfhP6YIZXjBVgA0T0mx+RsfkcKWU53qqnh16dOug2WpePUaiWHyIxPkPuVR0alUqZRgw/Cc66LXmAw8y79fTFSwRZcNU3Zbm9V66Cf2dv8ASdvli+eaaFRfxVDAbOsgg9L7g+xxzfivAc5TkmmWQmz0xrX5EG221sDVzzAkO9j8QJUTHe+CNtuqkHZddbmsU7o/ir+y9nHs2x9mA98Qn7Q5sMtVnvpYj56VJ+k4QMtzCiQRDHpLAWExtHTF/wD7/AfCtCTF2Ut/I4nOFIY5Mub5pz7UnenSRSHCqOpkElgXtaBIIG+EXiPKuYzFRmqEjNVJeGZSkSg1HTLDqIA6DphlT7RKvgM1NVcggnwlHlEGSykBgNoYSNwSMLdTn2s1Q1VkObEgkSD3g/ujEdNl0RG0XHZVKn2U1dDPWzFNQgLHRSqEkdvMEUnDGnAadDKUaFNzUZrD8NVJDHUNQljOpomdhgG3OmaqSrhnVlIIlvrfG9PNZ9mLU6RBgaSVBj081r94wpWdUqkNGieoNbRbmd+pM9X7KOHyS71yTf41A9YBAtjMUeC5HiB1Gu3bSJUd5+Ee2MwyCUg4GbkJ3+zxl+5KFWIZp9SfMTPWdXpG3STazNSjTLlwB5mYkQNgJYm2w6z/AAsN5Fy71Mmpd3UgkLoYgaRGgwZWY7D3vOLVfgVLMa6ddFqw9i0qbDc6bFr7gD+tyqLTK56ppDI2pCCZmRutwZnadsKHODAVz+MVRt20K0Emx+HVAHTf6YZ8rlMrTDKlNqeoQSGnYgRc2Fxt2wtc2ZLwWCinUYGdL6y9h+UyNQt0uBgFamx7eI/KVZpINkLyH2fzUWu+YUpqBlTJOhgxQSxUSVibbmQDbDbU4mlevVAZdVPRJDC0kwe1tS26gxfCvk+W69QKQUVFIPmIO1zAUE+sWvjXmzP/AHWiyU2NSrVdRUqwAF0gMqKB38O4J27Wxk4qg2u3JmnqA8z2dyZpE5gAER+0DlUZ3KMFg5mh5ki0g/El9wwFuzAYTeXX/suWH/8AZ/8Ai+Op5SoKgpN+2sfzH6E45waeliO2aqAf6qmBfBq7jmokWFx6qMQ2LpozHGq7lKOXapT8Kkmpig0sWUGVLiCFgA9Lt7434VzhmQzLXoFlXapQaQw76SZHyt6DBXlmolLLsWdULkG9RQJ9i3rtHyxV5qpzRLqtPUNmFNWnuDAIOHcRgKdVxcd/Hx+sorMRTLAx7dNx6rR+baD1FUF0LEDVUQqJNh5lBUfOMDecPs3pZkGpTCpmACwAhRUH7xggE94m97QcBchwY1l8Zc8KAkq6lR5ZBncrYj0Hzw5UeIU6KBVZmp0dC626lmcG5ibdrQFi2Ml+FdhfzqBOYai/lAn2USo6k6zZ749FwrP5DwHNJyPEUecfsteVmBJAiYtOxO+H3k1AaWXUxBDzFrFx9LYn+2TloBUzabiEqgDdTOhyZ6Hy9d12jFPlatFGgVDEhWgKJJ8ywANyfTG9Sr/iMPnGsG3UUgW5XQmjN8NpqpOqorD8pIb5Gep7A23OBT5x6ZOlpjfSSse+4HzOKvGubdDaXDUz+VaiMv8AmIImet7/AM4uFcfybACpWQdgNh6yRv64xKVTGU2y7Me0Smy2kepSVual1w9Yo/70fxIIjBLI8xOGVtS1E2JUifcgGCPof50uNfZvSrUmq5R9VQ3hjOrqYbp6d/QXwlcvgq1XcFabT0IM/wARGNOlTw2KYYAne0EIBL2HWy7V9xNd0aHOrQWIHlOkMJPSYa/tiDjHKIrE6qTWUBSAbQlhYmfNva+KFPmd6S0gqqWUTqYkyCWsR9Lzghlefln8Sj/paR/pbb64YpCrTp5TcjRUcQXSEGrfZw0v4ZItA1LsZABmB0k/PAbmTlnMo1JgmqKS/Ad4MTFpPmX3w5DnWXbT4YWbavKY6CNJE/PEfEeaWMCVjvAa+4+Vu3QYXZjH9IKdSmRO6Ll/cCFz+vxzMZOvmPBqPTmsTAmCDrIkGxER0wQPE/vq6cxk6mrfxqFNgR7qQVI7gEYPVOa6YbRWpBkhSDvuouJ23O2Ic3m6Lr5GCqAR5QIkzB3MxI6g2w00ktAarEtzEusgXEOUnV08Ng4CQQfI433QmRZh1wCqcJdTpcojfss6z9AScM2XylEMrLp1AQTYHVq1BrAwSIFjtggxpsgFRgQNMFgfLpiDqkbxPucFNOoNQpbWZOqVMjw0q4PjBWG2jVIPuAI7b9cH8vkxUJNRU1WhkGhyfhluhHmBkqGnriWaNNiJResOQBcbg7+sgX74t0VJo60U1FIuKJFQAyogmdSi87DbBAxqG6q4lUcrwg0XV/Eun8b7ifXDfQ5qoaT+ENXQSSPc37+mOdUuN+JVGrUARZQPkQZYkkA9T0wzcFzRdqniRKMqzAupXykxBPTvibRLQhvDv3FOWQz2YqLqp0qYX/CB/EzjMLvGK9akR4VZkBLTcjaP3l7+uMxXOepQKc7ol9mmcJyxCUmKiqQx1LAMLJAJECCCepOrvixxGpmXNQU9Kaan/GRipBB+E0yTaDeRHbFb7KKjLlagcjS1UsnsQAfbzA4s8T5gGWNVmDkeIdkZptawEwf2hYRfFyhqPK0K8GBQaBurOW6ba9tuxwv8z5dqzBazJrHljxDIHUiWYzI2Cme+L+V45RrGdNRGgmG0xeCRJ0x264g5xzyZqmhRwCihYZGiTePMs/l6CLDHEOy8LZUEi0lAKfBM1XCIsyhBLatJHWJbSL434390yof71ULVGj8JGZjYKACSsIfKRIuQTBtivRz2Y8MKjqrFwPIYleonp8vbF+twpKCPmMzTBSiVqU0iHd1WFJERplyTN5A6b59bpMh6S3Ianl7CYaQHAt+ycOH2SiY0jVEdpQiPrjnGatUcds1U/wCZ8dA5bzBr5bLO0ajcxtKsZ/hjnfEZFeqO2af9WP8AXGN8FBFZ4O1vmjYkRZPnBuG0amXBqhXIIKiqFYAgdLSB7/XEHG8ulOnqSlTVluDB0nvABH6TiPhfCFzGWmqSVWCAjukiJIPmINwOkW2x7nstTo0mNLWNN2VqhAMxuQL79Rj00xvCRN0sZKtlGRnrsdKmSqsdI7T+b5CcTc28YqVKYFEqtEAfh6TqIYhWqbiI9jABM3xrlfBJLM600PxlyrDrvG4PqMW+K57KUaTHU+YBEQqqiiSFB1MsgeaNj1wrma6TJdHLdMN4SDCaq2XGaySo1xVo6T8wBP1M455yhNMZcESUJBHqHUEfUYf+Xa7VcrQdtIMtZdlWX0gDeygDCDw2uVrBtJaKtU6QJJirMAdztjK+ES19Rm33RMS2CmzmXJNmKcOPD0XAqOO20LqJHuO2FrIcqZPMk6VRHAurE+YmNQF9+xHrbrg3zJUetRH4VakyeYBtUbXFtvmb9pOANDJ5Sq3mPhOAD5p0NtII3F9jEY23Ni8Ht/hLNOyZOWcgcq/hGFDDyKXk+WdZAPT4fmdsKnNuSFHP5gx5atHxB85DD/Up+uCnAsjTp5tCjozFTZCxAAN3LEDeAAPc41+0df7puvhZgfQqR/HGNRc5mOj+oXtHvROVAOjBU2dR0orVejNIhAtRYJ1GfKw1hgCbTtinmIAlkrU1/aZGKn2IWI9Zxaz+bpjKUp+7tOnWtWvUpmxOmAhvtMntgxwhaco9Lysqx+DnhUS5JuriDdjvf1ti76pGZ8kQTvz6rqzS2AHCUk5nPhQxAZwsTCsDB2MMBb+mPMjxD8SUB1KfhZZvEwVO9jhorcRVnzQqUWAFKGI0GVaSICNANpAnvinyrnsrUpVa9OiWYsZ1ABthsJIUbdzAOJpY92UlwmOzfTSyk4UOdDChXEXDlGMDUmw2sWEAdrYjyOYNMmIgiCCs9Z2NsEeNcRooaQZDD6gBp1XGltI67NP1wD47knWicxQZlVSNaMvQyA4BG1oP/scHw+NDiA9sTodkOvQLCb6Ji4Pls3mRUqLRovoaWCooHcQCZ6GwwRy3NmnyVUKSTNu+8g7+0HCvy3zNmqNJHol5c+cLS1IYkDVF1MbRhh49QPEcl42jwsyoaP3ioupkdQPK313sarjHUagDxw6Tz7EEUSWyFerJkMyBIUPsCURTHpKkb9IAxvV5Q0pT8CqwdWLTqVSJAgSidhOwmfTC3y/xDLkJQqUhcBtWo6gD5R5puNQ+U+trPFDXymYpUkqt4dSSjSREEBlImNQJE2Ai/piwxNPpuiIg68j2KS1+QOJsivEq1ZQhq5X7x3aNTiCf+Ijh9haZx7wQoTUADIziQjXIAE7j94mxFtQxazfMdbKf+IAqIPKHAPqQSYn/AKb4HZ7jlGvoq0xorJDCG8rgxINpErsScNUK1Os2WusfNAeC3UI9XyrOZYeUqrAgE3I0sNv3Af8ANjMZluJ02RRrVY6AjrvPrIxmKQpDlR+yhaFWjW1U1ZlqDVrhplRBAIsIERJ29YwfHDkWrV0LAZxam0GAD+UEG09sJ32YioKL6VVAW+Mqx8SNXUMB5ZjadvTBbP5Fq71adQ/mWCjuhmD7xYbDfBDqqq82YzKz/eFL/HJEQ3WbdLj0+Y3ncsFpvS8QysuFmCT6Nbe1ojFbK5HL0Tp01FIGkEOGFg3dbDy4r8wotDTCyrgMCagB2NgSB0N4YDFX5MvESuE7IVl+YWpp4lOnpYEAkg2BgA76t+xG218VONLmK8w7eJ5QQARK/wDEpLAj8ynSO/WcEspVoIssQRqBUajBPaxJmDPT0xnM3O70qWnK0UpJqUM/5vNbUvraJb6WwiC2T0TST1n6lMiQRKduTgVydJTIKlwR2Ookj0N8cx4rWPj1j/5lv446TytlBRylNGLatOt5H5nlzJJvvjlfFm/tFcf+Zb/mxlfCiTiqhJn7ouK9V0TglM1csARUphQvmQqCwI38y+kWvvffG3FAiU/KzsouylQz9OrHSBBjy9sDOBZiv9100GQbavEVyACLkQCOntfFviVM+GS5osu7eGKhtYfDM9unyx6Ts+aRKXU4YH1aEUq3xIwKT39PnOMzuU8NXOYNOjT0wCraqlzAVVEzMxcgbTgfUyK6XCS6tuEBnrMAmQY/XEXF84tJGWpQqISoglbCbLN4BLFSTuCMBOd8gOHcL+cfJFZEixXR+UeKCtRYhdCq5VV7KAoWe5jf1JwgZOvprzBaK9U6QJJirsB1J2jDjyS6rSZYM+Vmm13BO3SABhGyuY05gmJ016piJmKkxHWdoxifCmhuIqgck1jNbdZTdxgeNS8yPRZfMocHTt0ghh+uFxc1SYgVaFEiIJuD0tPWSNiDg5xlPFo+ZHpOvmUMDpNtomV26H5YBZfP0Z016NNvLBMwdxPvfvjfc3Q5fmkmnmrXAXorm6Yo01QEEsQ0zE2ACrHzn5dZ/tIa1P8AwZj/APXirwkZda6rQp6Z+JtSt1ssKAF9SZNse/aZOuibwaFf6ys/pGMSP9xbYi2+uhTjv+H31rTO5+suXQeBTKxCVKlDXaZtIK+mKlTmajSXw8zksmx+KVptSqGPUKyn21AHtg9lmf7qug55ZWPwQjqTMgrMlCdumDPD81mmCio2cKdVr5RZ/wBSW+oODdMxoqcOhOhM6/JDym10ucv5sZihmTSy9PLpp+Cmp1GzwzGADvYDA/7PshWovXpqjNSpsC7kQFAUyxm3b6YaOOZshnBNXzhAPEUILMzEIIDE28xPpgHylnkpZrNq6uxqOi09JUQyoTJLkCPNhTDZavSNNgROvVG+qPnNPK4a/Vbcb4GnEEojK1qQKOSwqMyNJAsAVmQB+u+I8/wNspw7NrU8M1NIMIWMSNiW3IAZvaLXwb4OcwiCmaOYYgwQuao1o638WdPt8+uB/OWaihmUYuKhpTpdkLKIaSRT8iTAAEyZnFHOeHMpD9Ig89R8lLnZyXHUob9nmYdadPTXFA3uwYjdui/zw6cDyLTmRUqrVcuhYqHi6gfmG9rx6ew59ydWIoIfDFTeQabP1P7O2Oh8o1ddZzpFNWC6V8MpZSATDebdus/phz4rPQujrHUl6Bg93qlflLL0PuitVyrVGCEeIqnyjSJBIE23j1wW5wy2qhkqpsxq+buNaMbX/dH0GAvLmY8NNP3k5dwCBaVYiReDNvbDLxzMgZXKsRrAq0o19fJVEm3zIx2KtiaLo3K5pPRkKtU4R4uTzNA1nryoYOygXg6YhmHx0536kYH8C8DMUaVGpQQu6E+NAD7T8W5IBmP9hg5dzFU1nFVEQEKYQLDHUQz+VVmRF7jsd8BOT6I/BbSRpWFJazEiPKuroJkwNh3GE3ENFdo/aQRB3hGmXNJGoSE+XdHam9UgoSpuLkMwY3vFsZhsz+TydTOZvxauhhWYaS2kR3Fry2r6DGY9FSqZmNcRqAs9zblb/ZtxBqHisKoCuy+SGN1BEmFIvPvb0wzZvidNi5gySpMORO8fEoi/Y3jCn9mHFP72k6a1XSy3grOoMAR0MTHf3w4ZqvSQu4qonw2qmAPMd2E2vuY6YIdVyH5fLKR8eto6lVgwwm2vvtipxquRT01TTLQAvlaCB3J3MdiNsbNk6lZi2neTKwQZ1DdZXrM9sVuO7aSxUoAIGnewtJ828wsxiwzftA71UxuhP3OEIFGodRBhEbYRt1mYvgnU4bTSm9fOxSpbFZBeptFMAEi5G/STgV4z+GQapF4Ulo7XjtA/XEecya1adTdvIYuZldTBpJv5gBHXC5FU2MDriUXhkap65V4y2ZpNVcQXquI6AXhR6AAY55zCNObzI/8AMfx0n+eHbkhh91WAQRWIM/479LWbCRza8Z7Nf+sv8Ex5/wCFsDcbVA6j5hO4wRYdabeB8WqJlQtOmlQmBAdFInveeh3E4s8RnwyWpmmGsSaqkR7gWMgW974qcvcWSnlL02cmF/DUljMwDAIn1MepxLXQujFBVvIM04I7kdItvvtbHpw0naVnEpYNSpT1aHeOjBiSI2KkehmL4sZvnSsVKLVcEodM05kkHSQSnUx6Y3oUMzS1aEqdwRTmN42HmnfbBDMV866top1VOgjUtBlc9bMFkX6C98LvpkyCxp99iKwi1yiXKx0tVRmLVBo8SdwW1EKfUAiR0wlU62jNsYnTmKpiJmKm0dZ7YZORkdHrhwVZaiWZYMkXDSJm/XC3mBHEHH/maloJ/P2Ak+wxkfD2BmKqDkPRN4v1TVxdRWpeZWokeZVdZBMbLeRf398BKHGUWFqJTYAfFs02FiGkbScH89y7XrU48JxcFdQkTaQJFveBgbSy9dYV8m9SBAbwnBn0ZdtsbhbccPzukQearcEr5ZszSFBAC06iKgYWBIEBRB2uZ2GJftJqStL0+8D6BB/EYucJ4fVp5mkVyjU6ZDeJUYMdgSqyVCrLEbCbC+Bf2iVZSlef/EH66TjCcyPiLLEW3vsd5KdcZooXnuZMsKS0mou1RQFJ8R1U3m4U/wCziTK83ZWkJennlIE6Uzb6Dv0JBG3fC5VUtXHlkyInaLb9d/XFri/CqtRyKNM1NKDUFEmL3jfdhtONR1Gnn6O95OpSucxKhz/MwrZxKqq6oF0qHqtUYAzLFmuTJntYDBnL00q1mDMQtSoxJUaiAVQWA3+GLdjhQylH8WmGt5b+Qt0O6i5uMHqdEE6JsR0UpuWOzXHzwY0Gt/Ra0KM53Tlw/wCzqjXpALUztJgdUGl5pjTuCRpi++AvO2UGSy9SmPFZ6zorVK2jUVUMW0hbwSAJa+/pgBxaq1KgBTquDrgwxEeVrCG2wJzKucurmYLDzHqYPX8x3vhduFe54c90gbQiOqACyc+TZ8FIqLTN4Y6h3tIsL9++HrlcuMzUaq6NUCgHQ5YAErpkmd9Jt6dJGOb8s1kWgniCkRtD1AnUz+dTHtJ9sOvJudRqzJTCpRlIAqa2LE3JJdmIgADoL9Zwr8VpuNBxHp56q9AiYVXh2ZdRUVXphPEeQxINiYYfhtt6GcXOP6jksuLkJXUsWMEhlqhSZPUkT7+mFnh/EQsytMksxlqgDAkmPKaigie4I99sE+NZ0tkqBY6j4tLWZBBIStquDBvO22Ir0yKtEkWnl1LmkFjgj/K7BHqaUWn+GbLUDkmTBlWYBd4Fuu/QZyLXOmhcAaZN/MwAE9TABibDYb4scs51Gd1DqVKrpUPqMksWvqLGBpHaNuuAXKXFEpoqhl1lQukm/mZAAB07n/CPmrUY4/iGxfh9fe6IHDgPb5IFzJV05/NdT4z7z+28bY9xnEeLxmsyr0kqjxqhUPPlJdtUaSN4FvT1OMx6TDuIpNHIJJ4GYov9nDgPmATTBNBhT8TTHiSun4rTE4Ntncwn3cvWycgt4oAomV1CNqfa1o3wicuZNKtYo7sg0zqEnY7QO9sHOJcGo0mkVKjLpmXJHVZsLhb74gm6hbjP5yT/AGzLAi+paabfKlJPp/XGn/bmbAvxALsRpp39Vsgv+nritlcl95ckbMSbsQDe/sD3xvW4PoU+RlKiCCTvIHlk3IPQdjiQHHRRIGqlHHczBniWYtp+FHmDGrqLgfXp3wz8R+0LLpkTl6VfO+JY+O4TUBqk3NQHawwrcLzVKmpTN0y9LbUkKy9zY3j/AKztglW5TSqjeA9OvSZPKdSqfzEFgSCCG032t8sLvqhhipbnt4ooaCLXTDyfnzXomobF67MfclSf1wkc5Wz2Z/xofqqHDLyTlRl3NEPrBpJU1CdJZKhR9M9Ok9Ynrhb56EZ/Mf8A+X/ImMPAgf8A0KhGhBPzCarngCLZXmKn4Coc1mKJSj4elCAs62bWPxReLbTfAzP8TqPL08zn3BmR4hUC3SCbT/TE3BOFVKlIml4Wo9TJYfEOi/OJvg7nOXBTpHxKilxeFnVE31CxBiI/3PopSKVsrUaoY8TNMQTI+8fID4THr9I64M8J4tmMmlZaeSr1nrU9Gtq7sQtl8gWnE6jMz27YE0eXw7MaZ09tWuYva1Mg2tIwUr8LqU6JOYzKJR0mR4jlwIiyafNci1sAdVvDXA9xVwLaeSK8q5oeJUpNGtSGb8QubqoVS0XKBAsgmTPzUuMn+21+v49S0xPm79MMHKb0zmagogilToUguqNR1MxLNFtR7CwAA6YC8y0R/wBo1VmA1UGe2pUJP64ysGf9a+dS2fJNYkQ2Oah4iyuCWohI2PjOYPlBtb8q+t8R8P4RTrEafBHozsAesXYHr06Yac8lGlRZKSF7AEvtHcdSfXpJscCMlksuxDP43+SP/wAlH1xtOPUT4JNoRLIVTlqZH4BbLhq0UA5G6rU1uzkEso0hYtBNoGB/PQihlu+ipP8ApWcEaVYvRzlOmgWkuWcgky7tFQSx9IEDYX3wP59aaGWboVqfqiHGJmccazNrJ/xtp2lN26Ix7ul1uI00IlCSAL6h6GYj9JwU5T4k9XPDwabsWTTpA9RckbC2/TDBSyGS+75N8zSyw10zqermDSJAZgCFUEuekx0EnbHSeUMrlVScsiqtroDpPYBiq6z6398bZY0uzRfRKaLnv2ocmrT8LOqQrToqkErqkHQ0qCdUgqT1thAoVQHJJ8trklosO4k79sdj+1rNqvD9Fi1SogRbfkOpmHsSB8xjjVN/O+0gj2sq4vsoKi5hokUyemsR5Ss2e8EA/UYGVdQyy/slgfmAf64YucY8KAIup6dRUnYDtgBmFIyiG0F72EzFr/FEfLA8NUNSmHFWeIhMfKdImmhK1XpidQpXbrBiCD88NHLtMDMU71RqeR4qlTFlgKSTEsTNpK/u4W+TKTNTXRUVH6Tad9jIAv3PXDXwXKVfvrNXZTV/BGlWBIUOTqNzAJsAd4Y9ROf8Rd+U4Sj0BdAODUHamzeGWQkjV4gTSd9yw79vri5xJdWVW4fVXokaZAMpUCxPmuokE3v3xS4LVpKh8RnRtbXBQA918ym574v8wLFBIQqpzGX0qDcL93BCg/teYiTfrjq89LTHP6e9lzP0OVrgWXC5oaVqLDAsHIMEEoVBm5/Ek2Hwi07DOA0PwqXkWWZNLh7kJU1PK/lICxbcETvcry/VR8zUvXZlprHjGdKmoLAlmJkgXsLbXsM5WpkJTfwYmmxFSSZvHYAG/c2HvhWoTNY/2+vZ78UUAcPf5IJWoCpWrsG0t41QNPXzsQRbsY+WPMCeO1yMzWUSNNWp8JiZdr4zHpqLqYpttsPJZ7g7Mbpt+z3h9Ws1RaaIx6lgkj0lrx6DDe3B6yVCjoWhd0pqRfSTBCbxOErkJUY1fEVio0nUlPUUJJEkgyEI3EGYBsRd1bKu/wDdisVKkB0KkdCCCJAM7Ax6jCztVZb+P93JJYQB5aflkkwNTAWVFJnzXMRESQGz9YlFZpIa+omxM7XtNunpgrk+CnLma3iLcsXqOASWuTGmXM9FGKWfqBpZAEDk9DJE3BINxHS+2IcGRxz3LhOypcKztBZNemRAsw0E/wDKJ36hsecT4TkajanrVXkdKZL2OqNREAQCLDbE2Q4Rl8wSpqNMGVuOhveJ/wBz3wD4nwOpTIWnUrJU0GF13YiBPrIPTCbGtdIY5zeX3HkjEm0wj/LGe8bNF0TTTTLBQApAUM6aFAkwAq2kyfMesBe+0H/+Qr+1P/kX+mGflLh3gipUaz1EXQpsfDQ3eN4JYAe2Fv7SaWnP1PWnTP6Efyxk4JzPx5DdMseScxjQ0EDrTDyfmKgyjBKjg+aFPwbtaQTAJ3JUR64IVuFkUyzFNiIDBgf9MgR23OAnKDOmWeoKbODIBFNmvJt5Qb/1vAwW+41AhdlKgKQdfln/AAhoJ3v7HHo77LNKX6PCzqZ6A1kT8JAPWPLMg+se2KnFM34S6KlCok0zaAYDADzSbEGJ3IxeTMV0LNRaoRsNBYr7jp+uMq81VfDQlo1AgTTRibb2BIE9TAnAs1WToRyOnmiNDbaonyTwh0FWs4hagpKk7kK0avYl4HthZ5lbVxGtePxtM9oVVn9MNHKIrGmatd3dq9VAuo/kpamkDoCwAgfzwq8z24lXj/58/UKf4nGNgTOMeSQTl27vsnMYSZPNN1ZqdOmQPOdMEeZp6AksFiDfr7XnAhaVF9J/GViLhYH6Ed/XBWrxFBTbTSE6dwxK9p02Ag/skCcCqFHL1Cuo1Ubby29xAvv3NsbjjoJPokG9yKcCzQascso003p1PiMuzDyliQIgKTa2/Xotc11Scjw+dzQY/REB/XBzg1anRzdNKetpFRnq1TcLTKlkUCwBsxJJJgDvIjngj7rkSBEUngdpSm0frjEAAxrYBuZvro7VNn/jTdk66/8AZGXIfRUpjyMMutZxL+cIrdSI2/lg/wAMz/g0g+YqVlLD4q8eO/7qUqd6a+glvbfHPeGZWquSFU5uvSpBCdNIhTuZAMg9CfW+NuIZuhl6Yl6rgKrmoHbWQ0AMst5hLQex3FwcbJfxZUrCv8/8zU6wpVEjyNpVHWGUEElmVh1KrvawEWk84q5kTVZRAnaZjyqN8UuO1EasXp1XrBgCXqAhp6qQR0gXFsaZe9F/99sGDbKpVriXF2r0CWAs6rb1WocCmzEoFgSCL/7P8sT0Qfu1Tt4lOf8ATWxA+VIph+hMD6Sf5Y6m1rJaNFZ2yc+UqiCiBVpu6bysyDf5GQNjO1r4ZeT6lH704opVAPhAmoenmIQCJnykknsLDqvck1CKcpW8Fo6oWVgZsQLb9wd8HOEVCM5T11UZ/NCUkKIsKCzmQJcjSOsDreBl/ERNJ4+vv0R6GqpcE4g3gvpqwrVGYqULbwdY6T6W98XeP5pXymWPnGurlyCbvAp1IY/vlCp9zgPy4qHLAutKA06iupxYdJut9mEY9zXFGr5fLOZBfONBjUQKaqi2/MYi0QTO2Or05q04Gh97clzTwFH+Ws9/aKoNc1gKWr4SCAjXLnQsklgBMmzbdRHKNMg5Y+EiqwYGoWuwKtss3a0bGBO2+LQzbUa1am92ahUYlaPhrCIWvIBZvTYAnvYVy/UQNk/DCCprQVDLE6S0NHl0rIMG8xIG+AOpH862oHkexXDgC3v9EJzHgtXrlwZ8V73vLNHX+Qx7iOhl/wASrDL/AHjd53O9sZj0FFoyDsSp1KJ8g5qvTzYbLrqbS0ysgdmvYGdjjoNXP19ZatTR2IInyq21hKlTtbrHyxz3kbLh8xpMhY8zgatA6sVBkiSB6SMP2byVGnUTw2LghpJSLwdhJnAXaqqhySU6nmqq9Jv2TVp1B6XGk9Jkg/PEGdGlSoYsBIX0kmPMIM9YmPTEdTNjMMQHp28sqZWSCbRM3MHE2byRVIdIKknUbof2d4PpMAXxYZv2x3x6qpjdDqXBMw/mpiwEkgMCI7gQ0/4QcV6/NGdp0w+pDpBLLHmtdvMVi0TY4ly2Yq5eproq6u2wGx9IgTifNc50BpbM5UK7iSWkCGszEJJMx+bpHfCVSTAcwP58Pqjt5EjxW3KNCpUzGYrOxf8ACpoWckklm1fTSNhih9qbg50QIPgLJ7+Z4+kYM8B4q70RXIVKTPSp0kRYQanUO3ctJQSe0YDfain9qpnvQ/g7/wBcYmFJ/HiRFiPABPYuCCQrvJFULQdmdYn4TU0dRe5A/W+Cz5OsV1XKReGBAmY2N5nALkakTScshamD0QG/ltJU9LxNt8GUzbsB1px0EiItsJgzboZx6SJ2lZhQOnUr0WY0wxtsqTPz0zGCVLPPWUH7tQUwSz1KLIoEXYzA+v8A1HpXai/liI+HSsmIO4H+/THvgPm0CnxHDAhplQBEE3GkR3O0YBUpHikBo99k+KKx1hBR9eJqauTp6iwdKhVzYtpKS0dAbwOgEWwkc0t/8Rr3j8Yf8i/zwYr5pRneFBWDqKdRAw2aZXUP3S2x64B81n/4jmP/AFp/+kYyvh9IU8Rbdp/zTGIdIPb6JzqcSPhlQoJC/G0s0bTJ6+pvfA3KrlGZfEptqgzpJHvtUEC429MXzxOFgU1MDcWJgxYQUn2XAxc7l2Pny6+imofYmRH6emNt7SQDfXb7pNpudFNU0IlZKSlQ2Xr3dmdzCiwZidKyVNje07YF88NGVyIO5os3/wBuni1xnNChksxoprRSpTZFHmZ3JI1NqdidC0+0DUw36V/tBWcvkXiPwWUgbDyof5HGRl/1TCf6jvJs1NuP5fd6oNmuOVszSo5BLKCFgKZMkksTJtDHsAAd5ODPMCgBkAk0curqp/NTYNqHf4IJ9l7HF3hPMOSy+SQsjPU0lKmhb3JIktaCO1jeZjAerzRRzldWWkaRBZajkg/haCmk94TVv1PrjUfJEjZKoZyxQVqZ1qrgILN0M2O49vniLI5YHMMhRSC0aPymUWNjtcGxx7wRRTUh99S09+oJLWm/wgf5sTcET+1wgJvAiZ/uxJ7yLmMHVEYzHAcuMtWBpFBq1fh6mkoCBZiDEVCYDdN8JecoJ4CspPxEAEflix339P1PTpT1Hpqo1iVVoW2486kiPiBuR6xjn3Hc0ppqqKqqX8RYGwcBo32BJAHYYpTmT2oj9B2I9ych8IfgJWBsZHmUReLgiZ3E3GCuRyLrnkKU9FGnRrMPMGMlADq80jzaVAsLe+FzgWSrVKQFNarp+ZUJgkAbqGGowexwa4HkayVHZlNGglOqVDIELuUI7AtpEmdhHc4UxuUU3dcHy6lelM++tVuXOMomV8IUNdVt6hqFQoIFouOlzHXfGZ2mvgZRKFwMzVC6XkFopk6WMW1GA3pMxiPgeXT7spanmAxkK9MFg23l02Eg+vvi5ncuEpZGm1NgBVqk0wQagA0SGIEeIZJIHwzHTFq7vzWDn6Fc0cJWIHU1i9j91rwXctVYlDMKWJVRE6oE2EnbFbgKAVcqA9VvMrsgAVFi+pzqMqOkgXi4665M0teaqL4lTTlqil2VVC6qZCrA3Y+sQAbHcZQz8NQXxKtTTTJ0GyU9KXJGo6o2XyjcexA8EioOXoe30Vm7JfyDzqbuZ+t8ZiplaxURHY7x0GPcbbXACEBM3I1RlztMooZ9lBnc+WwBEm8QbQTjqXEcsQ1IVQlJ2OwVHBjfuyT2v8sch5Yoq2ao6qgpgODqIJEg2W177Tjq+fyJOggOwB3pqGF7XIO3yBws5Rsq1SmqwKWYpgkXiQZ9FWmD8oxHxCsHQIraiCRcAO0mSVWPhvA32JO+My/BHptrIqsGIlqtTSFC7AmAAAGMCfrjziebVwxpqNNhq/aMTrMidhbrAvecdwxxCVF9kO4ZzAKDedFelvAGkjt0CnbqD742zXE+HZnzaqvmLA0wRqJaxuSdN/XFahmUVgKlIuBcP5bR1B0qf1OLTcLyTpKZg01JJIeiC4mS0OBPrbCLmsE2c3svPgPRGEkDQqrnOLF8hmGSktKnlalFadNTOkJVE+8wGnqeuK/2pN/aKP8A6JP1c4zIvSqCrw7LhzTFCrrep8dSoTTAcgbAQAo7Yk+1WnFfL9vCYD5Nb+OM2kGtxjGxH6iOzKNfCfNMVbsnsUPIbDS8nSNywZwfyx8LD/ZwzHjFQjST5DaZibGxM+2/fC19n7gh1KiN9RbTFhHmWGF/UYZqOYVB4aU1UfDILtYCABqJHrNsb5CSS4ueei8htI9SSehEaiR2uMS1KtfP0tBqGqpB1eaEWRdiB5QFN77QcerxA0qkkKyyZ1Hb5T2xHns/98Q0zUlDaENuumwILQxBg+uBGmZOVoHM3Vw7huUFqVlfimQp0jqpURTRD0YU5LN7MwJ9oxrzkI4jmP8A1AfqinFTgNFl4hkli6gT7aWLfxOLvPCxxCt6mmf/ALa4Tp8OKa0G2Q/5BMVm5Qe30Tij06dOEk+UgSLHp+Z2JI6AAGfoQw47TpESKAq9CUDMd7+h9Yxep1uHZekQcw1QOkeGX8QQRayIB8jF4nA1eP0Pgy2VZrWmKYPsqAsfrjSLGEAnVKAkINzcS+uqXLl6ekyZjSwiLwBDbADY4K88VA+QyDftU/8A9a4i4vxdqmWeiaCLUaZ8OkY0wAdTP5xpPnJHTrGNucyo4fkFVtS6XCt+0FULq9jv7EYzsQ0dPSgfuPdwpkOJpwerxuVseA0qfCzmh/etT/MRB84EaTuIH88IVXOnSyqFQMYbSDexMEkk9jExg7V4oy5c03UlGpkUyGgTNy3lMx+zI3U7RKxMhj2v+hxpgA3SwTnW4nVSlSqoJp1U1uBbzlmFTUYk+a17CF7iRFZtdaqQT5nJBBvBCkCR2BjBjkri4bKvQe3hEVEPYMQrTNokiZ2sehxHk6IOeqAqYDEkA3tTBNyf54C15bLSNEyKIcGkHUweSjOTIWmdDE6yWZpJ+ECQQQ3pJ7jFXmPhhWirQJWC9rgPdJNgfMYJAG4thy4fxIDKMWGhifLJpkkSN9BLTDRMYGcWZWp1agIKvSv6gXn3if0OFBiHCqAdCtN2EYaJI1HXqqPKlGiafnrGk9tPl1DYXN5Ha04my5Ra2aPimrVXLVfMAVRAVAJvcsZAsABJuTttym1X7swSjTqp+cMqlrqAYnzAR2gd8Vq2bYJmlWimXptScWUhqjaQdMszSqrqMLCi03IwXEyRA9Pusmna6k4VmEXJwMxUpN5tShQViCBHnU6sRtnFUZEL4lKmnispt4gWU/EOwDMwZ94AIvAk+ZTNMuVUCqgHmOkgym/n+Bge9sUHzw8WiRUckIzGo3xEsfjIJkTFpPwxiXNzVGnmfI8vqqizVPxDiRcZhjVqVfJpDNZBr0SFGtpdgLm0AdZEQZviRj+8d1p04iIUGCFU3JYg7C209MC+JZ8lyCxZjEn8oFjCiTYkAk+gxBnBUqNG4BMdhf6YI2jIM+/fcoLlZoo0CUZhAggn6W/h0vjMdi4NQoDLUA6UywpJOpVn4R3GMwWSu4ff2XMuWv8AxVL4Pj/4k6T2Bjadp2BIJgXx2HjpYhIQJocWACADrcwT+uOL8KcLWQmp4QDCXv5R1Nr/AEx3niRoCiBrSpBF3JAHoCBK37nHOGirskw5dzVLVCgUG3nLSdUk+UWtbTPzxfrZCmqakaZUNpBMdlJBkNOmwYG2Js/m5fQlJKgBYyrmrF9mRDMmSQDIjfAzi+ZrI5Hh1KhqKGnRERIAlmVV26giIgEYIwONmmEN0RcSqdHhdNyFY6W7K0T1jSQP0JONs3yPVKacm7DzFiSHsDskN+H5bydzfbbA6pksyxP93TMmNR1kD10qoJFusb7YvcO5XzzW1Vakz8XlX5SdvrhZ9GrTeQXT23RQ5paDCEZfMLw6oQ9RKudr1qXjmnBWkgdWdSwABdiLgWAHtJT7Vv7zKjroqfxp/wDvgRxflgpWBXw6jVq6rpp1CdJQrrUkDywDJ364N/axR/EyrgWK1B/yt/P9MZL2NbjaRJ4uKf8Az8gmnAil2j1KE8k0nbWqRJiT4gED/Cab6tvQd98OFHg5SkysWZSsa3ZQF6ah5ANW1yegthC4DkUqKxaoabIVYEC5UatQBtpadMGR1xbekK5kPXqH4RrIMgTMXO5B6/1xuA3skir+dy3DqZPiVkqHqCzVmkfMoPS4GJ+CZ/IVKqq1JxSvqq1ClNAFBOwvOoARPXAFeD1PECpDN+ySB6wRJkT/ANMFVeot6/Di7D8wWoAYsLKIO/ePXFa1XU69hH1ClrRH3VarxHL0alXNxTULQall1pB4qM7MAylh+WkRqPSQR0wP50ql84zMCpanRYg9C1JCR8icWM5wWpm8zl/vBXLUIVadHTpaCZ8OnT+Ikk+ZzYXk2GPPtBohc8wFhopQOwCwB+mMyk9hxLT+4tPYBIt9U1VBAParGVyE+Z/DXy3CLFpsDpj6gzvvjfL8DIcacx4bg+bbqCVuSJmxBFiDghkUTQPEPmIv2HaZFx3674kzfC0copq+HVpqAZmPzkAGAPhK3PQDD9VxyxMd0+NkuzXRD+Z8pUCMM7npowCFpsWdiI8umdJ2HmNhOKnO7hsrkCqeGppvpQGdIK0ionqdJF++J+P8Hp0gGzeaD0txSprNRojyhtoMASSAJJGIedqrPlMi7AKai1X0rMKGFPSokdFgfLGe4A4imWmRJ5D9J06+eqYJ4O71S9lgFB8RlCOuoIwMNEiZtpYEEAgz7gwaOrKGkxC1lOro6taNrqAPocU8+hkk7dPoLfX+eK+qx/eg/oca2UG6XIjVF+HnxGVKYNKmpDmGJdiJAJcAXEmIAAk2m5KZHNqM3UZmVV1Mssp0/CFEhYMe1x2O2BnAhCz33/kPrifKZU1qtUKdJ1VGWf3Bq+pCn5xgX7j1Jqo0MotI1Jn6e+au8Q4g9I+FTNMUiAzeGAJtBXWBLLN7joJ2xXpcdY0GWCFUGGAHw6TYjYjURb9emKHNJK1As/kAPrc/zvitk6rCk6kkqymF6fl/U2xSlTbUaHkc1BxLwMoJ5ph4a9AU5NR6bRKlfhG28jUI7wd/S4+rm011SajV3am66jOlV0nqdySALAASdyce0OMvQohRBRh8BEg2Em+3Ta+A2czxckBVQMZIUXN5uSSTe8bemCGlm9/wl8+6I1eIqqBdK6gDB0g3/enf5g4G5Zy7OSSSVP8ALFz7pqJkTMREz8umC/DeWiw6oOhFz/v/AHbBLC6og2X4Rqa0nsP67gYZ+D8FZfM6gGbdY9e04JcH4QaIhn19pUCP1ucHMvktX5cUL1MKpTep+0f0/pjMHqHCDG36nGYiVy5HQphmAYwCQCewO5x1JeW6JQO9SpV1gXaoEQj0FPTI9JOOW01v8xhzXgdUUaOYqVsuVpUw1JWYgxuBAEkX6H54IVCJ1eI8NoRpNET/APLTUem7R/E4rf8AfQMPwMo7i5YvYR3EW/XC/lOFVGkUKSecXZU1ADexcEidjecMKcoZnMBTXqEgDYkWiDYC0X/T2xwgKIQqtzJmmEirSpG3lpJLNqi8gGIB6uL23wd5e4mcsxfVWzFUjTTNUatKsRqhRU+Jmi2q0e+KOW4IlSroUimJ6DeLWUEn5+pvjfjnKlXKhnpswLBSrEkoI+Im/wAR7ECI6zYT6jXEgO7/ALq7RAkhBeYOYXotXFEFWI87aVABrX1U1UnSSBBYsTfpAwS5lzvj8M4dW63RvcIVP6pOFbO+K7ZjxtJdEQHTpUQpAVoN2kAnb6Thi+7EcCyhNvxyR7E1sIYik2m+k465gJ65aUxMst1epXvI+TR6jaxTIUTLxbeYB3+hw1jMWZaOprkG0QASGVUsREEEm/SBhX5Fp0zWYVF1AqY8xGxvYfFa0YbqWdRQfu1KApiSo8veAFF/ckj0xpxJSpSzX4fW8SzMWmdKMFP+YDr9ceVs/mKY/Gp5gksbp4hFtthtJ/TFzMUq/ifhl5mQFIUncXB9P97jEXEeZsxSBGZNWmdWkBfYG0DVEEXE7HAXAyRDez66q7DbdCl/s+cp1GJObrFUpI581JXMNVqajZtBhUJm5J2E1+fK2riGYH7GhPoiz+pxvkOCqc1QzLkpRFQGnIg1W8RvCRATqP5ST0GK/N1IjiOancup+qqcJUgz8VrLg09mot3eqPWmPDyTjwbL0iEQ/iVWtswUT+1LeZVG4gTBvBvVr1MpWrFqgem5diCTv8QBi/cGI3Axd4RxVopUwBqZQmsLLiYg6mJa1rSLDpgNRzeWJC16d53kaut7ERh6pJjXu93S7ddlU4/lctlQpapWzamYQwiyAGOpviiAARpvjf7Qs0XoZIvAqaKmtQICtCa1A6aWlflirzLVoZbTWoK9RmJ0tVfUlNgPiCDy6hIiTAgWMYo8dpMMrkQ5Oo0ajNqI1TUYvJEztFzvPecKvpZq9N/UTr/adB7JRc3AR71S7W4a7OYAOqI/h19jinXyroo1KVHr19vrjo/AuUfHpo61IJUyCsxBIjcdGnC/z1ww0fDQurfFtPeAY9b/AExoh94S90FpZrwFQaQzEBzqmADdBAIkxcyY80R1xY4bnSoeoB+3MdAw0sRPYNjQZanUzH4lQU0ZUIYzsUWNgdtumxGLvDsrSVqtM1NVPzqHUTqFhIjuMcYVpJ1S/nazu51HURbc9Pe+LZpNCqFuhEmd4k/QE/PFtOELq1EneYn9cFMhwhqphFgDdvyj3Pc9tzjpAEBQgjUZKmBAAsf4d4xfynAnYyE0zfa8egmY9TA9cOvC/s1X8NmdxpMxI8x32iVE9Tf0XDZS4EqiAI/ifUk3J9TihcpAXPuHct00YO06gIAMwO/Qf0wwZemOmGI8G9MZS4KO2BkyrQh+VyMnB/J8PHbHuWyIXF01NMAXY7L/ADPYev0k2xwCgqRMsO2MxslCfjhj7WHtfGYuoXzqBfHa+V+WqDZClW8FA5ozfzREwOvbrjio3+WO+8rt4+QpaKjaCpEqoB3OpW8vQyNQAJF7k4s4SFAS3xPO6EVCs6ggF4gk2EdCf53xLwfLuzKANS1VKsQ22oKNxOxWf9nF2rwVEUMtJSwWFYDWdzaSTH0G+N8jVqU9TOxnQxAUBtNoDNHXVAAknzdOstHJQlCvwUs0DSxEfI9YkXv2n+mlepnMozqahanpB0ONQbeQqtaNrm2/aMWM3TrTK6wRcQSvXqIHboT03xLmONZtQRmUSpQVS01IOnYESIOog7TMA74C+ZcHAHlZWbGUQSEp1ONpmaxQ8NVswViBVcAgQQCo/LebEDvths5+Zhw/KqSP71QdIhfKjiFmSFEWHaMLXEeewSUyiU6JamxqOtMioNPwrqP7o9Y6EYucQr6+B5IsbiqB8x4qn9BjKq03irTcRlGYWknY84Gmybmafv3uo+SVU5gq6lgQR8RWLi9t7SI9cOVHN0qc+BRU6TJZizEE7mTeZ7k4S+UXUZkalLAgiASL26jDaubpUifBp6iPMWZ3a8ASdj0A3j0tjb3SSG596viTTDAkzYQT9RYfLFXNc5V0DfeWqKFYCFjsCLASLH+OJc54viSgMkyNKiT6XFsa1+cqyajmhpFNgolEY+ZdQGxN17AxgLmXPCNrfWyu0yNUFpgTU4lWdnp0mc0NZaar/wDCVdXm0qRqJ9PfEXNrBs/VPdKJ+qKf54jzeUq8TzP96z0AR+IZCIlpgEAAkmAIucecyVw3EMzEQrBRH7nl/lhWnTjEcR4g02GgBLYHmjPdLfD5BNvAcwoCIqyYlqjFfIIlmELYqNpJ2W04HZfj60yA9EOA0g9QQDudO4xb4fnj4KrrqONBGmDpBK2lpAGnpAm0SOgwcWq0hDU0dAfzqNPYXY3M9sO1KZcAYmD1wl2ugkKlxF8m1SmMplvFrO5imagZdUTLqAGYX/MwG8yBGA/MWcD5oJr8VqVMo9WZDv5nqEW28RyB0gC2LnHubJpMKCpR1FkfwqYRiOqlheJ3gx3nCpww+f8Ayt/A4o2kS/O7nF5+3YFcutCbcvzXm6SGlRECNIYDzRCyATYbC9zhXzqVXqeYOzHfUZPrJO/vhty/FqiUwiEKN50gtJEG5tEAdCZm/QUqjBQWJA7k9fc4MLKiHU+GyqipHlmI3g30k9pk+7HF/J5BmOmkhYxZVH1P6bnDHyXyq2eJdlqJQGzwAH7hSbx6hT8sdO4by1RoLpprpvPv7zMx0mYxBcuSJyz9nbMviZk/FdVEwPfqZ+Q98POT4XTpABFAj/fy+WCPgnvPuP8Af8MeCke30M/xjAg28m6vKg8Gce/dh6/U4sgD29xiRaM+vtiyhUvAPe3qP6RiVMueoH8P64teFG+2Kbs1UeSVp/tbFv8AD2X97c9OjY5cocxmwCVVbjc7gfQyT6fWMZl9I63O5O5+v8OmMGQIsBA7YmpZc9RiFy3U9sZiwmTHb9MZiyhfNox2/wCzfN1Bw5FCGAWA1WEGDO1xJMY4iibY7Z9kjU/uR0hpFUh9RBGoqt1iLaYsfXfFzouCzP5Ki4/EXVpkwrFF8jaryS3xXtH8MRZDi8uqaFVCwESdzqg3uT7k7mItijxh3rsKdMKpL1AGYm23msL7bfr0wWyHC1o+GWgksdGkEAERJa97xH16QebG6qlXiOfZajMoAYzsJBixAPa0TP8AA4nfmXLVFFOvRq0nAOiqglfWV3giLCfSMacWz4SoTp1LMaSY/lE7XjpgtV5bTNZY1UOkgGVdQQQokibmY6jeBPcLw0PnJFozWVwTlifNJHGuF5HWtX79TI0EMqqzOwC6R5QRpgE7+mJ+YM6lbhGXNNWVKdZQoYgtoHiU1Zo6kibW6Yo5jksNVopTKI9YaNvKJXUG77NBteBjc5pXocRooCKWXSglMHf8Oo0sf3mdmb5x0wnXaQ9nESQWnbQmNgOv5JhpGSO338lpy5H3hJZlvuqhjt2JH8cOQNCgzaGq1WNzJgSIW+k7AACI+eErgw/GUzEX2nYE7W7Yb8vlfD8WprYqFDvMSRqChQsad2vqJ6m8RjV3ShQ3P1KniF6eqWJI0ifXSJ2F7Yjr8z5jSxzFMFVKgE01Y+YSBYTMC8Ax1xFxWuwqllYoWGsabwP2ROwxovNlfyzUcKdiCNX/ACiD7YG+luGi+n82VmutEqHMZurRf7xmWCZel58vl9Ip+JUgFSKcKSAx1FyOgicJfCq7PUqMxlm8xPckyT9TiTnCgRmnBJLGGJJJJ1Kp633JxW4Ju/8Ah/niKVAMl256rR73O6kumE40ONeGgXL1aYaPOKxaA25hdGgifU+wwH41VrPUqNrc02MqzCZAM+UMNWnUTBsYjriKtnwpIWmuvbWxJ+YWwn1Or2GLWUzNYI6+M+ir8agxqHZjvH7otg02VYS5Uos5AUEgbenU/ri9kuFaCGYydoHqDOGDgHCfvGYTLqQmoEzEgAelpOOn8ucmZdFDoJgkeIwBqGCVMW00xv8ACJj8wxBcuhI3AeUHrsqufCnZD/ekdwhIIF/iaB2nDjwf7J8rTqeLW15hgfKtSCi/5QAGPvb064cV4fTC6dCld4ImT3M7n1N8ejJgfCzL7GR9Gkfpgcq0KQU4sMe+HjVUqDYq3uCp+okfpjzI59ajOoBBQwe3yP8A7DELlIKePRTxZFPG4p45cq608eVgiiWHoLXJ6AdSfTE2YqBF1RNwAPViAPlJxvQycHUx1P36D0UdB+p6+nLkOHDjUvUkLuKcyvoX31H0+EesTi74B9D+n9cXdGMFIYmFEqotPup+UH/3/TEqqnW3uI/jiyFxtiwaolRCgvbGY2NFew+mMxfKFC//2Q=="/>
          <p:cNvSpPr>
            <a:spLocks noChangeAspect="1" noChangeArrowheads="1"/>
          </p:cNvSpPr>
          <p:nvPr/>
        </p:nvSpPr>
        <p:spPr bwMode="auto">
          <a:xfrm>
            <a:off x="63500" y="-946150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Rectangle 393"/>
          <p:cNvSpPr>
            <a:spLocks noChangeAspect="1" noChangeArrowheads="1"/>
          </p:cNvSpPr>
          <p:nvPr/>
        </p:nvSpPr>
        <p:spPr bwMode="auto">
          <a:xfrm>
            <a:off x="140270" y="3175753"/>
            <a:ext cx="1090042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</a:rPr>
              <a:t>Dynamics</a:t>
            </a:r>
            <a:endParaRPr lang="en-US" sz="2800" b="1" u="none" dirty="0"/>
          </a:p>
        </p:txBody>
      </p:sp>
      <p:sp>
        <p:nvSpPr>
          <p:cNvPr id="242" name="Rectangle 341"/>
          <p:cNvSpPr>
            <a:spLocks noChangeArrowheads="1"/>
          </p:cNvSpPr>
          <p:nvPr/>
        </p:nvSpPr>
        <p:spPr bwMode="auto">
          <a:xfrm>
            <a:off x="140270" y="6045874"/>
            <a:ext cx="4161730" cy="64633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S</a:t>
            </a:r>
            <a:r>
              <a:rPr lang="en-US" u="none" dirty="0" smtClean="0">
                <a:latin typeface="+mj-lt"/>
              </a:rPr>
              <a:t>ync services run </a:t>
            </a:r>
            <a:r>
              <a:rPr lang="en-US" u="none" dirty="0">
                <a:latin typeface="+mj-lt"/>
              </a:rPr>
              <a:t>concurrently, relative both to each other &amp; to </a:t>
            </a:r>
            <a:r>
              <a:rPr lang="en-US" u="none" dirty="0" err="1">
                <a:latin typeface="+mj-lt"/>
              </a:rPr>
              <a:t>async</a:t>
            </a:r>
            <a:r>
              <a:rPr lang="en-US" u="none" dirty="0">
                <a:latin typeface="+mj-lt"/>
              </a:rPr>
              <a:t> </a:t>
            </a:r>
            <a:r>
              <a:rPr lang="en-US" u="none" dirty="0" smtClean="0">
                <a:latin typeface="+mj-lt"/>
              </a:rPr>
              <a:t>services</a:t>
            </a:r>
            <a:endParaRPr lang="en-US" u="none" dirty="0">
              <a:latin typeface="+mj-lt"/>
            </a:endParaRPr>
          </a:p>
        </p:txBody>
      </p:sp>
      <p:sp>
        <p:nvSpPr>
          <p:cNvPr id="12" name="Line Callout 1 11"/>
          <p:cNvSpPr/>
          <p:nvPr/>
        </p:nvSpPr>
        <p:spPr bwMode="auto">
          <a:xfrm>
            <a:off x="266700" y="4962821"/>
            <a:ext cx="3276600" cy="646331"/>
          </a:xfrm>
          <a:prstGeom prst="borderCallout1">
            <a:avLst>
              <a:gd name="adj1" fmla="val -857"/>
              <a:gd name="adj2" fmla="val 48712"/>
              <a:gd name="adj3" fmla="val -220186"/>
              <a:gd name="adj4" fmla="val 22797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u="none" dirty="0" smtClean="0"/>
              <a:t>Long-duration app processing runs synchronously</a:t>
            </a:r>
            <a:endParaRPr lang="en-US" i="1" u="none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1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01366"/>
              </p:ext>
            </p:extLst>
          </p:nvPr>
        </p:nvGraphicFramePr>
        <p:xfrm>
          <a:off x="9525" y="987425"/>
          <a:ext cx="9118600" cy="1951673"/>
        </p:xfrm>
        <a:graphic>
          <a:graphicData uri="http://schemas.openxmlformats.org/drawingml/2006/table">
            <a:tbl>
              <a:tblPr/>
              <a:tblGrid>
                <a:gridCol w="2276475"/>
                <a:gridCol w="3448050"/>
                <a:gridCol w="33940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Web servers that run in settings with large # of clients with </a:t>
                      </a:r>
                      <a:r>
                        <a:rPr lang="en-US" sz="1800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bursty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request patterns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Allocating an OS thread per connected client doesn’t scale without devoting enormous processing capability &amp;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memory to the server(s)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server performance by processing HTTP requests concurrently in multiple threads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1194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 in JAWS</a:t>
            </a:r>
          </a:p>
        </p:txBody>
      </p:sp>
      <p:sp>
        <p:nvSpPr>
          <p:cNvPr id="170" name="Line Callout 1 169"/>
          <p:cNvSpPr/>
          <p:nvPr/>
        </p:nvSpPr>
        <p:spPr bwMode="auto">
          <a:xfrm>
            <a:off x="409575" y="5463257"/>
            <a:ext cx="3402975" cy="1200329"/>
          </a:xfrm>
          <a:prstGeom prst="borderCallout1">
            <a:avLst>
              <a:gd name="adj1" fmla="val 16819"/>
              <a:gd name="adj2" fmla="val 99891"/>
              <a:gd name="adj3" fmla="val 21405"/>
              <a:gd name="adj4" fmla="val 12519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i="1" u="none" dirty="0"/>
              <a:t>A bounded number of threads can be mapped to separate CPUs/cores to scale up server performance via </a:t>
            </a:r>
            <a:r>
              <a:rPr lang="en-US" i="1" u="none" dirty="0" smtClean="0"/>
              <a:t>concurrency</a:t>
            </a:r>
            <a:endParaRPr lang="en-US" i="1" u="none" dirty="0"/>
          </a:p>
        </p:txBody>
      </p:sp>
      <p:sp>
        <p:nvSpPr>
          <p:cNvPr id="171" name="Line Callout 1 170"/>
          <p:cNvSpPr/>
          <p:nvPr/>
        </p:nvSpPr>
        <p:spPr bwMode="auto">
          <a:xfrm>
            <a:off x="1261088" y="1180366"/>
            <a:ext cx="6169462" cy="923330"/>
          </a:xfrm>
          <a:prstGeom prst="borderCallout1">
            <a:avLst>
              <a:gd name="adj1" fmla="val 99664"/>
              <a:gd name="adj2" fmla="val 43219"/>
              <a:gd name="adj3" fmla="val 241531"/>
              <a:gd name="adj4" fmla="val 3815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i="1" u="none" dirty="0"/>
              <a:t>Each thread </a:t>
            </a:r>
            <a:r>
              <a:rPr lang="en-US" i="1" u="none" dirty="0" smtClean="0"/>
              <a:t>in the synchronous service layer blocks </a:t>
            </a:r>
            <a:r>
              <a:rPr lang="en-US" i="1" u="none" dirty="0"/>
              <a:t>independently, which prevents a flow-controlled connection from degrading the performance that other clients receive</a:t>
            </a:r>
          </a:p>
        </p:txBody>
      </p:sp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1971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8895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5819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2743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8" name="Rectangle 73"/>
          <p:cNvSpPr>
            <a:spLocks noChangeArrowheads="1"/>
          </p:cNvSpPr>
          <p:nvPr/>
        </p:nvSpPr>
        <p:spPr bwMode="auto">
          <a:xfrm>
            <a:off x="274638" y="2313187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79" name="Rectangle 74"/>
          <p:cNvSpPr>
            <a:spLocks noChangeArrowheads="1"/>
          </p:cNvSpPr>
          <p:nvPr/>
        </p:nvSpPr>
        <p:spPr bwMode="auto">
          <a:xfrm>
            <a:off x="274638" y="251480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80" name="Rectangle 75"/>
          <p:cNvSpPr>
            <a:spLocks noChangeArrowheads="1"/>
          </p:cNvSpPr>
          <p:nvPr/>
        </p:nvSpPr>
        <p:spPr bwMode="auto">
          <a:xfrm>
            <a:off x="274638" y="4189612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81" name="Rectangle 76"/>
          <p:cNvSpPr>
            <a:spLocks noChangeArrowheads="1"/>
          </p:cNvSpPr>
          <p:nvPr/>
        </p:nvSpPr>
        <p:spPr bwMode="auto">
          <a:xfrm>
            <a:off x="274638" y="439122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82" name="Rectangle 77"/>
          <p:cNvSpPr>
            <a:spLocks noChangeArrowheads="1"/>
          </p:cNvSpPr>
          <p:nvPr/>
        </p:nvSpPr>
        <p:spPr bwMode="auto">
          <a:xfrm>
            <a:off x="274638" y="3184725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83" name="Rectangle 78"/>
          <p:cNvSpPr>
            <a:spLocks noChangeArrowheads="1"/>
          </p:cNvSpPr>
          <p:nvPr/>
        </p:nvSpPr>
        <p:spPr bwMode="auto">
          <a:xfrm>
            <a:off x="274638" y="3386337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84" name="Rectangle 8"/>
          <p:cNvSpPr>
            <a:spLocks noChangeArrowheads="1"/>
          </p:cNvSpPr>
          <p:nvPr/>
        </p:nvSpPr>
        <p:spPr bwMode="auto">
          <a:xfrm>
            <a:off x="2824163" y="275451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" name="Rectangle 9"/>
          <p:cNvSpPr>
            <a:spLocks noChangeArrowheads="1"/>
          </p:cNvSpPr>
          <p:nvPr/>
        </p:nvSpPr>
        <p:spPr bwMode="auto">
          <a:xfrm>
            <a:off x="2824163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" name="Rectangle 12"/>
          <p:cNvSpPr>
            <a:spLocks noChangeArrowheads="1"/>
          </p:cNvSpPr>
          <p:nvPr/>
        </p:nvSpPr>
        <p:spPr bwMode="auto">
          <a:xfrm>
            <a:off x="2824163" y="33403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" name="Rectangle 14"/>
          <p:cNvSpPr>
            <a:spLocks noChangeArrowheads="1"/>
          </p:cNvSpPr>
          <p:nvPr/>
        </p:nvSpPr>
        <p:spPr bwMode="auto">
          <a:xfrm>
            <a:off x="2913063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8" name="Rectangle 19"/>
          <p:cNvSpPr>
            <a:spLocks noChangeArrowheads="1"/>
          </p:cNvSpPr>
          <p:nvPr/>
        </p:nvSpPr>
        <p:spPr bwMode="auto">
          <a:xfrm>
            <a:off x="3959225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Rectangle 20"/>
          <p:cNvSpPr>
            <a:spLocks noChangeArrowheads="1"/>
          </p:cNvSpPr>
          <p:nvPr/>
        </p:nvSpPr>
        <p:spPr bwMode="auto">
          <a:xfrm>
            <a:off x="4025900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Rectangle 25"/>
          <p:cNvSpPr>
            <a:spLocks noChangeArrowheads="1"/>
          </p:cNvSpPr>
          <p:nvPr/>
        </p:nvSpPr>
        <p:spPr bwMode="auto">
          <a:xfrm>
            <a:off x="7432675" y="275451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Rectangle 26"/>
          <p:cNvSpPr>
            <a:spLocks noChangeArrowheads="1"/>
          </p:cNvSpPr>
          <p:nvPr/>
        </p:nvSpPr>
        <p:spPr bwMode="auto">
          <a:xfrm>
            <a:off x="7432675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2" name="Rectangle 29"/>
          <p:cNvSpPr>
            <a:spLocks noChangeArrowheads="1"/>
          </p:cNvSpPr>
          <p:nvPr/>
        </p:nvSpPr>
        <p:spPr bwMode="auto">
          <a:xfrm>
            <a:off x="7432675" y="33403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3" name="Rectangle 31"/>
          <p:cNvSpPr>
            <a:spLocks noChangeArrowheads="1"/>
          </p:cNvSpPr>
          <p:nvPr/>
        </p:nvSpPr>
        <p:spPr bwMode="auto">
          <a:xfrm>
            <a:off x="7343775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Rectangle 36"/>
          <p:cNvSpPr>
            <a:spLocks noChangeArrowheads="1"/>
          </p:cNvSpPr>
          <p:nvPr/>
        </p:nvSpPr>
        <p:spPr bwMode="auto">
          <a:xfrm>
            <a:off x="6364288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" name="Rectangle 37"/>
          <p:cNvSpPr>
            <a:spLocks noChangeArrowheads="1"/>
          </p:cNvSpPr>
          <p:nvPr/>
        </p:nvSpPr>
        <p:spPr bwMode="auto">
          <a:xfrm>
            <a:off x="6297613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6" name="Rectangle 42"/>
          <p:cNvSpPr>
            <a:spLocks noChangeArrowheads="1"/>
          </p:cNvSpPr>
          <p:nvPr/>
        </p:nvSpPr>
        <p:spPr bwMode="auto">
          <a:xfrm>
            <a:off x="5160963" y="27307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Rectangle 43"/>
          <p:cNvSpPr>
            <a:spLocks noChangeArrowheads="1"/>
          </p:cNvSpPr>
          <p:nvPr/>
        </p:nvSpPr>
        <p:spPr bwMode="auto">
          <a:xfrm>
            <a:off x="5160963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8" name="Rectangle 45"/>
          <p:cNvSpPr>
            <a:spLocks noChangeArrowheads="1"/>
          </p:cNvSpPr>
          <p:nvPr/>
        </p:nvSpPr>
        <p:spPr bwMode="auto">
          <a:xfrm>
            <a:off x="5160963" y="288786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9" name="Rectangle 46"/>
          <p:cNvSpPr>
            <a:spLocks noChangeArrowheads="1"/>
          </p:cNvSpPr>
          <p:nvPr/>
        </p:nvSpPr>
        <p:spPr bwMode="auto">
          <a:xfrm>
            <a:off x="5160963" y="300533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" name="Rectangle 53"/>
          <p:cNvSpPr>
            <a:spLocks noChangeArrowheads="1"/>
          </p:cNvSpPr>
          <p:nvPr/>
        </p:nvSpPr>
        <p:spPr bwMode="auto">
          <a:xfrm>
            <a:off x="5160963" y="403403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1" name="Rectangle 54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Rectangle 56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Rectangle 57"/>
          <p:cNvSpPr>
            <a:spLocks noChangeArrowheads="1"/>
          </p:cNvSpPr>
          <p:nvPr/>
        </p:nvSpPr>
        <p:spPr bwMode="auto">
          <a:xfrm>
            <a:off x="5160963" y="38546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Rectangle 63"/>
          <p:cNvSpPr>
            <a:spLocks noChangeArrowheads="1"/>
          </p:cNvSpPr>
          <p:nvPr/>
        </p:nvSpPr>
        <p:spPr bwMode="auto">
          <a:xfrm>
            <a:off x="7632700" y="48150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Rectangle 64"/>
          <p:cNvSpPr>
            <a:spLocks noChangeArrowheads="1"/>
          </p:cNvSpPr>
          <p:nvPr/>
        </p:nvSpPr>
        <p:spPr bwMode="auto">
          <a:xfrm>
            <a:off x="7543800" y="48150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Rectangle 69"/>
          <p:cNvSpPr>
            <a:spLocks noChangeArrowheads="1"/>
          </p:cNvSpPr>
          <p:nvPr/>
        </p:nvSpPr>
        <p:spPr bwMode="auto">
          <a:xfrm>
            <a:off x="6297613" y="48150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" name="Rectangle 70"/>
          <p:cNvSpPr>
            <a:spLocks noChangeArrowheads="1"/>
          </p:cNvSpPr>
          <p:nvPr/>
        </p:nvSpPr>
        <p:spPr bwMode="auto">
          <a:xfrm>
            <a:off x="6230938" y="48150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Rectangle 101"/>
          <p:cNvSpPr>
            <a:spLocks noChangeArrowheads="1"/>
          </p:cNvSpPr>
          <p:nvPr/>
        </p:nvSpPr>
        <p:spPr bwMode="auto">
          <a:xfrm>
            <a:off x="2668588" y="2843412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9" name="Rectangle 137"/>
          <p:cNvSpPr>
            <a:spLocks noChangeArrowheads="1"/>
          </p:cNvSpPr>
          <p:nvPr/>
        </p:nvSpPr>
        <p:spPr bwMode="auto">
          <a:xfrm>
            <a:off x="4137025" y="468173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0" name="Rectangle 167"/>
          <p:cNvSpPr>
            <a:spLocks noChangeArrowheads="1"/>
          </p:cNvSpPr>
          <p:nvPr/>
        </p:nvSpPr>
        <p:spPr bwMode="auto">
          <a:xfrm>
            <a:off x="5160963" y="46372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1" name="Rectangle 168"/>
          <p:cNvSpPr>
            <a:spLocks noChangeArrowheads="1"/>
          </p:cNvSpPr>
          <p:nvPr/>
        </p:nvSpPr>
        <p:spPr bwMode="auto">
          <a:xfrm>
            <a:off x="5160963" y="43690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" name="Rectangle 4"/>
          <p:cNvSpPr>
            <a:spLocks noChangeArrowheads="1"/>
          </p:cNvSpPr>
          <p:nvPr/>
        </p:nvSpPr>
        <p:spPr bwMode="auto">
          <a:xfrm>
            <a:off x="2901950" y="3162500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13" name="Rectangle 5"/>
          <p:cNvSpPr>
            <a:spLocks noChangeArrowheads="1"/>
          </p:cNvSpPr>
          <p:nvPr/>
        </p:nvSpPr>
        <p:spPr bwMode="auto">
          <a:xfrm>
            <a:off x="3859213" y="3430787"/>
            <a:ext cx="2444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4" name="Freeform 6"/>
          <p:cNvSpPr>
            <a:spLocks/>
          </p:cNvSpPr>
          <p:nvPr/>
        </p:nvSpPr>
        <p:spPr bwMode="auto">
          <a:xfrm>
            <a:off x="3881438" y="3362525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" name="Freeform 7"/>
          <p:cNvSpPr>
            <a:spLocks/>
          </p:cNvSpPr>
          <p:nvPr/>
        </p:nvSpPr>
        <p:spPr bwMode="auto">
          <a:xfrm>
            <a:off x="3881438" y="3430787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" name="Rectangle 10"/>
          <p:cNvSpPr>
            <a:spLocks noChangeArrowheads="1"/>
          </p:cNvSpPr>
          <p:nvPr/>
        </p:nvSpPr>
        <p:spPr bwMode="auto">
          <a:xfrm>
            <a:off x="2657475" y="2754512"/>
            <a:ext cx="22225" cy="666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" name="Line 11"/>
          <p:cNvSpPr>
            <a:spLocks noChangeShapeType="1"/>
          </p:cNvSpPr>
          <p:nvPr/>
        </p:nvSpPr>
        <p:spPr bwMode="auto">
          <a:xfrm>
            <a:off x="2657475" y="3005337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" name="Rectangle 13"/>
          <p:cNvSpPr>
            <a:spLocks noChangeArrowheads="1"/>
          </p:cNvSpPr>
          <p:nvPr/>
        </p:nvSpPr>
        <p:spPr bwMode="auto">
          <a:xfrm>
            <a:off x="2657475" y="3340300"/>
            <a:ext cx="22225" cy="1127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" name="Rectangle 15"/>
          <p:cNvSpPr>
            <a:spLocks noChangeArrowheads="1"/>
          </p:cNvSpPr>
          <p:nvPr/>
        </p:nvSpPr>
        <p:spPr bwMode="auto">
          <a:xfrm>
            <a:off x="2657475" y="34307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" name="Line 16"/>
          <p:cNvSpPr>
            <a:spLocks noChangeShapeType="1"/>
          </p:cNvSpPr>
          <p:nvPr/>
        </p:nvSpPr>
        <p:spPr bwMode="auto">
          <a:xfrm>
            <a:off x="287972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" name="Line 17"/>
          <p:cNvSpPr>
            <a:spLocks noChangeShapeType="1"/>
          </p:cNvSpPr>
          <p:nvPr/>
        </p:nvSpPr>
        <p:spPr bwMode="auto">
          <a:xfrm>
            <a:off x="3168650" y="3430787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" name="Line 18"/>
          <p:cNvSpPr>
            <a:spLocks noChangeShapeType="1"/>
          </p:cNvSpPr>
          <p:nvPr/>
        </p:nvSpPr>
        <p:spPr bwMode="auto">
          <a:xfrm>
            <a:off x="3481388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" name="Rectangle 21"/>
          <p:cNvSpPr>
            <a:spLocks noChangeArrowheads="1"/>
          </p:cNvSpPr>
          <p:nvPr/>
        </p:nvSpPr>
        <p:spPr bwMode="auto">
          <a:xfrm>
            <a:off x="3792538" y="34307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" name="Rectangle 22"/>
          <p:cNvSpPr>
            <a:spLocks noChangeArrowheads="1"/>
          </p:cNvSpPr>
          <p:nvPr/>
        </p:nvSpPr>
        <p:spPr bwMode="auto">
          <a:xfrm>
            <a:off x="5884863" y="3408562"/>
            <a:ext cx="246062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" name="Freeform 23"/>
          <p:cNvSpPr>
            <a:spLocks/>
          </p:cNvSpPr>
          <p:nvPr/>
        </p:nvSpPr>
        <p:spPr bwMode="auto">
          <a:xfrm>
            <a:off x="5818188" y="34085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" name="Freeform 24"/>
          <p:cNvSpPr>
            <a:spLocks/>
          </p:cNvSpPr>
          <p:nvPr/>
        </p:nvSpPr>
        <p:spPr bwMode="auto">
          <a:xfrm>
            <a:off x="5884863" y="3340300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7" name="Rectangle 27"/>
          <p:cNvSpPr>
            <a:spLocks noChangeArrowheads="1"/>
          </p:cNvSpPr>
          <p:nvPr/>
        </p:nvSpPr>
        <p:spPr bwMode="auto">
          <a:xfrm>
            <a:off x="7265988" y="2754512"/>
            <a:ext cx="22225" cy="666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" name="Line 28"/>
          <p:cNvSpPr>
            <a:spLocks noChangeShapeType="1"/>
          </p:cNvSpPr>
          <p:nvPr/>
        </p:nvSpPr>
        <p:spPr bwMode="auto">
          <a:xfrm>
            <a:off x="7265988" y="3005337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9" name="Rectangle 30"/>
          <p:cNvSpPr>
            <a:spLocks noChangeArrowheads="1"/>
          </p:cNvSpPr>
          <p:nvPr/>
        </p:nvSpPr>
        <p:spPr bwMode="auto">
          <a:xfrm>
            <a:off x="7265988" y="3340300"/>
            <a:ext cx="22225" cy="1127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0" name="Rectangle 32"/>
          <p:cNvSpPr>
            <a:spLocks noChangeArrowheads="1"/>
          </p:cNvSpPr>
          <p:nvPr/>
        </p:nvSpPr>
        <p:spPr bwMode="auto">
          <a:xfrm>
            <a:off x="7177088" y="34307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1" name="Line 33"/>
          <p:cNvSpPr>
            <a:spLocks noChangeShapeType="1"/>
          </p:cNvSpPr>
          <p:nvPr/>
        </p:nvSpPr>
        <p:spPr bwMode="auto">
          <a:xfrm flipH="1">
            <a:off x="6888163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2" name="Line 34"/>
          <p:cNvSpPr>
            <a:spLocks noChangeShapeType="1"/>
          </p:cNvSpPr>
          <p:nvPr/>
        </p:nvSpPr>
        <p:spPr bwMode="auto">
          <a:xfrm flipH="1">
            <a:off x="661987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3" name="Line 35"/>
          <p:cNvSpPr>
            <a:spLocks noChangeShapeType="1"/>
          </p:cNvSpPr>
          <p:nvPr/>
        </p:nvSpPr>
        <p:spPr bwMode="auto">
          <a:xfrm flipH="1">
            <a:off x="6330950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4" name="Rectangle 38"/>
          <p:cNvSpPr>
            <a:spLocks noChangeArrowheads="1"/>
          </p:cNvSpPr>
          <p:nvPr/>
        </p:nvSpPr>
        <p:spPr bwMode="auto">
          <a:xfrm>
            <a:off x="6130925" y="34307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" name="Rectangle 39"/>
          <p:cNvSpPr>
            <a:spLocks noChangeArrowheads="1"/>
          </p:cNvSpPr>
          <p:nvPr/>
        </p:nvSpPr>
        <p:spPr bwMode="auto">
          <a:xfrm>
            <a:off x="4972050" y="3005337"/>
            <a:ext cx="22225" cy="2238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" name="Freeform 40"/>
          <p:cNvSpPr>
            <a:spLocks/>
          </p:cNvSpPr>
          <p:nvPr/>
        </p:nvSpPr>
        <p:spPr bwMode="auto">
          <a:xfrm>
            <a:off x="4972050" y="3005337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" name="Freeform 41"/>
          <p:cNvSpPr>
            <a:spLocks/>
          </p:cNvSpPr>
          <p:nvPr/>
        </p:nvSpPr>
        <p:spPr bwMode="auto">
          <a:xfrm>
            <a:off x="4905375" y="3005337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" name="Rectangle 44"/>
          <p:cNvSpPr>
            <a:spLocks noChangeArrowheads="1"/>
          </p:cNvSpPr>
          <p:nvPr/>
        </p:nvSpPr>
        <p:spPr bwMode="auto">
          <a:xfrm>
            <a:off x="4975225" y="2730700"/>
            <a:ext cx="22225" cy="904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" name="Rectangle 47"/>
          <p:cNvSpPr>
            <a:spLocks noChangeArrowheads="1"/>
          </p:cNvSpPr>
          <p:nvPr/>
        </p:nvSpPr>
        <p:spPr bwMode="auto">
          <a:xfrm>
            <a:off x="4975225" y="2916437"/>
            <a:ext cx="22225" cy="88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" name="Rectangle 50"/>
          <p:cNvSpPr>
            <a:spLocks noChangeArrowheads="1"/>
          </p:cNvSpPr>
          <p:nvPr/>
        </p:nvSpPr>
        <p:spPr bwMode="auto">
          <a:xfrm>
            <a:off x="4994275" y="3608587"/>
            <a:ext cx="22225" cy="2460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" name="Freeform 51"/>
          <p:cNvSpPr>
            <a:spLocks/>
          </p:cNvSpPr>
          <p:nvPr/>
        </p:nvSpPr>
        <p:spPr bwMode="auto">
          <a:xfrm>
            <a:off x="4927600" y="3519687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" name="Freeform 52"/>
          <p:cNvSpPr>
            <a:spLocks/>
          </p:cNvSpPr>
          <p:nvPr/>
        </p:nvSpPr>
        <p:spPr bwMode="auto">
          <a:xfrm>
            <a:off x="4994275" y="3608587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3" name="Rectangle 55"/>
          <p:cNvSpPr>
            <a:spLocks noChangeArrowheads="1"/>
          </p:cNvSpPr>
          <p:nvPr/>
        </p:nvSpPr>
        <p:spPr bwMode="auto">
          <a:xfrm>
            <a:off x="4994275" y="3943550"/>
            <a:ext cx="22225" cy="904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4" name="Rectangle 58"/>
          <p:cNvSpPr>
            <a:spLocks noChangeArrowheads="1"/>
          </p:cNvSpPr>
          <p:nvPr/>
        </p:nvSpPr>
        <p:spPr bwMode="auto">
          <a:xfrm>
            <a:off x="4994275" y="3854650"/>
            <a:ext cx="22225" cy="88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" name="Rectangle 59"/>
          <p:cNvSpPr>
            <a:spLocks noChangeArrowheads="1"/>
          </p:cNvSpPr>
          <p:nvPr/>
        </p:nvSpPr>
        <p:spPr bwMode="auto">
          <a:xfrm>
            <a:off x="4434938" y="3731618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46" name="Rectangle 60"/>
          <p:cNvSpPr>
            <a:spLocks noChangeArrowheads="1"/>
          </p:cNvSpPr>
          <p:nvPr/>
        </p:nvSpPr>
        <p:spPr bwMode="auto">
          <a:xfrm>
            <a:off x="5818188" y="4792862"/>
            <a:ext cx="246062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7" name="Freeform 61"/>
          <p:cNvSpPr>
            <a:spLocks/>
          </p:cNvSpPr>
          <p:nvPr/>
        </p:nvSpPr>
        <p:spPr bwMode="auto">
          <a:xfrm>
            <a:off x="5751513" y="47928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8" name="Freeform 62"/>
          <p:cNvSpPr>
            <a:spLocks/>
          </p:cNvSpPr>
          <p:nvPr/>
        </p:nvSpPr>
        <p:spPr bwMode="auto">
          <a:xfrm>
            <a:off x="5818188" y="4726187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9" name="Rectangle 65"/>
          <p:cNvSpPr>
            <a:spLocks noChangeArrowheads="1"/>
          </p:cNvSpPr>
          <p:nvPr/>
        </p:nvSpPr>
        <p:spPr bwMode="auto">
          <a:xfrm>
            <a:off x="7377113" y="48150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0" name="Line 66"/>
          <p:cNvSpPr>
            <a:spLocks noChangeShapeType="1"/>
          </p:cNvSpPr>
          <p:nvPr/>
        </p:nvSpPr>
        <p:spPr bwMode="auto">
          <a:xfrm flipH="1">
            <a:off x="7021513" y="4815087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" name="Line 67"/>
          <p:cNvSpPr>
            <a:spLocks noChangeShapeType="1"/>
          </p:cNvSpPr>
          <p:nvPr/>
        </p:nvSpPr>
        <p:spPr bwMode="auto">
          <a:xfrm flipH="1">
            <a:off x="6664325" y="4815087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2" name="Line 68"/>
          <p:cNvSpPr>
            <a:spLocks noChangeShapeType="1"/>
          </p:cNvSpPr>
          <p:nvPr/>
        </p:nvSpPr>
        <p:spPr bwMode="auto">
          <a:xfrm flipH="1">
            <a:off x="6308725" y="4815087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3" name="Rectangle 71"/>
          <p:cNvSpPr>
            <a:spLocks noChangeArrowheads="1"/>
          </p:cNvSpPr>
          <p:nvPr/>
        </p:nvSpPr>
        <p:spPr bwMode="auto">
          <a:xfrm>
            <a:off x="6064250" y="48150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4" name="Rectangle 72"/>
          <p:cNvSpPr>
            <a:spLocks noChangeArrowheads="1"/>
          </p:cNvSpPr>
          <p:nvPr/>
        </p:nvSpPr>
        <p:spPr bwMode="auto">
          <a:xfrm>
            <a:off x="5840413" y="4524575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255" name="Rectangle 83"/>
          <p:cNvSpPr>
            <a:spLocks noChangeAspect="1" noChangeArrowheads="1"/>
          </p:cNvSpPr>
          <p:nvPr/>
        </p:nvSpPr>
        <p:spPr bwMode="auto">
          <a:xfrm>
            <a:off x="1715000" y="242384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256" name="Rectangle 88"/>
          <p:cNvSpPr>
            <a:spLocks noChangeAspect="1" noChangeArrowheads="1"/>
          </p:cNvSpPr>
          <p:nvPr/>
        </p:nvSpPr>
        <p:spPr bwMode="auto">
          <a:xfrm>
            <a:off x="6323512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257" name="Rectangle 93"/>
          <p:cNvSpPr>
            <a:spLocks noChangeArrowheads="1"/>
          </p:cNvSpPr>
          <p:nvPr/>
        </p:nvSpPr>
        <p:spPr bwMode="auto">
          <a:xfrm>
            <a:off x="4227512" y="466267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258" name="Rectangle 98"/>
          <p:cNvSpPr>
            <a:spLocks noChangeArrowheads="1"/>
          </p:cNvSpPr>
          <p:nvPr/>
        </p:nvSpPr>
        <p:spPr bwMode="auto">
          <a:xfrm>
            <a:off x="7934325" y="4457900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259" name="Rectangle 99"/>
          <p:cNvSpPr>
            <a:spLocks noChangeArrowheads="1"/>
          </p:cNvSpPr>
          <p:nvPr/>
        </p:nvSpPr>
        <p:spPr bwMode="auto">
          <a:xfrm>
            <a:off x="7532688" y="4568865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260" name="Rectangle 153"/>
          <p:cNvSpPr>
            <a:spLocks noChangeArrowheads="1"/>
          </p:cNvSpPr>
          <p:nvPr/>
        </p:nvSpPr>
        <p:spPr bwMode="auto">
          <a:xfrm>
            <a:off x="4138615" y="3286310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261" name="Rectangle 166"/>
          <p:cNvSpPr>
            <a:spLocks noChangeAspect="1" noChangeArrowheads="1"/>
          </p:cNvSpPr>
          <p:nvPr/>
        </p:nvSpPr>
        <p:spPr bwMode="auto">
          <a:xfrm>
            <a:off x="4060765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262" name="Rectangle 169"/>
          <p:cNvSpPr>
            <a:spLocks noChangeArrowheads="1"/>
          </p:cNvSpPr>
          <p:nvPr/>
        </p:nvSpPr>
        <p:spPr bwMode="auto">
          <a:xfrm>
            <a:off x="4994275" y="4369000"/>
            <a:ext cx="22225" cy="2682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3" name="Rectangle 262"/>
          <p:cNvSpPr/>
          <p:nvPr/>
        </p:nvSpPr>
        <p:spPr bwMode="auto">
          <a:xfrm>
            <a:off x="3152178" y="4041882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4" name="Rectangle 160"/>
          <p:cNvSpPr>
            <a:spLocks noChangeArrowheads="1"/>
          </p:cNvSpPr>
          <p:nvPr/>
        </p:nvSpPr>
        <p:spPr bwMode="auto">
          <a:xfrm>
            <a:off x="3234108" y="4118082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265" name="Group 264"/>
          <p:cNvGrpSpPr/>
          <p:nvPr/>
        </p:nvGrpSpPr>
        <p:grpSpPr>
          <a:xfrm>
            <a:off x="3560764" y="4565530"/>
            <a:ext cx="431800" cy="370426"/>
            <a:chOff x="8327572" y="4328206"/>
            <a:chExt cx="300243" cy="312737"/>
          </a:xfrm>
        </p:grpSpPr>
        <p:grpSp>
          <p:nvGrpSpPr>
            <p:cNvPr id="266" name="Group 26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6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67" name="Straight Arrow Connector 26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72" name="Group 271"/>
          <p:cNvGrpSpPr/>
          <p:nvPr/>
        </p:nvGrpSpPr>
        <p:grpSpPr>
          <a:xfrm>
            <a:off x="2065339" y="2843412"/>
            <a:ext cx="431800" cy="370426"/>
            <a:chOff x="8327572" y="4328206"/>
            <a:chExt cx="300243" cy="312737"/>
          </a:xfrm>
        </p:grpSpPr>
        <p:grpSp>
          <p:nvGrpSpPr>
            <p:cNvPr id="273" name="Group 27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7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74" name="Straight Arrow Connector 27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79" name="Group 278"/>
          <p:cNvGrpSpPr/>
          <p:nvPr/>
        </p:nvGrpSpPr>
        <p:grpSpPr>
          <a:xfrm>
            <a:off x="4298554" y="2787827"/>
            <a:ext cx="431800" cy="370426"/>
            <a:chOff x="8327572" y="4328206"/>
            <a:chExt cx="300243" cy="312737"/>
          </a:xfrm>
        </p:grpSpPr>
        <p:grpSp>
          <p:nvGrpSpPr>
            <p:cNvPr id="280" name="Group 27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81" name="Straight Arrow Connector 28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86" name="Group 285"/>
          <p:cNvGrpSpPr/>
          <p:nvPr/>
        </p:nvGrpSpPr>
        <p:grpSpPr>
          <a:xfrm>
            <a:off x="6722269" y="2789392"/>
            <a:ext cx="431800" cy="370426"/>
            <a:chOff x="8327572" y="4328206"/>
            <a:chExt cx="300243" cy="312737"/>
          </a:xfrm>
        </p:grpSpPr>
        <p:grpSp>
          <p:nvGrpSpPr>
            <p:cNvPr id="287" name="Group 28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8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88" name="Straight Arrow Connector 2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93" name="Rectangle 4"/>
          <p:cNvSpPr>
            <a:spLocks noChangeArrowheads="1"/>
          </p:cNvSpPr>
          <p:nvPr/>
        </p:nvSpPr>
        <p:spPr bwMode="auto">
          <a:xfrm>
            <a:off x="5183188" y="2961442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94" name="Rectangle 4"/>
          <p:cNvSpPr>
            <a:spLocks noChangeArrowheads="1"/>
          </p:cNvSpPr>
          <p:nvPr/>
        </p:nvSpPr>
        <p:spPr bwMode="auto">
          <a:xfrm>
            <a:off x="6297237" y="314708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</p:spTree>
    <p:extLst>
      <p:ext uri="{BB962C8B-B14F-4D97-AF65-F5344CB8AC3E}">
        <p14:creationId xmlns:p14="http://schemas.microsoft.com/office/powerpoint/2010/main" val="2911095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/>
          <p:cNvSpPr/>
          <p:nvPr/>
        </p:nvSpPr>
        <p:spPr bwMode="auto">
          <a:xfrm>
            <a:off x="2843214" y="3931642"/>
            <a:ext cx="4471986" cy="122049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 in JAWS</a:t>
            </a:r>
          </a:p>
        </p:txBody>
      </p:sp>
      <p:sp>
        <p:nvSpPr>
          <p:cNvPr id="155738" name="Rectangle 73"/>
          <p:cNvSpPr>
            <a:spLocks noChangeArrowheads="1"/>
          </p:cNvSpPr>
          <p:nvPr/>
        </p:nvSpPr>
        <p:spPr bwMode="auto">
          <a:xfrm>
            <a:off x="274638" y="2313187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55739" name="Rectangle 74"/>
          <p:cNvSpPr>
            <a:spLocks noChangeArrowheads="1"/>
          </p:cNvSpPr>
          <p:nvPr/>
        </p:nvSpPr>
        <p:spPr bwMode="auto">
          <a:xfrm>
            <a:off x="274638" y="251480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55740" name="Rectangle 75"/>
          <p:cNvSpPr>
            <a:spLocks noChangeArrowheads="1"/>
          </p:cNvSpPr>
          <p:nvPr/>
        </p:nvSpPr>
        <p:spPr bwMode="auto">
          <a:xfrm>
            <a:off x="274638" y="4189612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55741" name="Rectangle 76"/>
          <p:cNvSpPr>
            <a:spLocks noChangeArrowheads="1"/>
          </p:cNvSpPr>
          <p:nvPr/>
        </p:nvSpPr>
        <p:spPr bwMode="auto">
          <a:xfrm>
            <a:off x="274638" y="439122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55742" name="Rectangle 77"/>
          <p:cNvSpPr>
            <a:spLocks noChangeArrowheads="1"/>
          </p:cNvSpPr>
          <p:nvPr/>
        </p:nvSpPr>
        <p:spPr bwMode="auto">
          <a:xfrm>
            <a:off x="274638" y="3184725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55743" name="Rectangle 78"/>
          <p:cNvSpPr>
            <a:spLocks noChangeArrowheads="1"/>
          </p:cNvSpPr>
          <p:nvPr/>
        </p:nvSpPr>
        <p:spPr bwMode="auto">
          <a:xfrm>
            <a:off x="274638" y="3386337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55652" name="Rectangle 8"/>
          <p:cNvSpPr>
            <a:spLocks noChangeArrowheads="1"/>
          </p:cNvSpPr>
          <p:nvPr/>
        </p:nvSpPr>
        <p:spPr bwMode="auto">
          <a:xfrm>
            <a:off x="2824163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3" name="Rectangle 9"/>
          <p:cNvSpPr>
            <a:spLocks noChangeArrowheads="1"/>
          </p:cNvSpPr>
          <p:nvPr/>
        </p:nvSpPr>
        <p:spPr bwMode="auto">
          <a:xfrm>
            <a:off x="28241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4" name="Rectangle 12"/>
          <p:cNvSpPr>
            <a:spLocks noChangeArrowheads="1"/>
          </p:cNvSpPr>
          <p:nvPr/>
        </p:nvSpPr>
        <p:spPr bwMode="auto">
          <a:xfrm>
            <a:off x="2824163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5" name="Rectangle 14"/>
          <p:cNvSpPr>
            <a:spLocks noChangeArrowheads="1"/>
          </p:cNvSpPr>
          <p:nvPr/>
        </p:nvSpPr>
        <p:spPr bwMode="auto">
          <a:xfrm>
            <a:off x="291306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6" name="Rectangle 19"/>
          <p:cNvSpPr>
            <a:spLocks noChangeArrowheads="1"/>
          </p:cNvSpPr>
          <p:nvPr/>
        </p:nvSpPr>
        <p:spPr bwMode="auto">
          <a:xfrm>
            <a:off x="395922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7" name="Rectangle 20"/>
          <p:cNvSpPr>
            <a:spLocks noChangeArrowheads="1"/>
          </p:cNvSpPr>
          <p:nvPr/>
        </p:nvSpPr>
        <p:spPr bwMode="auto">
          <a:xfrm>
            <a:off x="4025900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8" name="Rectangle 25"/>
          <p:cNvSpPr>
            <a:spLocks noChangeArrowheads="1"/>
          </p:cNvSpPr>
          <p:nvPr/>
        </p:nvSpPr>
        <p:spPr bwMode="auto">
          <a:xfrm>
            <a:off x="7432675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9" name="Rectangle 26"/>
          <p:cNvSpPr>
            <a:spLocks noChangeArrowheads="1"/>
          </p:cNvSpPr>
          <p:nvPr/>
        </p:nvSpPr>
        <p:spPr bwMode="auto">
          <a:xfrm>
            <a:off x="7432675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0" name="Rectangle 29"/>
          <p:cNvSpPr>
            <a:spLocks noChangeArrowheads="1"/>
          </p:cNvSpPr>
          <p:nvPr/>
        </p:nvSpPr>
        <p:spPr bwMode="auto">
          <a:xfrm>
            <a:off x="7432675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1" name="Rectangle 31"/>
          <p:cNvSpPr>
            <a:spLocks noChangeArrowheads="1"/>
          </p:cNvSpPr>
          <p:nvPr/>
        </p:nvSpPr>
        <p:spPr bwMode="auto">
          <a:xfrm>
            <a:off x="734377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2" name="Rectangle 36"/>
          <p:cNvSpPr>
            <a:spLocks noChangeArrowheads="1"/>
          </p:cNvSpPr>
          <p:nvPr/>
        </p:nvSpPr>
        <p:spPr bwMode="auto">
          <a:xfrm>
            <a:off x="6364288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3" name="Rectangle 37"/>
          <p:cNvSpPr>
            <a:spLocks noChangeArrowheads="1"/>
          </p:cNvSpPr>
          <p:nvPr/>
        </p:nvSpPr>
        <p:spPr bwMode="auto">
          <a:xfrm>
            <a:off x="629761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4" name="Rectangle 42"/>
          <p:cNvSpPr>
            <a:spLocks noChangeArrowheads="1"/>
          </p:cNvSpPr>
          <p:nvPr/>
        </p:nvSpPr>
        <p:spPr bwMode="auto">
          <a:xfrm>
            <a:off x="5160963" y="27307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5" name="Rectangle 43"/>
          <p:cNvSpPr>
            <a:spLocks noChangeArrowheads="1"/>
          </p:cNvSpPr>
          <p:nvPr/>
        </p:nvSpPr>
        <p:spPr bwMode="auto">
          <a:xfrm>
            <a:off x="51609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6" name="Rectangle 45"/>
          <p:cNvSpPr>
            <a:spLocks noChangeArrowheads="1"/>
          </p:cNvSpPr>
          <p:nvPr/>
        </p:nvSpPr>
        <p:spPr bwMode="auto">
          <a:xfrm>
            <a:off x="5160963" y="288786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7" name="Rectangle 46"/>
          <p:cNvSpPr>
            <a:spLocks noChangeArrowheads="1"/>
          </p:cNvSpPr>
          <p:nvPr/>
        </p:nvSpPr>
        <p:spPr bwMode="auto">
          <a:xfrm>
            <a:off x="5160963" y="30053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8" name="Rectangle 53"/>
          <p:cNvSpPr>
            <a:spLocks noChangeArrowheads="1"/>
          </p:cNvSpPr>
          <p:nvPr/>
        </p:nvSpPr>
        <p:spPr bwMode="auto">
          <a:xfrm>
            <a:off x="5160963" y="40340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9" name="Rectangle 54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0" name="Rectangle 56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1" name="Rectangle 57"/>
          <p:cNvSpPr>
            <a:spLocks noChangeArrowheads="1"/>
          </p:cNvSpPr>
          <p:nvPr/>
        </p:nvSpPr>
        <p:spPr bwMode="auto">
          <a:xfrm>
            <a:off x="5160963" y="38546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2" name="Rectangle 63"/>
          <p:cNvSpPr>
            <a:spLocks noChangeArrowheads="1"/>
          </p:cNvSpPr>
          <p:nvPr/>
        </p:nvSpPr>
        <p:spPr bwMode="auto">
          <a:xfrm>
            <a:off x="76327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3" name="Rectangle 64"/>
          <p:cNvSpPr>
            <a:spLocks noChangeArrowheads="1"/>
          </p:cNvSpPr>
          <p:nvPr/>
        </p:nvSpPr>
        <p:spPr bwMode="auto">
          <a:xfrm>
            <a:off x="75438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4" name="Rectangle 69"/>
          <p:cNvSpPr>
            <a:spLocks noChangeArrowheads="1"/>
          </p:cNvSpPr>
          <p:nvPr/>
        </p:nvSpPr>
        <p:spPr bwMode="auto">
          <a:xfrm>
            <a:off x="6297613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5" name="Rectangle 70"/>
          <p:cNvSpPr>
            <a:spLocks noChangeArrowheads="1"/>
          </p:cNvSpPr>
          <p:nvPr/>
        </p:nvSpPr>
        <p:spPr bwMode="auto">
          <a:xfrm>
            <a:off x="6230938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6" name="Rectangle 101"/>
          <p:cNvSpPr>
            <a:spLocks noChangeArrowheads="1"/>
          </p:cNvSpPr>
          <p:nvPr/>
        </p:nvSpPr>
        <p:spPr bwMode="auto">
          <a:xfrm>
            <a:off x="2668588" y="28434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87" name="Rectangle 137"/>
          <p:cNvSpPr>
            <a:spLocks noChangeArrowheads="1"/>
          </p:cNvSpPr>
          <p:nvPr/>
        </p:nvSpPr>
        <p:spPr bwMode="auto">
          <a:xfrm>
            <a:off x="4137025" y="468173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1" name="Rectangle 167"/>
          <p:cNvSpPr>
            <a:spLocks noChangeArrowheads="1"/>
          </p:cNvSpPr>
          <p:nvPr/>
        </p:nvSpPr>
        <p:spPr bwMode="auto">
          <a:xfrm>
            <a:off x="5160963" y="46372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2" name="Rectangle 168"/>
          <p:cNvSpPr>
            <a:spLocks noChangeArrowheads="1"/>
          </p:cNvSpPr>
          <p:nvPr/>
        </p:nvSpPr>
        <p:spPr bwMode="auto">
          <a:xfrm>
            <a:off x="5160963" y="43690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3" name="Rectangle 4"/>
          <p:cNvSpPr>
            <a:spLocks noChangeArrowheads="1"/>
          </p:cNvSpPr>
          <p:nvPr/>
        </p:nvSpPr>
        <p:spPr bwMode="auto">
          <a:xfrm>
            <a:off x="2901950" y="3162500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694" name="Rectangle 5"/>
          <p:cNvSpPr>
            <a:spLocks noChangeArrowheads="1"/>
          </p:cNvSpPr>
          <p:nvPr/>
        </p:nvSpPr>
        <p:spPr bwMode="auto">
          <a:xfrm>
            <a:off x="3859213" y="3430787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5" name="Freeform 6"/>
          <p:cNvSpPr>
            <a:spLocks/>
          </p:cNvSpPr>
          <p:nvPr/>
        </p:nvSpPr>
        <p:spPr bwMode="auto">
          <a:xfrm>
            <a:off x="3881438" y="3362525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6" name="Freeform 7"/>
          <p:cNvSpPr>
            <a:spLocks/>
          </p:cNvSpPr>
          <p:nvPr/>
        </p:nvSpPr>
        <p:spPr bwMode="auto">
          <a:xfrm>
            <a:off x="3881438" y="3430787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7" name="Rectangle 10"/>
          <p:cNvSpPr>
            <a:spLocks noChangeArrowheads="1"/>
          </p:cNvSpPr>
          <p:nvPr/>
        </p:nvSpPr>
        <p:spPr bwMode="auto">
          <a:xfrm>
            <a:off x="2657475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8" name="Line 11"/>
          <p:cNvSpPr>
            <a:spLocks noChangeShapeType="1"/>
          </p:cNvSpPr>
          <p:nvPr/>
        </p:nvSpPr>
        <p:spPr bwMode="auto">
          <a:xfrm>
            <a:off x="2657475" y="3005337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9" name="Rectangle 13"/>
          <p:cNvSpPr>
            <a:spLocks noChangeArrowheads="1"/>
          </p:cNvSpPr>
          <p:nvPr/>
        </p:nvSpPr>
        <p:spPr bwMode="auto">
          <a:xfrm>
            <a:off x="2657475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0" name="Rectangle 15"/>
          <p:cNvSpPr>
            <a:spLocks noChangeArrowheads="1"/>
          </p:cNvSpPr>
          <p:nvPr/>
        </p:nvSpPr>
        <p:spPr bwMode="auto">
          <a:xfrm>
            <a:off x="2657475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1" name="Line 16"/>
          <p:cNvSpPr>
            <a:spLocks noChangeShapeType="1"/>
          </p:cNvSpPr>
          <p:nvPr/>
        </p:nvSpPr>
        <p:spPr bwMode="auto">
          <a:xfrm>
            <a:off x="287972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2" name="Line 17"/>
          <p:cNvSpPr>
            <a:spLocks noChangeShapeType="1"/>
          </p:cNvSpPr>
          <p:nvPr/>
        </p:nvSpPr>
        <p:spPr bwMode="auto">
          <a:xfrm>
            <a:off x="3168650" y="3430787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3" name="Line 18"/>
          <p:cNvSpPr>
            <a:spLocks noChangeShapeType="1"/>
          </p:cNvSpPr>
          <p:nvPr/>
        </p:nvSpPr>
        <p:spPr bwMode="auto">
          <a:xfrm>
            <a:off x="3481388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4" name="Rectangle 21"/>
          <p:cNvSpPr>
            <a:spLocks noChangeArrowheads="1"/>
          </p:cNvSpPr>
          <p:nvPr/>
        </p:nvSpPr>
        <p:spPr bwMode="auto">
          <a:xfrm>
            <a:off x="3792538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5" name="Rectangle 22"/>
          <p:cNvSpPr>
            <a:spLocks noChangeArrowheads="1"/>
          </p:cNvSpPr>
          <p:nvPr/>
        </p:nvSpPr>
        <p:spPr bwMode="auto">
          <a:xfrm>
            <a:off x="5884863" y="34085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6" name="Freeform 23"/>
          <p:cNvSpPr>
            <a:spLocks/>
          </p:cNvSpPr>
          <p:nvPr/>
        </p:nvSpPr>
        <p:spPr bwMode="auto">
          <a:xfrm>
            <a:off x="5818188" y="34085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7" name="Freeform 24"/>
          <p:cNvSpPr>
            <a:spLocks/>
          </p:cNvSpPr>
          <p:nvPr/>
        </p:nvSpPr>
        <p:spPr bwMode="auto">
          <a:xfrm>
            <a:off x="5884863" y="3340300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8" name="Rectangle 27"/>
          <p:cNvSpPr>
            <a:spLocks noChangeArrowheads="1"/>
          </p:cNvSpPr>
          <p:nvPr/>
        </p:nvSpPr>
        <p:spPr bwMode="auto">
          <a:xfrm>
            <a:off x="7265988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9" name="Line 28"/>
          <p:cNvSpPr>
            <a:spLocks noChangeShapeType="1"/>
          </p:cNvSpPr>
          <p:nvPr/>
        </p:nvSpPr>
        <p:spPr bwMode="auto">
          <a:xfrm>
            <a:off x="7265988" y="3005337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0" name="Rectangle 30"/>
          <p:cNvSpPr>
            <a:spLocks noChangeArrowheads="1"/>
          </p:cNvSpPr>
          <p:nvPr/>
        </p:nvSpPr>
        <p:spPr bwMode="auto">
          <a:xfrm>
            <a:off x="7265988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1" name="Rectangle 32"/>
          <p:cNvSpPr>
            <a:spLocks noChangeArrowheads="1"/>
          </p:cNvSpPr>
          <p:nvPr/>
        </p:nvSpPr>
        <p:spPr bwMode="auto">
          <a:xfrm>
            <a:off x="7177088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2" name="Line 33"/>
          <p:cNvSpPr>
            <a:spLocks noChangeShapeType="1"/>
          </p:cNvSpPr>
          <p:nvPr/>
        </p:nvSpPr>
        <p:spPr bwMode="auto">
          <a:xfrm flipH="1">
            <a:off x="6888163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3" name="Line 34"/>
          <p:cNvSpPr>
            <a:spLocks noChangeShapeType="1"/>
          </p:cNvSpPr>
          <p:nvPr/>
        </p:nvSpPr>
        <p:spPr bwMode="auto">
          <a:xfrm flipH="1">
            <a:off x="661987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4" name="Line 35"/>
          <p:cNvSpPr>
            <a:spLocks noChangeShapeType="1"/>
          </p:cNvSpPr>
          <p:nvPr/>
        </p:nvSpPr>
        <p:spPr bwMode="auto">
          <a:xfrm flipH="1">
            <a:off x="6330950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5" name="Rectangle 38"/>
          <p:cNvSpPr>
            <a:spLocks noChangeArrowheads="1"/>
          </p:cNvSpPr>
          <p:nvPr/>
        </p:nvSpPr>
        <p:spPr bwMode="auto">
          <a:xfrm>
            <a:off x="6130925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6" name="Rectangle 39"/>
          <p:cNvSpPr>
            <a:spLocks noChangeArrowheads="1"/>
          </p:cNvSpPr>
          <p:nvPr/>
        </p:nvSpPr>
        <p:spPr bwMode="auto">
          <a:xfrm>
            <a:off x="4972050" y="3005337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7" name="Freeform 40"/>
          <p:cNvSpPr>
            <a:spLocks/>
          </p:cNvSpPr>
          <p:nvPr/>
        </p:nvSpPr>
        <p:spPr bwMode="auto">
          <a:xfrm>
            <a:off x="4972050" y="3005337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8" name="Freeform 41"/>
          <p:cNvSpPr>
            <a:spLocks/>
          </p:cNvSpPr>
          <p:nvPr/>
        </p:nvSpPr>
        <p:spPr bwMode="auto">
          <a:xfrm>
            <a:off x="4905375" y="3005337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9" name="Rectangle 44"/>
          <p:cNvSpPr>
            <a:spLocks noChangeArrowheads="1"/>
          </p:cNvSpPr>
          <p:nvPr/>
        </p:nvSpPr>
        <p:spPr bwMode="auto">
          <a:xfrm>
            <a:off x="4975225" y="273070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0" name="Rectangle 47"/>
          <p:cNvSpPr>
            <a:spLocks noChangeArrowheads="1"/>
          </p:cNvSpPr>
          <p:nvPr/>
        </p:nvSpPr>
        <p:spPr bwMode="auto">
          <a:xfrm>
            <a:off x="4975225" y="2916437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3" name="Rectangle 50"/>
          <p:cNvSpPr>
            <a:spLocks noChangeArrowheads="1"/>
          </p:cNvSpPr>
          <p:nvPr/>
        </p:nvSpPr>
        <p:spPr bwMode="auto">
          <a:xfrm>
            <a:off x="4994275" y="3608587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4" name="Freeform 51"/>
          <p:cNvSpPr>
            <a:spLocks/>
          </p:cNvSpPr>
          <p:nvPr/>
        </p:nvSpPr>
        <p:spPr bwMode="auto">
          <a:xfrm>
            <a:off x="4927600" y="3519687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5" name="Freeform 52"/>
          <p:cNvSpPr>
            <a:spLocks/>
          </p:cNvSpPr>
          <p:nvPr/>
        </p:nvSpPr>
        <p:spPr bwMode="auto">
          <a:xfrm>
            <a:off x="4994275" y="3608587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6" name="Rectangle 55"/>
          <p:cNvSpPr>
            <a:spLocks noChangeArrowheads="1"/>
          </p:cNvSpPr>
          <p:nvPr/>
        </p:nvSpPr>
        <p:spPr bwMode="auto">
          <a:xfrm>
            <a:off x="4994275" y="394355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7" name="Rectangle 58"/>
          <p:cNvSpPr>
            <a:spLocks noChangeArrowheads="1"/>
          </p:cNvSpPr>
          <p:nvPr/>
        </p:nvSpPr>
        <p:spPr bwMode="auto">
          <a:xfrm>
            <a:off x="4994275" y="385465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8" name="Rectangle 59"/>
          <p:cNvSpPr>
            <a:spLocks noChangeArrowheads="1"/>
          </p:cNvSpPr>
          <p:nvPr/>
        </p:nvSpPr>
        <p:spPr bwMode="auto">
          <a:xfrm>
            <a:off x="4434938" y="3731618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729" name="Rectangle 60"/>
          <p:cNvSpPr>
            <a:spLocks noChangeArrowheads="1"/>
          </p:cNvSpPr>
          <p:nvPr/>
        </p:nvSpPr>
        <p:spPr bwMode="auto">
          <a:xfrm>
            <a:off x="5818188" y="47928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0" name="Freeform 61"/>
          <p:cNvSpPr>
            <a:spLocks/>
          </p:cNvSpPr>
          <p:nvPr/>
        </p:nvSpPr>
        <p:spPr bwMode="auto">
          <a:xfrm>
            <a:off x="5751513" y="47928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1" name="Freeform 62"/>
          <p:cNvSpPr>
            <a:spLocks/>
          </p:cNvSpPr>
          <p:nvPr/>
        </p:nvSpPr>
        <p:spPr bwMode="auto">
          <a:xfrm>
            <a:off x="5818188" y="4726187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2" name="Rectangle 65"/>
          <p:cNvSpPr>
            <a:spLocks noChangeArrowheads="1"/>
          </p:cNvSpPr>
          <p:nvPr/>
        </p:nvSpPr>
        <p:spPr bwMode="auto">
          <a:xfrm>
            <a:off x="7377113" y="48150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3" name="Line 66"/>
          <p:cNvSpPr>
            <a:spLocks noChangeShapeType="1"/>
          </p:cNvSpPr>
          <p:nvPr/>
        </p:nvSpPr>
        <p:spPr bwMode="auto">
          <a:xfrm flipH="1">
            <a:off x="7021513" y="4815087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4" name="Line 67"/>
          <p:cNvSpPr>
            <a:spLocks noChangeShapeType="1"/>
          </p:cNvSpPr>
          <p:nvPr/>
        </p:nvSpPr>
        <p:spPr bwMode="auto">
          <a:xfrm flipH="1">
            <a:off x="6664325" y="4815087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5" name="Line 68"/>
          <p:cNvSpPr>
            <a:spLocks noChangeShapeType="1"/>
          </p:cNvSpPr>
          <p:nvPr/>
        </p:nvSpPr>
        <p:spPr bwMode="auto">
          <a:xfrm flipH="1">
            <a:off x="6308725" y="4815087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6" name="Rectangle 71"/>
          <p:cNvSpPr>
            <a:spLocks noChangeArrowheads="1"/>
          </p:cNvSpPr>
          <p:nvPr/>
        </p:nvSpPr>
        <p:spPr bwMode="auto">
          <a:xfrm>
            <a:off x="6064250" y="48150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7" name="Rectangle 72"/>
          <p:cNvSpPr>
            <a:spLocks noChangeArrowheads="1"/>
          </p:cNvSpPr>
          <p:nvPr/>
        </p:nvSpPr>
        <p:spPr bwMode="auto">
          <a:xfrm>
            <a:off x="5840413" y="4524575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155748" name="Rectangle 83"/>
          <p:cNvSpPr>
            <a:spLocks noChangeAspect="1" noChangeArrowheads="1"/>
          </p:cNvSpPr>
          <p:nvPr/>
        </p:nvSpPr>
        <p:spPr bwMode="auto">
          <a:xfrm>
            <a:off x="1715000" y="242384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155753" name="Rectangle 88"/>
          <p:cNvSpPr>
            <a:spLocks noChangeAspect="1" noChangeArrowheads="1"/>
          </p:cNvSpPr>
          <p:nvPr/>
        </p:nvSpPr>
        <p:spPr bwMode="auto">
          <a:xfrm>
            <a:off x="6323512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155758" name="Rectangle 93"/>
          <p:cNvSpPr>
            <a:spLocks noChangeArrowheads="1"/>
          </p:cNvSpPr>
          <p:nvPr/>
        </p:nvSpPr>
        <p:spPr bwMode="auto">
          <a:xfrm>
            <a:off x="4227512" y="466267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155763" name="Rectangle 98"/>
          <p:cNvSpPr>
            <a:spLocks noChangeArrowheads="1"/>
          </p:cNvSpPr>
          <p:nvPr/>
        </p:nvSpPr>
        <p:spPr bwMode="auto">
          <a:xfrm>
            <a:off x="7934325" y="4457900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155764" name="Rectangle 99"/>
          <p:cNvSpPr>
            <a:spLocks noChangeArrowheads="1"/>
          </p:cNvSpPr>
          <p:nvPr/>
        </p:nvSpPr>
        <p:spPr bwMode="auto">
          <a:xfrm>
            <a:off x="7532688" y="4568865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155803" name="Rectangle 153"/>
          <p:cNvSpPr>
            <a:spLocks noChangeArrowheads="1"/>
          </p:cNvSpPr>
          <p:nvPr/>
        </p:nvSpPr>
        <p:spPr bwMode="auto">
          <a:xfrm>
            <a:off x="4138615" y="3286310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155816" name="Rectangle 166"/>
          <p:cNvSpPr>
            <a:spLocks noChangeAspect="1" noChangeArrowheads="1"/>
          </p:cNvSpPr>
          <p:nvPr/>
        </p:nvSpPr>
        <p:spPr bwMode="auto">
          <a:xfrm>
            <a:off x="4060765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155817" name="Rectangle 169"/>
          <p:cNvSpPr>
            <a:spLocks noChangeArrowheads="1"/>
          </p:cNvSpPr>
          <p:nvPr/>
        </p:nvSpPr>
        <p:spPr bwMode="auto">
          <a:xfrm>
            <a:off x="4994275" y="4369000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52178" y="4041882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810" name="Rectangle 160"/>
          <p:cNvSpPr>
            <a:spLocks noChangeArrowheads="1"/>
          </p:cNvSpPr>
          <p:nvPr/>
        </p:nvSpPr>
        <p:spPr bwMode="auto">
          <a:xfrm>
            <a:off x="3234108" y="4118082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60764" y="4565530"/>
            <a:ext cx="431800" cy="370426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7" name="Group 146"/>
          <p:cNvGrpSpPr/>
          <p:nvPr/>
        </p:nvGrpSpPr>
        <p:grpSpPr>
          <a:xfrm>
            <a:off x="2065339" y="2843412"/>
            <a:ext cx="431800" cy="370426"/>
            <a:chOff x="8327572" y="4328206"/>
            <a:chExt cx="300243" cy="312737"/>
          </a:xfrm>
        </p:grpSpPr>
        <p:grpSp>
          <p:nvGrpSpPr>
            <p:cNvPr id="148" name="Group 14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4298554" y="2787827"/>
            <a:ext cx="431800" cy="370426"/>
            <a:chOff x="8327572" y="4328206"/>
            <a:chExt cx="300243" cy="312737"/>
          </a:xfrm>
        </p:grpSpPr>
        <p:grpSp>
          <p:nvGrpSpPr>
            <p:cNvPr id="155" name="Group 15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1" name="Group 160"/>
          <p:cNvGrpSpPr/>
          <p:nvPr/>
        </p:nvGrpSpPr>
        <p:grpSpPr>
          <a:xfrm>
            <a:off x="6722269" y="2789392"/>
            <a:ext cx="431800" cy="370426"/>
            <a:chOff x="8327572" y="4328206"/>
            <a:chExt cx="300243" cy="312737"/>
          </a:xfrm>
        </p:grpSpPr>
        <p:grpSp>
          <p:nvGrpSpPr>
            <p:cNvPr id="162" name="Group 16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3" name="Straight Arrow Connector 16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5183188" y="2961442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69" name="Rectangle 4"/>
          <p:cNvSpPr>
            <a:spLocks noChangeArrowheads="1"/>
          </p:cNvSpPr>
          <p:nvPr/>
        </p:nvSpPr>
        <p:spPr bwMode="auto">
          <a:xfrm>
            <a:off x="6297237" y="314708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70" name="Line Callout 1 169"/>
          <p:cNvSpPr/>
          <p:nvPr/>
        </p:nvSpPr>
        <p:spPr bwMode="auto">
          <a:xfrm>
            <a:off x="215351" y="5356046"/>
            <a:ext cx="3553470" cy="1200329"/>
          </a:xfrm>
          <a:prstGeom prst="borderCallout1">
            <a:avLst>
              <a:gd name="adj1" fmla="val -639"/>
              <a:gd name="adj2" fmla="val 63704"/>
              <a:gd name="adj3" fmla="val -79135"/>
              <a:gd name="adj4" fmla="val 87127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SzPct val="80000"/>
              <a:defRPr/>
            </a:pPr>
            <a:r>
              <a:rPr lang="en-US" i="1" u="none" dirty="0" smtClean="0"/>
              <a:t>The Reactor processes </a:t>
            </a:r>
            <a:r>
              <a:rPr lang="en-US" i="1" u="none" dirty="0"/>
              <a:t>HTTP GET requests asynchronously/ reactively from multiple </a:t>
            </a:r>
            <a:r>
              <a:rPr lang="en-US" i="1" u="none" dirty="0" smtClean="0"/>
              <a:t>clients &amp; put them into the request queue</a:t>
            </a:r>
            <a:endParaRPr lang="en-US" i="1" u="none" dirty="0"/>
          </a:p>
        </p:txBody>
      </p:sp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1971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8895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5819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2743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ctangle 171"/>
          <p:cNvSpPr>
            <a:spLocks noChangeArrowheads="1"/>
          </p:cNvSpPr>
          <p:nvPr/>
        </p:nvSpPr>
        <p:spPr bwMode="auto">
          <a:xfrm>
            <a:off x="983030" y="1239938"/>
            <a:ext cx="7081043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u="none" dirty="0" smtClean="0">
                <a:latin typeface="+mj-lt"/>
              </a:rPr>
              <a:t>JAWS can implement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 pattern by combining the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pattern with the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518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3965574"/>
            <a:ext cx="9209531" cy="219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171" y="3214408"/>
            <a:ext cx="9023350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Active Object </a:t>
            </a:r>
            <a:r>
              <a:rPr lang="en-US" u="none" dirty="0" smtClean="0">
                <a:latin typeface="+mj-lt"/>
              </a:rPr>
              <a:t>defines units </a:t>
            </a:r>
            <a:r>
              <a:rPr lang="en-US" u="none" dirty="0">
                <a:latin typeface="+mj-lt"/>
              </a:rPr>
              <a:t>of concurrency </a:t>
            </a:r>
            <a:r>
              <a:rPr lang="en-US" u="none" dirty="0" smtClean="0">
                <a:latin typeface="+mj-lt"/>
              </a:rPr>
              <a:t>as service </a:t>
            </a:r>
            <a:r>
              <a:rPr lang="en-US" u="none" dirty="0">
                <a:latin typeface="+mj-lt"/>
              </a:rPr>
              <a:t>requests </a:t>
            </a:r>
            <a:r>
              <a:rPr lang="en-US" u="none" dirty="0" smtClean="0">
                <a:latin typeface="+mj-lt"/>
              </a:rPr>
              <a:t>on components &amp; runs </a:t>
            </a:r>
            <a:r>
              <a:rPr lang="en-US" u="none" dirty="0">
                <a:latin typeface="+mj-lt"/>
              </a:rPr>
              <a:t>service requests </a:t>
            </a:r>
            <a:r>
              <a:rPr lang="en-US" u="none" dirty="0" smtClean="0">
                <a:latin typeface="+mj-lt"/>
              </a:rPr>
              <a:t>on a component in a different </a:t>
            </a:r>
            <a:r>
              <a:rPr lang="en-US" u="none" dirty="0">
                <a:latin typeface="+mj-lt"/>
              </a:rPr>
              <a:t>thread from the requesting client thread</a:t>
            </a:r>
            <a:endParaRPr lang="en-US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810" y="579917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Structure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819526" y="4464631"/>
            <a:ext cx="1123950" cy="599493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5449" y="5064124"/>
            <a:ext cx="431800" cy="370426"/>
            <a:chOff x="8327572" y="4328206"/>
            <a:chExt cx="300243" cy="3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275224" y="4593761"/>
            <a:ext cx="431800" cy="370426"/>
            <a:chOff x="8327572" y="4328206"/>
            <a:chExt cx="300243" cy="312737"/>
          </a:xfrm>
        </p:grpSpPr>
        <p:grpSp>
          <p:nvGrpSpPr>
            <p:cNvPr id="23" name="Group 2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aphicFrame>
        <p:nvGraphicFramePr>
          <p:cNvPr id="2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7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560513" y="2171701"/>
            <a:ext cx="6888161" cy="7734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 in JAWS</a:t>
            </a:r>
          </a:p>
        </p:txBody>
      </p:sp>
      <p:sp>
        <p:nvSpPr>
          <p:cNvPr id="155738" name="Rectangle 73"/>
          <p:cNvSpPr>
            <a:spLocks noChangeArrowheads="1"/>
          </p:cNvSpPr>
          <p:nvPr/>
        </p:nvSpPr>
        <p:spPr bwMode="auto">
          <a:xfrm>
            <a:off x="274638" y="2313187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55739" name="Rectangle 74"/>
          <p:cNvSpPr>
            <a:spLocks noChangeArrowheads="1"/>
          </p:cNvSpPr>
          <p:nvPr/>
        </p:nvSpPr>
        <p:spPr bwMode="auto">
          <a:xfrm>
            <a:off x="274638" y="251480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55740" name="Rectangle 75"/>
          <p:cNvSpPr>
            <a:spLocks noChangeArrowheads="1"/>
          </p:cNvSpPr>
          <p:nvPr/>
        </p:nvSpPr>
        <p:spPr bwMode="auto">
          <a:xfrm>
            <a:off x="274638" y="4189612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55741" name="Rectangle 76"/>
          <p:cNvSpPr>
            <a:spLocks noChangeArrowheads="1"/>
          </p:cNvSpPr>
          <p:nvPr/>
        </p:nvSpPr>
        <p:spPr bwMode="auto">
          <a:xfrm>
            <a:off x="274638" y="439122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55742" name="Rectangle 77"/>
          <p:cNvSpPr>
            <a:spLocks noChangeArrowheads="1"/>
          </p:cNvSpPr>
          <p:nvPr/>
        </p:nvSpPr>
        <p:spPr bwMode="auto">
          <a:xfrm>
            <a:off x="274638" y="3184725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55743" name="Rectangle 78"/>
          <p:cNvSpPr>
            <a:spLocks noChangeArrowheads="1"/>
          </p:cNvSpPr>
          <p:nvPr/>
        </p:nvSpPr>
        <p:spPr bwMode="auto">
          <a:xfrm>
            <a:off x="274638" y="3386337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55652" name="Rectangle 8"/>
          <p:cNvSpPr>
            <a:spLocks noChangeArrowheads="1"/>
          </p:cNvSpPr>
          <p:nvPr/>
        </p:nvSpPr>
        <p:spPr bwMode="auto">
          <a:xfrm>
            <a:off x="2824163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3" name="Rectangle 9"/>
          <p:cNvSpPr>
            <a:spLocks noChangeArrowheads="1"/>
          </p:cNvSpPr>
          <p:nvPr/>
        </p:nvSpPr>
        <p:spPr bwMode="auto">
          <a:xfrm>
            <a:off x="28241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4" name="Rectangle 12"/>
          <p:cNvSpPr>
            <a:spLocks noChangeArrowheads="1"/>
          </p:cNvSpPr>
          <p:nvPr/>
        </p:nvSpPr>
        <p:spPr bwMode="auto">
          <a:xfrm>
            <a:off x="2824163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5" name="Rectangle 14"/>
          <p:cNvSpPr>
            <a:spLocks noChangeArrowheads="1"/>
          </p:cNvSpPr>
          <p:nvPr/>
        </p:nvSpPr>
        <p:spPr bwMode="auto">
          <a:xfrm>
            <a:off x="291306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6" name="Rectangle 19"/>
          <p:cNvSpPr>
            <a:spLocks noChangeArrowheads="1"/>
          </p:cNvSpPr>
          <p:nvPr/>
        </p:nvSpPr>
        <p:spPr bwMode="auto">
          <a:xfrm>
            <a:off x="395922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7" name="Rectangle 20"/>
          <p:cNvSpPr>
            <a:spLocks noChangeArrowheads="1"/>
          </p:cNvSpPr>
          <p:nvPr/>
        </p:nvSpPr>
        <p:spPr bwMode="auto">
          <a:xfrm>
            <a:off x="4025900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8" name="Rectangle 25"/>
          <p:cNvSpPr>
            <a:spLocks noChangeArrowheads="1"/>
          </p:cNvSpPr>
          <p:nvPr/>
        </p:nvSpPr>
        <p:spPr bwMode="auto">
          <a:xfrm>
            <a:off x="7432675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9" name="Rectangle 26"/>
          <p:cNvSpPr>
            <a:spLocks noChangeArrowheads="1"/>
          </p:cNvSpPr>
          <p:nvPr/>
        </p:nvSpPr>
        <p:spPr bwMode="auto">
          <a:xfrm>
            <a:off x="7432675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0" name="Rectangle 29"/>
          <p:cNvSpPr>
            <a:spLocks noChangeArrowheads="1"/>
          </p:cNvSpPr>
          <p:nvPr/>
        </p:nvSpPr>
        <p:spPr bwMode="auto">
          <a:xfrm>
            <a:off x="7432675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1" name="Rectangle 31"/>
          <p:cNvSpPr>
            <a:spLocks noChangeArrowheads="1"/>
          </p:cNvSpPr>
          <p:nvPr/>
        </p:nvSpPr>
        <p:spPr bwMode="auto">
          <a:xfrm>
            <a:off x="734377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2" name="Rectangle 36"/>
          <p:cNvSpPr>
            <a:spLocks noChangeArrowheads="1"/>
          </p:cNvSpPr>
          <p:nvPr/>
        </p:nvSpPr>
        <p:spPr bwMode="auto">
          <a:xfrm>
            <a:off x="6364288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3" name="Rectangle 37"/>
          <p:cNvSpPr>
            <a:spLocks noChangeArrowheads="1"/>
          </p:cNvSpPr>
          <p:nvPr/>
        </p:nvSpPr>
        <p:spPr bwMode="auto">
          <a:xfrm>
            <a:off x="629761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4" name="Rectangle 42"/>
          <p:cNvSpPr>
            <a:spLocks noChangeArrowheads="1"/>
          </p:cNvSpPr>
          <p:nvPr/>
        </p:nvSpPr>
        <p:spPr bwMode="auto">
          <a:xfrm>
            <a:off x="5160963" y="27307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5" name="Rectangle 43"/>
          <p:cNvSpPr>
            <a:spLocks noChangeArrowheads="1"/>
          </p:cNvSpPr>
          <p:nvPr/>
        </p:nvSpPr>
        <p:spPr bwMode="auto">
          <a:xfrm>
            <a:off x="51609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6" name="Rectangle 45"/>
          <p:cNvSpPr>
            <a:spLocks noChangeArrowheads="1"/>
          </p:cNvSpPr>
          <p:nvPr/>
        </p:nvSpPr>
        <p:spPr bwMode="auto">
          <a:xfrm>
            <a:off x="5160963" y="288786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7" name="Rectangle 46"/>
          <p:cNvSpPr>
            <a:spLocks noChangeArrowheads="1"/>
          </p:cNvSpPr>
          <p:nvPr/>
        </p:nvSpPr>
        <p:spPr bwMode="auto">
          <a:xfrm>
            <a:off x="5160963" y="30053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8" name="Rectangle 53"/>
          <p:cNvSpPr>
            <a:spLocks noChangeArrowheads="1"/>
          </p:cNvSpPr>
          <p:nvPr/>
        </p:nvSpPr>
        <p:spPr bwMode="auto">
          <a:xfrm>
            <a:off x="5160963" y="40340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9" name="Rectangle 54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0" name="Rectangle 56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1" name="Rectangle 57"/>
          <p:cNvSpPr>
            <a:spLocks noChangeArrowheads="1"/>
          </p:cNvSpPr>
          <p:nvPr/>
        </p:nvSpPr>
        <p:spPr bwMode="auto">
          <a:xfrm>
            <a:off x="5160963" y="38546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2" name="Rectangle 63"/>
          <p:cNvSpPr>
            <a:spLocks noChangeArrowheads="1"/>
          </p:cNvSpPr>
          <p:nvPr/>
        </p:nvSpPr>
        <p:spPr bwMode="auto">
          <a:xfrm>
            <a:off x="76327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3" name="Rectangle 64"/>
          <p:cNvSpPr>
            <a:spLocks noChangeArrowheads="1"/>
          </p:cNvSpPr>
          <p:nvPr/>
        </p:nvSpPr>
        <p:spPr bwMode="auto">
          <a:xfrm>
            <a:off x="75438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4" name="Rectangle 69"/>
          <p:cNvSpPr>
            <a:spLocks noChangeArrowheads="1"/>
          </p:cNvSpPr>
          <p:nvPr/>
        </p:nvSpPr>
        <p:spPr bwMode="auto">
          <a:xfrm>
            <a:off x="6297613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5" name="Rectangle 70"/>
          <p:cNvSpPr>
            <a:spLocks noChangeArrowheads="1"/>
          </p:cNvSpPr>
          <p:nvPr/>
        </p:nvSpPr>
        <p:spPr bwMode="auto">
          <a:xfrm>
            <a:off x="6230938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6" name="Rectangle 101"/>
          <p:cNvSpPr>
            <a:spLocks noChangeArrowheads="1"/>
          </p:cNvSpPr>
          <p:nvPr/>
        </p:nvSpPr>
        <p:spPr bwMode="auto">
          <a:xfrm>
            <a:off x="2668588" y="28434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87" name="Rectangle 137"/>
          <p:cNvSpPr>
            <a:spLocks noChangeArrowheads="1"/>
          </p:cNvSpPr>
          <p:nvPr/>
        </p:nvSpPr>
        <p:spPr bwMode="auto">
          <a:xfrm>
            <a:off x="4137025" y="468173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1" name="Rectangle 167"/>
          <p:cNvSpPr>
            <a:spLocks noChangeArrowheads="1"/>
          </p:cNvSpPr>
          <p:nvPr/>
        </p:nvSpPr>
        <p:spPr bwMode="auto">
          <a:xfrm>
            <a:off x="5160963" y="46372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2" name="Rectangle 168"/>
          <p:cNvSpPr>
            <a:spLocks noChangeArrowheads="1"/>
          </p:cNvSpPr>
          <p:nvPr/>
        </p:nvSpPr>
        <p:spPr bwMode="auto">
          <a:xfrm>
            <a:off x="5160963" y="43690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3" name="Rectangle 4"/>
          <p:cNvSpPr>
            <a:spLocks noChangeArrowheads="1"/>
          </p:cNvSpPr>
          <p:nvPr/>
        </p:nvSpPr>
        <p:spPr bwMode="auto">
          <a:xfrm>
            <a:off x="2901950" y="3162500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694" name="Rectangle 5"/>
          <p:cNvSpPr>
            <a:spLocks noChangeArrowheads="1"/>
          </p:cNvSpPr>
          <p:nvPr/>
        </p:nvSpPr>
        <p:spPr bwMode="auto">
          <a:xfrm>
            <a:off x="3859213" y="3430787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5" name="Freeform 6"/>
          <p:cNvSpPr>
            <a:spLocks/>
          </p:cNvSpPr>
          <p:nvPr/>
        </p:nvSpPr>
        <p:spPr bwMode="auto">
          <a:xfrm>
            <a:off x="3881438" y="3362525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6" name="Freeform 7"/>
          <p:cNvSpPr>
            <a:spLocks/>
          </p:cNvSpPr>
          <p:nvPr/>
        </p:nvSpPr>
        <p:spPr bwMode="auto">
          <a:xfrm>
            <a:off x="3881438" y="3430787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7" name="Rectangle 10"/>
          <p:cNvSpPr>
            <a:spLocks noChangeArrowheads="1"/>
          </p:cNvSpPr>
          <p:nvPr/>
        </p:nvSpPr>
        <p:spPr bwMode="auto">
          <a:xfrm>
            <a:off x="2657475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8" name="Line 11"/>
          <p:cNvSpPr>
            <a:spLocks noChangeShapeType="1"/>
          </p:cNvSpPr>
          <p:nvPr/>
        </p:nvSpPr>
        <p:spPr bwMode="auto">
          <a:xfrm>
            <a:off x="2657475" y="3005337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9" name="Rectangle 13"/>
          <p:cNvSpPr>
            <a:spLocks noChangeArrowheads="1"/>
          </p:cNvSpPr>
          <p:nvPr/>
        </p:nvSpPr>
        <p:spPr bwMode="auto">
          <a:xfrm>
            <a:off x="2657475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0" name="Rectangle 15"/>
          <p:cNvSpPr>
            <a:spLocks noChangeArrowheads="1"/>
          </p:cNvSpPr>
          <p:nvPr/>
        </p:nvSpPr>
        <p:spPr bwMode="auto">
          <a:xfrm>
            <a:off x="2657475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1" name="Line 16"/>
          <p:cNvSpPr>
            <a:spLocks noChangeShapeType="1"/>
          </p:cNvSpPr>
          <p:nvPr/>
        </p:nvSpPr>
        <p:spPr bwMode="auto">
          <a:xfrm>
            <a:off x="287972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2" name="Line 17"/>
          <p:cNvSpPr>
            <a:spLocks noChangeShapeType="1"/>
          </p:cNvSpPr>
          <p:nvPr/>
        </p:nvSpPr>
        <p:spPr bwMode="auto">
          <a:xfrm>
            <a:off x="3168650" y="3430787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3" name="Line 18"/>
          <p:cNvSpPr>
            <a:spLocks noChangeShapeType="1"/>
          </p:cNvSpPr>
          <p:nvPr/>
        </p:nvSpPr>
        <p:spPr bwMode="auto">
          <a:xfrm>
            <a:off x="3481388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4" name="Rectangle 21"/>
          <p:cNvSpPr>
            <a:spLocks noChangeArrowheads="1"/>
          </p:cNvSpPr>
          <p:nvPr/>
        </p:nvSpPr>
        <p:spPr bwMode="auto">
          <a:xfrm>
            <a:off x="3792538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5" name="Rectangle 22"/>
          <p:cNvSpPr>
            <a:spLocks noChangeArrowheads="1"/>
          </p:cNvSpPr>
          <p:nvPr/>
        </p:nvSpPr>
        <p:spPr bwMode="auto">
          <a:xfrm>
            <a:off x="5884863" y="34085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6" name="Freeform 23"/>
          <p:cNvSpPr>
            <a:spLocks/>
          </p:cNvSpPr>
          <p:nvPr/>
        </p:nvSpPr>
        <p:spPr bwMode="auto">
          <a:xfrm>
            <a:off x="5818188" y="34085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7" name="Freeform 24"/>
          <p:cNvSpPr>
            <a:spLocks/>
          </p:cNvSpPr>
          <p:nvPr/>
        </p:nvSpPr>
        <p:spPr bwMode="auto">
          <a:xfrm>
            <a:off x="5884863" y="3340300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8" name="Rectangle 27"/>
          <p:cNvSpPr>
            <a:spLocks noChangeArrowheads="1"/>
          </p:cNvSpPr>
          <p:nvPr/>
        </p:nvSpPr>
        <p:spPr bwMode="auto">
          <a:xfrm>
            <a:off x="7265988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9" name="Line 28"/>
          <p:cNvSpPr>
            <a:spLocks noChangeShapeType="1"/>
          </p:cNvSpPr>
          <p:nvPr/>
        </p:nvSpPr>
        <p:spPr bwMode="auto">
          <a:xfrm>
            <a:off x="7265988" y="3005337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0" name="Rectangle 30"/>
          <p:cNvSpPr>
            <a:spLocks noChangeArrowheads="1"/>
          </p:cNvSpPr>
          <p:nvPr/>
        </p:nvSpPr>
        <p:spPr bwMode="auto">
          <a:xfrm>
            <a:off x="7265988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1" name="Rectangle 32"/>
          <p:cNvSpPr>
            <a:spLocks noChangeArrowheads="1"/>
          </p:cNvSpPr>
          <p:nvPr/>
        </p:nvSpPr>
        <p:spPr bwMode="auto">
          <a:xfrm>
            <a:off x="7177088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2" name="Line 33"/>
          <p:cNvSpPr>
            <a:spLocks noChangeShapeType="1"/>
          </p:cNvSpPr>
          <p:nvPr/>
        </p:nvSpPr>
        <p:spPr bwMode="auto">
          <a:xfrm flipH="1">
            <a:off x="6888163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3" name="Line 34"/>
          <p:cNvSpPr>
            <a:spLocks noChangeShapeType="1"/>
          </p:cNvSpPr>
          <p:nvPr/>
        </p:nvSpPr>
        <p:spPr bwMode="auto">
          <a:xfrm flipH="1">
            <a:off x="661987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4" name="Line 35"/>
          <p:cNvSpPr>
            <a:spLocks noChangeShapeType="1"/>
          </p:cNvSpPr>
          <p:nvPr/>
        </p:nvSpPr>
        <p:spPr bwMode="auto">
          <a:xfrm flipH="1">
            <a:off x="6330950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5" name="Rectangle 38"/>
          <p:cNvSpPr>
            <a:spLocks noChangeArrowheads="1"/>
          </p:cNvSpPr>
          <p:nvPr/>
        </p:nvSpPr>
        <p:spPr bwMode="auto">
          <a:xfrm>
            <a:off x="6130925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6" name="Rectangle 39"/>
          <p:cNvSpPr>
            <a:spLocks noChangeArrowheads="1"/>
          </p:cNvSpPr>
          <p:nvPr/>
        </p:nvSpPr>
        <p:spPr bwMode="auto">
          <a:xfrm>
            <a:off x="4972050" y="3005337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7" name="Freeform 40"/>
          <p:cNvSpPr>
            <a:spLocks/>
          </p:cNvSpPr>
          <p:nvPr/>
        </p:nvSpPr>
        <p:spPr bwMode="auto">
          <a:xfrm>
            <a:off x="4972050" y="3005337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8" name="Freeform 41"/>
          <p:cNvSpPr>
            <a:spLocks/>
          </p:cNvSpPr>
          <p:nvPr/>
        </p:nvSpPr>
        <p:spPr bwMode="auto">
          <a:xfrm>
            <a:off x="4905375" y="3005337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9" name="Rectangle 44"/>
          <p:cNvSpPr>
            <a:spLocks noChangeArrowheads="1"/>
          </p:cNvSpPr>
          <p:nvPr/>
        </p:nvSpPr>
        <p:spPr bwMode="auto">
          <a:xfrm>
            <a:off x="4975225" y="273070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0" name="Rectangle 47"/>
          <p:cNvSpPr>
            <a:spLocks noChangeArrowheads="1"/>
          </p:cNvSpPr>
          <p:nvPr/>
        </p:nvSpPr>
        <p:spPr bwMode="auto">
          <a:xfrm>
            <a:off x="4975225" y="2916437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3" name="Rectangle 50"/>
          <p:cNvSpPr>
            <a:spLocks noChangeArrowheads="1"/>
          </p:cNvSpPr>
          <p:nvPr/>
        </p:nvSpPr>
        <p:spPr bwMode="auto">
          <a:xfrm>
            <a:off x="4994275" y="3608587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4" name="Freeform 51"/>
          <p:cNvSpPr>
            <a:spLocks/>
          </p:cNvSpPr>
          <p:nvPr/>
        </p:nvSpPr>
        <p:spPr bwMode="auto">
          <a:xfrm>
            <a:off x="4927600" y="3519687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5" name="Freeform 52"/>
          <p:cNvSpPr>
            <a:spLocks/>
          </p:cNvSpPr>
          <p:nvPr/>
        </p:nvSpPr>
        <p:spPr bwMode="auto">
          <a:xfrm>
            <a:off x="4994275" y="3608587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6" name="Rectangle 55"/>
          <p:cNvSpPr>
            <a:spLocks noChangeArrowheads="1"/>
          </p:cNvSpPr>
          <p:nvPr/>
        </p:nvSpPr>
        <p:spPr bwMode="auto">
          <a:xfrm>
            <a:off x="4994275" y="394355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7" name="Rectangle 58"/>
          <p:cNvSpPr>
            <a:spLocks noChangeArrowheads="1"/>
          </p:cNvSpPr>
          <p:nvPr/>
        </p:nvSpPr>
        <p:spPr bwMode="auto">
          <a:xfrm>
            <a:off x="4994275" y="385465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8" name="Rectangle 59"/>
          <p:cNvSpPr>
            <a:spLocks noChangeArrowheads="1"/>
          </p:cNvSpPr>
          <p:nvPr/>
        </p:nvSpPr>
        <p:spPr bwMode="auto">
          <a:xfrm>
            <a:off x="4434938" y="3731618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729" name="Rectangle 60"/>
          <p:cNvSpPr>
            <a:spLocks noChangeArrowheads="1"/>
          </p:cNvSpPr>
          <p:nvPr/>
        </p:nvSpPr>
        <p:spPr bwMode="auto">
          <a:xfrm>
            <a:off x="5818188" y="47928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0" name="Freeform 61"/>
          <p:cNvSpPr>
            <a:spLocks/>
          </p:cNvSpPr>
          <p:nvPr/>
        </p:nvSpPr>
        <p:spPr bwMode="auto">
          <a:xfrm>
            <a:off x="5751513" y="47928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1" name="Freeform 62"/>
          <p:cNvSpPr>
            <a:spLocks/>
          </p:cNvSpPr>
          <p:nvPr/>
        </p:nvSpPr>
        <p:spPr bwMode="auto">
          <a:xfrm>
            <a:off x="5818188" y="4726187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2" name="Rectangle 65"/>
          <p:cNvSpPr>
            <a:spLocks noChangeArrowheads="1"/>
          </p:cNvSpPr>
          <p:nvPr/>
        </p:nvSpPr>
        <p:spPr bwMode="auto">
          <a:xfrm>
            <a:off x="7377113" y="48150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3" name="Line 66"/>
          <p:cNvSpPr>
            <a:spLocks noChangeShapeType="1"/>
          </p:cNvSpPr>
          <p:nvPr/>
        </p:nvSpPr>
        <p:spPr bwMode="auto">
          <a:xfrm flipH="1">
            <a:off x="7021513" y="4815087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4" name="Line 67"/>
          <p:cNvSpPr>
            <a:spLocks noChangeShapeType="1"/>
          </p:cNvSpPr>
          <p:nvPr/>
        </p:nvSpPr>
        <p:spPr bwMode="auto">
          <a:xfrm flipH="1">
            <a:off x="6664325" y="4815087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5" name="Line 68"/>
          <p:cNvSpPr>
            <a:spLocks noChangeShapeType="1"/>
          </p:cNvSpPr>
          <p:nvPr/>
        </p:nvSpPr>
        <p:spPr bwMode="auto">
          <a:xfrm flipH="1">
            <a:off x="6308725" y="4815087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6" name="Rectangle 71"/>
          <p:cNvSpPr>
            <a:spLocks noChangeArrowheads="1"/>
          </p:cNvSpPr>
          <p:nvPr/>
        </p:nvSpPr>
        <p:spPr bwMode="auto">
          <a:xfrm>
            <a:off x="6064250" y="48150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7" name="Rectangle 72"/>
          <p:cNvSpPr>
            <a:spLocks noChangeArrowheads="1"/>
          </p:cNvSpPr>
          <p:nvPr/>
        </p:nvSpPr>
        <p:spPr bwMode="auto">
          <a:xfrm>
            <a:off x="5840413" y="4524575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155748" name="Rectangle 83"/>
          <p:cNvSpPr>
            <a:spLocks noChangeAspect="1" noChangeArrowheads="1"/>
          </p:cNvSpPr>
          <p:nvPr/>
        </p:nvSpPr>
        <p:spPr bwMode="auto">
          <a:xfrm>
            <a:off x="1715000" y="242384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155753" name="Rectangle 88"/>
          <p:cNvSpPr>
            <a:spLocks noChangeAspect="1" noChangeArrowheads="1"/>
          </p:cNvSpPr>
          <p:nvPr/>
        </p:nvSpPr>
        <p:spPr bwMode="auto">
          <a:xfrm>
            <a:off x="6323512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155758" name="Rectangle 93"/>
          <p:cNvSpPr>
            <a:spLocks noChangeArrowheads="1"/>
          </p:cNvSpPr>
          <p:nvPr/>
        </p:nvSpPr>
        <p:spPr bwMode="auto">
          <a:xfrm>
            <a:off x="4227512" y="466267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155763" name="Rectangle 98"/>
          <p:cNvSpPr>
            <a:spLocks noChangeArrowheads="1"/>
          </p:cNvSpPr>
          <p:nvPr/>
        </p:nvSpPr>
        <p:spPr bwMode="auto">
          <a:xfrm>
            <a:off x="7934325" y="4457900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155764" name="Rectangle 99"/>
          <p:cNvSpPr>
            <a:spLocks noChangeArrowheads="1"/>
          </p:cNvSpPr>
          <p:nvPr/>
        </p:nvSpPr>
        <p:spPr bwMode="auto">
          <a:xfrm>
            <a:off x="7532688" y="4568865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155803" name="Rectangle 153"/>
          <p:cNvSpPr>
            <a:spLocks noChangeArrowheads="1"/>
          </p:cNvSpPr>
          <p:nvPr/>
        </p:nvSpPr>
        <p:spPr bwMode="auto">
          <a:xfrm>
            <a:off x="4138615" y="3286310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155816" name="Rectangle 166"/>
          <p:cNvSpPr>
            <a:spLocks noChangeAspect="1" noChangeArrowheads="1"/>
          </p:cNvSpPr>
          <p:nvPr/>
        </p:nvSpPr>
        <p:spPr bwMode="auto">
          <a:xfrm>
            <a:off x="4060765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155817" name="Rectangle 169"/>
          <p:cNvSpPr>
            <a:spLocks noChangeArrowheads="1"/>
          </p:cNvSpPr>
          <p:nvPr/>
        </p:nvSpPr>
        <p:spPr bwMode="auto">
          <a:xfrm>
            <a:off x="4994275" y="4369000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52178" y="4041882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810" name="Rectangle 160"/>
          <p:cNvSpPr>
            <a:spLocks noChangeArrowheads="1"/>
          </p:cNvSpPr>
          <p:nvPr/>
        </p:nvSpPr>
        <p:spPr bwMode="auto">
          <a:xfrm>
            <a:off x="3234108" y="4118082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60764" y="4565530"/>
            <a:ext cx="431800" cy="370426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7" name="Group 146"/>
          <p:cNvGrpSpPr/>
          <p:nvPr/>
        </p:nvGrpSpPr>
        <p:grpSpPr>
          <a:xfrm>
            <a:off x="2065339" y="2843412"/>
            <a:ext cx="431800" cy="370426"/>
            <a:chOff x="8327572" y="4328206"/>
            <a:chExt cx="300243" cy="312737"/>
          </a:xfrm>
        </p:grpSpPr>
        <p:grpSp>
          <p:nvGrpSpPr>
            <p:cNvPr id="148" name="Group 14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4298554" y="2787827"/>
            <a:ext cx="431800" cy="370426"/>
            <a:chOff x="8327572" y="4328206"/>
            <a:chExt cx="300243" cy="312737"/>
          </a:xfrm>
        </p:grpSpPr>
        <p:grpSp>
          <p:nvGrpSpPr>
            <p:cNvPr id="155" name="Group 15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1" name="Group 160"/>
          <p:cNvGrpSpPr/>
          <p:nvPr/>
        </p:nvGrpSpPr>
        <p:grpSpPr>
          <a:xfrm>
            <a:off x="6722269" y="2789392"/>
            <a:ext cx="431800" cy="370426"/>
            <a:chOff x="8327572" y="4328206"/>
            <a:chExt cx="300243" cy="312737"/>
          </a:xfrm>
        </p:grpSpPr>
        <p:grpSp>
          <p:nvGrpSpPr>
            <p:cNvPr id="162" name="Group 16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3" name="Straight Arrow Connector 16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5183188" y="2961442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69" name="Rectangle 4"/>
          <p:cNvSpPr>
            <a:spLocks noChangeArrowheads="1"/>
          </p:cNvSpPr>
          <p:nvPr/>
        </p:nvSpPr>
        <p:spPr bwMode="auto">
          <a:xfrm>
            <a:off x="6297237" y="314708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1971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8895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5819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2743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ctangle 171"/>
          <p:cNvSpPr>
            <a:spLocks noChangeArrowheads="1"/>
          </p:cNvSpPr>
          <p:nvPr/>
        </p:nvSpPr>
        <p:spPr bwMode="auto">
          <a:xfrm>
            <a:off x="983030" y="1239938"/>
            <a:ext cx="7081043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u="none" dirty="0" smtClean="0">
                <a:latin typeface="+mj-lt"/>
              </a:rPr>
              <a:t>JAWS can implement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 pattern by combining the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pattern with the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</a:t>
            </a:r>
            <a:endParaRPr lang="en-US" sz="2000" u="none" dirty="0">
              <a:latin typeface="+mj-lt"/>
            </a:endParaRPr>
          </a:p>
        </p:txBody>
      </p:sp>
      <p:sp>
        <p:nvSpPr>
          <p:cNvPr id="127" name="Line Callout 1 126"/>
          <p:cNvSpPr/>
          <p:nvPr/>
        </p:nvSpPr>
        <p:spPr bwMode="auto">
          <a:xfrm>
            <a:off x="111432" y="5395082"/>
            <a:ext cx="4187122" cy="1200329"/>
          </a:xfrm>
          <a:prstGeom prst="borderCallout1">
            <a:avLst>
              <a:gd name="adj1" fmla="val 155"/>
              <a:gd name="adj2" fmla="val 38079"/>
              <a:gd name="adj3" fmla="val -204037"/>
              <a:gd name="adj4" fmla="val 6510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SzPct val="80000"/>
              <a:defRPr/>
            </a:pPr>
            <a:r>
              <a:rPr lang="en-US" i="1" u="none" dirty="0"/>
              <a:t>Active Object runs a pool of worker threads that remove </a:t>
            </a:r>
            <a:r>
              <a:rPr lang="en-US" i="1" u="none" dirty="0" smtClean="0"/>
              <a:t>requests, performs </a:t>
            </a:r>
            <a:r>
              <a:rPr lang="en-US" i="1" u="none" dirty="0"/>
              <a:t>HTTP processing </a:t>
            </a:r>
            <a:r>
              <a:rPr lang="en-US" i="1" u="none" dirty="0" smtClean="0"/>
              <a:t>synchronously, &amp; </a:t>
            </a:r>
            <a:r>
              <a:rPr lang="en-US" i="1" u="none" dirty="0"/>
              <a:t>then transfers file back to client</a:t>
            </a:r>
          </a:p>
        </p:txBody>
      </p:sp>
    </p:spTree>
    <p:extLst>
      <p:ext uri="{BB962C8B-B14F-4D97-AF65-F5344CB8AC3E}">
        <p14:creationId xmlns:p14="http://schemas.microsoft.com/office/powerpoint/2010/main" val="1955486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 bwMode="auto">
          <a:xfrm>
            <a:off x="3801436" y="3221975"/>
            <a:ext cx="2353630" cy="47835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7" name="Rectangle 176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 in JAWS</a:t>
            </a:r>
          </a:p>
        </p:txBody>
      </p:sp>
      <p:sp>
        <p:nvSpPr>
          <p:cNvPr id="155738" name="Rectangle 73"/>
          <p:cNvSpPr>
            <a:spLocks noChangeArrowheads="1"/>
          </p:cNvSpPr>
          <p:nvPr/>
        </p:nvSpPr>
        <p:spPr bwMode="auto">
          <a:xfrm>
            <a:off x="274638" y="2313187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55739" name="Rectangle 74"/>
          <p:cNvSpPr>
            <a:spLocks noChangeArrowheads="1"/>
          </p:cNvSpPr>
          <p:nvPr/>
        </p:nvSpPr>
        <p:spPr bwMode="auto">
          <a:xfrm>
            <a:off x="274638" y="251480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55740" name="Rectangle 75"/>
          <p:cNvSpPr>
            <a:spLocks noChangeArrowheads="1"/>
          </p:cNvSpPr>
          <p:nvPr/>
        </p:nvSpPr>
        <p:spPr bwMode="auto">
          <a:xfrm>
            <a:off x="274638" y="4189612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55741" name="Rectangle 76"/>
          <p:cNvSpPr>
            <a:spLocks noChangeArrowheads="1"/>
          </p:cNvSpPr>
          <p:nvPr/>
        </p:nvSpPr>
        <p:spPr bwMode="auto">
          <a:xfrm>
            <a:off x="274638" y="439122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55742" name="Rectangle 77"/>
          <p:cNvSpPr>
            <a:spLocks noChangeArrowheads="1"/>
          </p:cNvSpPr>
          <p:nvPr/>
        </p:nvSpPr>
        <p:spPr bwMode="auto">
          <a:xfrm>
            <a:off x="274638" y="3184725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55743" name="Rectangle 78"/>
          <p:cNvSpPr>
            <a:spLocks noChangeArrowheads="1"/>
          </p:cNvSpPr>
          <p:nvPr/>
        </p:nvSpPr>
        <p:spPr bwMode="auto">
          <a:xfrm>
            <a:off x="274638" y="3386337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55652" name="Rectangle 8"/>
          <p:cNvSpPr>
            <a:spLocks noChangeArrowheads="1"/>
          </p:cNvSpPr>
          <p:nvPr/>
        </p:nvSpPr>
        <p:spPr bwMode="auto">
          <a:xfrm>
            <a:off x="2824163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3" name="Rectangle 9"/>
          <p:cNvSpPr>
            <a:spLocks noChangeArrowheads="1"/>
          </p:cNvSpPr>
          <p:nvPr/>
        </p:nvSpPr>
        <p:spPr bwMode="auto">
          <a:xfrm>
            <a:off x="28241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4" name="Rectangle 12"/>
          <p:cNvSpPr>
            <a:spLocks noChangeArrowheads="1"/>
          </p:cNvSpPr>
          <p:nvPr/>
        </p:nvSpPr>
        <p:spPr bwMode="auto">
          <a:xfrm>
            <a:off x="2824163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5" name="Rectangle 14"/>
          <p:cNvSpPr>
            <a:spLocks noChangeArrowheads="1"/>
          </p:cNvSpPr>
          <p:nvPr/>
        </p:nvSpPr>
        <p:spPr bwMode="auto">
          <a:xfrm>
            <a:off x="291306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6" name="Rectangle 19"/>
          <p:cNvSpPr>
            <a:spLocks noChangeArrowheads="1"/>
          </p:cNvSpPr>
          <p:nvPr/>
        </p:nvSpPr>
        <p:spPr bwMode="auto">
          <a:xfrm>
            <a:off x="395922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7" name="Rectangle 20"/>
          <p:cNvSpPr>
            <a:spLocks noChangeArrowheads="1"/>
          </p:cNvSpPr>
          <p:nvPr/>
        </p:nvSpPr>
        <p:spPr bwMode="auto">
          <a:xfrm>
            <a:off x="4025900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8" name="Rectangle 25"/>
          <p:cNvSpPr>
            <a:spLocks noChangeArrowheads="1"/>
          </p:cNvSpPr>
          <p:nvPr/>
        </p:nvSpPr>
        <p:spPr bwMode="auto">
          <a:xfrm>
            <a:off x="7432675" y="27545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59" name="Rectangle 26"/>
          <p:cNvSpPr>
            <a:spLocks noChangeArrowheads="1"/>
          </p:cNvSpPr>
          <p:nvPr/>
        </p:nvSpPr>
        <p:spPr bwMode="auto">
          <a:xfrm>
            <a:off x="7432675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0" name="Rectangle 29"/>
          <p:cNvSpPr>
            <a:spLocks noChangeArrowheads="1"/>
          </p:cNvSpPr>
          <p:nvPr/>
        </p:nvSpPr>
        <p:spPr bwMode="auto">
          <a:xfrm>
            <a:off x="7432675" y="33403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1" name="Rectangle 31"/>
          <p:cNvSpPr>
            <a:spLocks noChangeArrowheads="1"/>
          </p:cNvSpPr>
          <p:nvPr/>
        </p:nvSpPr>
        <p:spPr bwMode="auto">
          <a:xfrm>
            <a:off x="7343775" y="34307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2" name="Rectangle 36"/>
          <p:cNvSpPr>
            <a:spLocks noChangeArrowheads="1"/>
          </p:cNvSpPr>
          <p:nvPr/>
        </p:nvSpPr>
        <p:spPr bwMode="auto">
          <a:xfrm>
            <a:off x="6364288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3" name="Rectangle 37"/>
          <p:cNvSpPr>
            <a:spLocks noChangeArrowheads="1"/>
          </p:cNvSpPr>
          <p:nvPr/>
        </p:nvSpPr>
        <p:spPr bwMode="auto">
          <a:xfrm>
            <a:off x="6297613" y="34307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4" name="Rectangle 42"/>
          <p:cNvSpPr>
            <a:spLocks noChangeArrowheads="1"/>
          </p:cNvSpPr>
          <p:nvPr/>
        </p:nvSpPr>
        <p:spPr bwMode="auto">
          <a:xfrm>
            <a:off x="5160963" y="27307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5" name="Rectangle 43"/>
          <p:cNvSpPr>
            <a:spLocks noChangeArrowheads="1"/>
          </p:cNvSpPr>
          <p:nvPr/>
        </p:nvSpPr>
        <p:spPr bwMode="auto">
          <a:xfrm>
            <a:off x="5160963" y="28211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6" name="Rectangle 45"/>
          <p:cNvSpPr>
            <a:spLocks noChangeArrowheads="1"/>
          </p:cNvSpPr>
          <p:nvPr/>
        </p:nvSpPr>
        <p:spPr bwMode="auto">
          <a:xfrm>
            <a:off x="5160963" y="288786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7" name="Rectangle 46"/>
          <p:cNvSpPr>
            <a:spLocks noChangeArrowheads="1"/>
          </p:cNvSpPr>
          <p:nvPr/>
        </p:nvSpPr>
        <p:spPr bwMode="auto">
          <a:xfrm>
            <a:off x="5160963" y="30053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8" name="Rectangle 53"/>
          <p:cNvSpPr>
            <a:spLocks noChangeArrowheads="1"/>
          </p:cNvSpPr>
          <p:nvPr/>
        </p:nvSpPr>
        <p:spPr bwMode="auto">
          <a:xfrm>
            <a:off x="5160963" y="40340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69" name="Rectangle 54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0" name="Rectangle 56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1" name="Rectangle 57"/>
          <p:cNvSpPr>
            <a:spLocks noChangeArrowheads="1"/>
          </p:cNvSpPr>
          <p:nvPr/>
        </p:nvSpPr>
        <p:spPr bwMode="auto">
          <a:xfrm>
            <a:off x="5160963" y="385465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2" name="Rectangle 63"/>
          <p:cNvSpPr>
            <a:spLocks noChangeArrowheads="1"/>
          </p:cNvSpPr>
          <p:nvPr/>
        </p:nvSpPr>
        <p:spPr bwMode="auto">
          <a:xfrm>
            <a:off x="76327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3" name="Rectangle 64"/>
          <p:cNvSpPr>
            <a:spLocks noChangeArrowheads="1"/>
          </p:cNvSpPr>
          <p:nvPr/>
        </p:nvSpPr>
        <p:spPr bwMode="auto">
          <a:xfrm>
            <a:off x="7543800" y="481508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4" name="Rectangle 69"/>
          <p:cNvSpPr>
            <a:spLocks noChangeArrowheads="1"/>
          </p:cNvSpPr>
          <p:nvPr/>
        </p:nvSpPr>
        <p:spPr bwMode="auto">
          <a:xfrm>
            <a:off x="6297613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5" name="Rectangle 70"/>
          <p:cNvSpPr>
            <a:spLocks noChangeArrowheads="1"/>
          </p:cNvSpPr>
          <p:nvPr/>
        </p:nvSpPr>
        <p:spPr bwMode="auto">
          <a:xfrm>
            <a:off x="6230938" y="481508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76" name="Rectangle 101"/>
          <p:cNvSpPr>
            <a:spLocks noChangeArrowheads="1"/>
          </p:cNvSpPr>
          <p:nvPr/>
        </p:nvSpPr>
        <p:spPr bwMode="auto">
          <a:xfrm>
            <a:off x="2668588" y="28434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87" name="Rectangle 137"/>
          <p:cNvSpPr>
            <a:spLocks noChangeArrowheads="1"/>
          </p:cNvSpPr>
          <p:nvPr/>
        </p:nvSpPr>
        <p:spPr bwMode="auto">
          <a:xfrm>
            <a:off x="4137025" y="4681737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1" name="Rectangle 167"/>
          <p:cNvSpPr>
            <a:spLocks noChangeArrowheads="1"/>
          </p:cNvSpPr>
          <p:nvPr/>
        </p:nvSpPr>
        <p:spPr bwMode="auto">
          <a:xfrm>
            <a:off x="5160963" y="46372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2" name="Rectangle 168"/>
          <p:cNvSpPr>
            <a:spLocks noChangeArrowheads="1"/>
          </p:cNvSpPr>
          <p:nvPr/>
        </p:nvSpPr>
        <p:spPr bwMode="auto">
          <a:xfrm>
            <a:off x="5160963" y="4369000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3" name="Rectangle 4"/>
          <p:cNvSpPr>
            <a:spLocks noChangeArrowheads="1"/>
          </p:cNvSpPr>
          <p:nvPr/>
        </p:nvSpPr>
        <p:spPr bwMode="auto">
          <a:xfrm>
            <a:off x="2901950" y="3162500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694" name="Rectangle 5"/>
          <p:cNvSpPr>
            <a:spLocks noChangeArrowheads="1"/>
          </p:cNvSpPr>
          <p:nvPr/>
        </p:nvSpPr>
        <p:spPr bwMode="auto">
          <a:xfrm>
            <a:off x="3859213" y="3430787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5" name="Freeform 6"/>
          <p:cNvSpPr>
            <a:spLocks/>
          </p:cNvSpPr>
          <p:nvPr/>
        </p:nvSpPr>
        <p:spPr bwMode="auto">
          <a:xfrm>
            <a:off x="3881438" y="3362525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6" name="Freeform 7"/>
          <p:cNvSpPr>
            <a:spLocks/>
          </p:cNvSpPr>
          <p:nvPr/>
        </p:nvSpPr>
        <p:spPr bwMode="auto">
          <a:xfrm>
            <a:off x="3881438" y="3430787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7" name="Rectangle 10"/>
          <p:cNvSpPr>
            <a:spLocks noChangeArrowheads="1"/>
          </p:cNvSpPr>
          <p:nvPr/>
        </p:nvSpPr>
        <p:spPr bwMode="auto">
          <a:xfrm>
            <a:off x="2657475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8" name="Line 11"/>
          <p:cNvSpPr>
            <a:spLocks noChangeShapeType="1"/>
          </p:cNvSpPr>
          <p:nvPr/>
        </p:nvSpPr>
        <p:spPr bwMode="auto">
          <a:xfrm>
            <a:off x="2657475" y="3005337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699" name="Rectangle 13"/>
          <p:cNvSpPr>
            <a:spLocks noChangeArrowheads="1"/>
          </p:cNvSpPr>
          <p:nvPr/>
        </p:nvSpPr>
        <p:spPr bwMode="auto">
          <a:xfrm>
            <a:off x="2657475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0" name="Rectangle 15"/>
          <p:cNvSpPr>
            <a:spLocks noChangeArrowheads="1"/>
          </p:cNvSpPr>
          <p:nvPr/>
        </p:nvSpPr>
        <p:spPr bwMode="auto">
          <a:xfrm>
            <a:off x="2657475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1" name="Line 16"/>
          <p:cNvSpPr>
            <a:spLocks noChangeShapeType="1"/>
          </p:cNvSpPr>
          <p:nvPr/>
        </p:nvSpPr>
        <p:spPr bwMode="auto">
          <a:xfrm>
            <a:off x="287972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2" name="Line 17"/>
          <p:cNvSpPr>
            <a:spLocks noChangeShapeType="1"/>
          </p:cNvSpPr>
          <p:nvPr/>
        </p:nvSpPr>
        <p:spPr bwMode="auto">
          <a:xfrm>
            <a:off x="3168650" y="3430787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3" name="Line 18"/>
          <p:cNvSpPr>
            <a:spLocks noChangeShapeType="1"/>
          </p:cNvSpPr>
          <p:nvPr/>
        </p:nvSpPr>
        <p:spPr bwMode="auto">
          <a:xfrm>
            <a:off x="3481388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4" name="Rectangle 21"/>
          <p:cNvSpPr>
            <a:spLocks noChangeArrowheads="1"/>
          </p:cNvSpPr>
          <p:nvPr/>
        </p:nvSpPr>
        <p:spPr bwMode="auto">
          <a:xfrm>
            <a:off x="3792538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5" name="Rectangle 22"/>
          <p:cNvSpPr>
            <a:spLocks noChangeArrowheads="1"/>
          </p:cNvSpPr>
          <p:nvPr/>
        </p:nvSpPr>
        <p:spPr bwMode="auto">
          <a:xfrm>
            <a:off x="5884863" y="34085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6" name="Freeform 23"/>
          <p:cNvSpPr>
            <a:spLocks/>
          </p:cNvSpPr>
          <p:nvPr/>
        </p:nvSpPr>
        <p:spPr bwMode="auto">
          <a:xfrm>
            <a:off x="5818188" y="34085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7" name="Freeform 24"/>
          <p:cNvSpPr>
            <a:spLocks/>
          </p:cNvSpPr>
          <p:nvPr/>
        </p:nvSpPr>
        <p:spPr bwMode="auto">
          <a:xfrm>
            <a:off x="5884863" y="3340300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8" name="Rectangle 27"/>
          <p:cNvSpPr>
            <a:spLocks noChangeArrowheads="1"/>
          </p:cNvSpPr>
          <p:nvPr/>
        </p:nvSpPr>
        <p:spPr bwMode="auto">
          <a:xfrm>
            <a:off x="7265988" y="2754512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09" name="Line 28"/>
          <p:cNvSpPr>
            <a:spLocks noChangeShapeType="1"/>
          </p:cNvSpPr>
          <p:nvPr/>
        </p:nvSpPr>
        <p:spPr bwMode="auto">
          <a:xfrm>
            <a:off x="7265988" y="3005337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0" name="Rectangle 30"/>
          <p:cNvSpPr>
            <a:spLocks noChangeArrowheads="1"/>
          </p:cNvSpPr>
          <p:nvPr/>
        </p:nvSpPr>
        <p:spPr bwMode="auto">
          <a:xfrm>
            <a:off x="7265988" y="3340300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1" name="Rectangle 32"/>
          <p:cNvSpPr>
            <a:spLocks noChangeArrowheads="1"/>
          </p:cNvSpPr>
          <p:nvPr/>
        </p:nvSpPr>
        <p:spPr bwMode="auto">
          <a:xfrm>
            <a:off x="7177088" y="34307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2" name="Line 33"/>
          <p:cNvSpPr>
            <a:spLocks noChangeShapeType="1"/>
          </p:cNvSpPr>
          <p:nvPr/>
        </p:nvSpPr>
        <p:spPr bwMode="auto">
          <a:xfrm flipH="1">
            <a:off x="6888163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3" name="Line 34"/>
          <p:cNvSpPr>
            <a:spLocks noChangeShapeType="1"/>
          </p:cNvSpPr>
          <p:nvPr/>
        </p:nvSpPr>
        <p:spPr bwMode="auto">
          <a:xfrm flipH="1">
            <a:off x="661987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4" name="Line 35"/>
          <p:cNvSpPr>
            <a:spLocks noChangeShapeType="1"/>
          </p:cNvSpPr>
          <p:nvPr/>
        </p:nvSpPr>
        <p:spPr bwMode="auto">
          <a:xfrm flipH="1">
            <a:off x="6330950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5" name="Rectangle 38"/>
          <p:cNvSpPr>
            <a:spLocks noChangeArrowheads="1"/>
          </p:cNvSpPr>
          <p:nvPr/>
        </p:nvSpPr>
        <p:spPr bwMode="auto">
          <a:xfrm>
            <a:off x="6130925" y="34307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6" name="Rectangle 39"/>
          <p:cNvSpPr>
            <a:spLocks noChangeArrowheads="1"/>
          </p:cNvSpPr>
          <p:nvPr/>
        </p:nvSpPr>
        <p:spPr bwMode="auto">
          <a:xfrm>
            <a:off x="4972050" y="3005337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7" name="Freeform 40"/>
          <p:cNvSpPr>
            <a:spLocks/>
          </p:cNvSpPr>
          <p:nvPr/>
        </p:nvSpPr>
        <p:spPr bwMode="auto">
          <a:xfrm>
            <a:off x="4972050" y="3005337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8" name="Freeform 41"/>
          <p:cNvSpPr>
            <a:spLocks/>
          </p:cNvSpPr>
          <p:nvPr/>
        </p:nvSpPr>
        <p:spPr bwMode="auto">
          <a:xfrm>
            <a:off x="4905375" y="3005337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19" name="Rectangle 44"/>
          <p:cNvSpPr>
            <a:spLocks noChangeArrowheads="1"/>
          </p:cNvSpPr>
          <p:nvPr/>
        </p:nvSpPr>
        <p:spPr bwMode="auto">
          <a:xfrm>
            <a:off x="4975225" y="273070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0" name="Rectangle 47"/>
          <p:cNvSpPr>
            <a:spLocks noChangeArrowheads="1"/>
          </p:cNvSpPr>
          <p:nvPr/>
        </p:nvSpPr>
        <p:spPr bwMode="auto">
          <a:xfrm>
            <a:off x="4975225" y="2916437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3" name="Rectangle 50"/>
          <p:cNvSpPr>
            <a:spLocks noChangeArrowheads="1"/>
          </p:cNvSpPr>
          <p:nvPr/>
        </p:nvSpPr>
        <p:spPr bwMode="auto">
          <a:xfrm>
            <a:off x="4994275" y="3608587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4" name="Freeform 51"/>
          <p:cNvSpPr>
            <a:spLocks/>
          </p:cNvSpPr>
          <p:nvPr/>
        </p:nvSpPr>
        <p:spPr bwMode="auto">
          <a:xfrm>
            <a:off x="4927600" y="3519687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5" name="Freeform 52"/>
          <p:cNvSpPr>
            <a:spLocks/>
          </p:cNvSpPr>
          <p:nvPr/>
        </p:nvSpPr>
        <p:spPr bwMode="auto">
          <a:xfrm>
            <a:off x="4994275" y="3608587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6" name="Rectangle 55"/>
          <p:cNvSpPr>
            <a:spLocks noChangeArrowheads="1"/>
          </p:cNvSpPr>
          <p:nvPr/>
        </p:nvSpPr>
        <p:spPr bwMode="auto">
          <a:xfrm>
            <a:off x="4994275" y="3943550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7" name="Rectangle 58"/>
          <p:cNvSpPr>
            <a:spLocks noChangeArrowheads="1"/>
          </p:cNvSpPr>
          <p:nvPr/>
        </p:nvSpPr>
        <p:spPr bwMode="auto">
          <a:xfrm>
            <a:off x="4994275" y="385465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28" name="Rectangle 59"/>
          <p:cNvSpPr>
            <a:spLocks noChangeArrowheads="1"/>
          </p:cNvSpPr>
          <p:nvPr/>
        </p:nvSpPr>
        <p:spPr bwMode="auto">
          <a:xfrm>
            <a:off x="4434938" y="3731618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55729" name="Rectangle 60"/>
          <p:cNvSpPr>
            <a:spLocks noChangeArrowheads="1"/>
          </p:cNvSpPr>
          <p:nvPr/>
        </p:nvSpPr>
        <p:spPr bwMode="auto">
          <a:xfrm>
            <a:off x="5818188" y="4792862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0" name="Freeform 61"/>
          <p:cNvSpPr>
            <a:spLocks/>
          </p:cNvSpPr>
          <p:nvPr/>
        </p:nvSpPr>
        <p:spPr bwMode="auto">
          <a:xfrm>
            <a:off x="5751513" y="47928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1" name="Freeform 62"/>
          <p:cNvSpPr>
            <a:spLocks/>
          </p:cNvSpPr>
          <p:nvPr/>
        </p:nvSpPr>
        <p:spPr bwMode="auto">
          <a:xfrm>
            <a:off x="5818188" y="4726187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2" name="Rectangle 65"/>
          <p:cNvSpPr>
            <a:spLocks noChangeArrowheads="1"/>
          </p:cNvSpPr>
          <p:nvPr/>
        </p:nvSpPr>
        <p:spPr bwMode="auto">
          <a:xfrm>
            <a:off x="7377113" y="4815087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3" name="Line 66"/>
          <p:cNvSpPr>
            <a:spLocks noChangeShapeType="1"/>
          </p:cNvSpPr>
          <p:nvPr/>
        </p:nvSpPr>
        <p:spPr bwMode="auto">
          <a:xfrm flipH="1">
            <a:off x="7021513" y="4815087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4" name="Line 67"/>
          <p:cNvSpPr>
            <a:spLocks noChangeShapeType="1"/>
          </p:cNvSpPr>
          <p:nvPr/>
        </p:nvSpPr>
        <p:spPr bwMode="auto">
          <a:xfrm flipH="1">
            <a:off x="6664325" y="4815087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5" name="Line 68"/>
          <p:cNvSpPr>
            <a:spLocks noChangeShapeType="1"/>
          </p:cNvSpPr>
          <p:nvPr/>
        </p:nvSpPr>
        <p:spPr bwMode="auto">
          <a:xfrm flipH="1">
            <a:off x="6308725" y="4815087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6" name="Rectangle 71"/>
          <p:cNvSpPr>
            <a:spLocks noChangeArrowheads="1"/>
          </p:cNvSpPr>
          <p:nvPr/>
        </p:nvSpPr>
        <p:spPr bwMode="auto">
          <a:xfrm>
            <a:off x="6064250" y="4815087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5737" name="Rectangle 72"/>
          <p:cNvSpPr>
            <a:spLocks noChangeArrowheads="1"/>
          </p:cNvSpPr>
          <p:nvPr/>
        </p:nvSpPr>
        <p:spPr bwMode="auto">
          <a:xfrm>
            <a:off x="5840413" y="4524575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155748" name="Rectangle 83"/>
          <p:cNvSpPr>
            <a:spLocks noChangeAspect="1" noChangeArrowheads="1"/>
          </p:cNvSpPr>
          <p:nvPr/>
        </p:nvSpPr>
        <p:spPr bwMode="auto">
          <a:xfrm>
            <a:off x="1715000" y="242384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155753" name="Rectangle 88"/>
          <p:cNvSpPr>
            <a:spLocks noChangeAspect="1" noChangeArrowheads="1"/>
          </p:cNvSpPr>
          <p:nvPr/>
        </p:nvSpPr>
        <p:spPr bwMode="auto">
          <a:xfrm>
            <a:off x="6323512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155758" name="Rectangle 93"/>
          <p:cNvSpPr>
            <a:spLocks noChangeArrowheads="1"/>
          </p:cNvSpPr>
          <p:nvPr/>
        </p:nvSpPr>
        <p:spPr bwMode="auto">
          <a:xfrm>
            <a:off x="4227512" y="466267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155763" name="Rectangle 98"/>
          <p:cNvSpPr>
            <a:spLocks noChangeArrowheads="1"/>
          </p:cNvSpPr>
          <p:nvPr/>
        </p:nvSpPr>
        <p:spPr bwMode="auto">
          <a:xfrm>
            <a:off x="7934325" y="4457900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155764" name="Rectangle 99"/>
          <p:cNvSpPr>
            <a:spLocks noChangeArrowheads="1"/>
          </p:cNvSpPr>
          <p:nvPr/>
        </p:nvSpPr>
        <p:spPr bwMode="auto">
          <a:xfrm>
            <a:off x="7532688" y="4568865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155803" name="Rectangle 153"/>
          <p:cNvSpPr>
            <a:spLocks noChangeArrowheads="1"/>
          </p:cNvSpPr>
          <p:nvPr/>
        </p:nvSpPr>
        <p:spPr bwMode="auto">
          <a:xfrm>
            <a:off x="4138615" y="3286310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155816" name="Rectangle 166"/>
          <p:cNvSpPr>
            <a:spLocks noChangeAspect="1" noChangeArrowheads="1"/>
          </p:cNvSpPr>
          <p:nvPr/>
        </p:nvSpPr>
        <p:spPr bwMode="auto">
          <a:xfrm>
            <a:off x="4060765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155817" name="Rectangle 169"/>
          <p:cNvSpPr>
            <a:spLocks noChangeArrowheads="1"/>
          </p:cNvSpPr>
          <p:nvPr/>
        </p:nvSpPr>
        <p:spPr bwMode="auto">
          <a:xfrm>
            <a:off x="4994275" y="4369000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52178" y="4041882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810" name="Rectangle 160"/>
          <p:cNvSpPr>
            <a:spLocks noChangeArrowheads="1"/>
          </p:cNvSpPr>
          <p:nvPr/>
        </p:nvSpPr>
        <p:spPr bwMode="auto">
          <a:xfrm>
            <a:off x="3234108" y="4118082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3560764" y="4565530"/>
            <a:ext cx="431800" cy="370426"/>
            <a:chOff x="8327572" y="4328206"/>
            <a:chExt cx="300243" cy="312737"/>
          </a:xfrm>
        </p:grpSpPr>
        <p:grpSp>
          <p:nvGrpSpPr>
            <p:cNvPr id="141" name="Group 14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4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2" name="Straight Arrow Connector 14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7" name="Group 146"/>
          <p:cNvGrpSpPr/>
          <p:nvPr/>
        </p:nvGrpSpPr>
        <p:grpSpPr>
          <a:xfrm>
            <a:off x="2065339" y="2843412"/>
            <a:ext cx="431800" cy="370426"/>
            <a:chOff x="8327572" y="4328206"/>
            <a:chExt cx="300243" cy="312737"/>
          </a:xfrm>
        </p:grpSpPr>
        <p:grpSp>
          <p:nvGrpSpPr>
            <p:cNvPr id="148" name="Group 14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49" name="Straight Arrow Connector 14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54" name="Group 153"/>
          <p:cNvGrpSpPr/>
          <p:nvPr/>
        </p:nvGrpSpPr>
        <p:grpSpPr>
          <a:xfrm>
            <a:off x="4298554" y="2787827"/>
            <a:ext cx="431800" cy="370426"/>
            <a:chOff x="8327572" y="4328206"/>
            <a:chExt cx="300243" cy="312737"/>
          </a:xfrm>
        </p:grpSpPr>
        <p:grpSp>
          <p:nvGrpSpPr>
            <p:cNvPr id="155" name="Group 15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5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56" name="Straight Arrow Connector 15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1" name="Group 160"/>
          <p:cNvGrpSpPr/>
          <p:nvPr/>
        </p:nvGrpSpPr>
        <p:grpSpPr>
          <a:xfrm>
            <a:off x="6722269" y="2789392"/>
            <a:ext cx="431800" cy="370426"/>
            <a:chOff x="8327572" y="4328206"/>
            <a:chExt cx="300243" cy="312737"/>
          </a:xfrm>
        </p:grpSpPr>
        <p:grpSp>
          <p:nvGrpSpPr>
            <p:cNvPr id="162" name="Group 16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6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3" name="Straight Arrow Connector 16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68" name="Rectangle 4"/>
          <p:cNvSpPr>
            <a:spLocks noChangeArrowheads="1"/>
          </p:cNvSpPr>
          <p:nvPr/>
        </p:nvSpPr>
        <p:spPr bwMode="auto">
          <a:xfrm>
            <a:off x="5183188" y="2961442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69" name="Rectangle 4"/>
          <p:cNvSpPr>
            <a:spLocks noChangeArrowheads="1"/>
          </p:cNvSpPr>
          <p:nvPr/>
        </p:nvSpPr>
        <p:spPr bwMode="auto">
          <a:xfrm>
            <a:off x="6297237" y="314708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1971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8895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5819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2743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8" name="Rectangle 171"/>
          <p:cNvSpPr>
            <a:spLocks noChangeArrowheads="1"/>
          </p:cNvSpPr>
          <p:nvPr/>
        </p:nvSpPr>
        <p:spPr bwMode="auto">
          <a:xfrm>
            <a:off x="983030" y="1239938"/>
            <a:ext cx="7081043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u="none" dirty="0" smtClean="0">
                <a:latin typeface="+mj-lt"/>
              </a:rPr>
              <a:t>JAWS can implement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 pattern by combining the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pattern with the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</a:t>
            </a:r>
            <a:endParaRPr lang="en-US" sz="2000" u="none" dirty="0">
              <a:latin typeface="+mj-lt"/>
            </a:endParaRPr>
          </a:p>
        </p:txBody>
      </p:sp>
      <p:sp>
        <p:nvSpPr>
          <p:cNvPr id="127" name="Line Callout 1 126"/>
          <p:cNvSpPr/>
          <p:nvPr/>
        </p:nvSpPr>
        <p:spPr bwMode="auto">
          <a:xfrm>
            <a:off x="190808" y="5052867"/>
            <a:ext cx="3369956" cy="923330"/>
          </a:xfrm>
          <a:prstGeom prst="borderCallout1">
            <a:avLst>
              <a:gd name="adj1" fmla="val 155"/>
              <a:gd name="adj2" fmla="val 15468"/>
              <a:gd name="adj3" fmla="val -167058"/>
              <a:gd name="adj4" fmla="val 11670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SzPct val="80000"/>
              <a:defRPr/>
            </a:pPr>
            <a:r>
              <a:rPr lang="en-US" i="1" u="none" dirty="0" smtClean="0"/>
              <a:t>A synchronized request queue mediates access between the sync &amp; </a:t>
            </a:r>
            <a:r>
              <a:rPr lang="en-US" i="1" u="none" dirty="0" err="1" smtClean="0"/>
              <a:t>async</a:t>
            </a:r>
            <a:r>
              <a:rPr lang="en-US" i="1" u="none" dirty="0" smtClean="0"/>
              <a:t> layers</a:t>
            </a:r>
            <a:endParaRPr lang="en-US" i="1" u="none" dirty="0"/>
          </a:p>
        </p:txBody>
      </p:sp>
    </p:spTree>
    <p:extLst>
      <p:ext uri="{BB962C8B-B14F-4D97-AF65-F5344CB8AC3E}">
        <p14:creationId xmlns:p14="http://schemas.microsoft.com/office/powerpoint/2010/main" val="4187210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 bwMode="auto">
          <a:xfrm>
            <a:off x="-1" y="6267450"/>
            <a:ext cx="9144001" cy="5778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98450"/>
            <a:ext cx="9144000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Applying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 in JAWS</a:t>
            </a:r>
          </a:p>
        </p:txBody>
      </p:sp>
      <p:pic>
        <p:nvPicPr>
          <p:cNvPr id="17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1971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08895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05819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02743" y="5533581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7" name="Line Callout 1 126"/>
          <p:cNvSpPr/>
          <p:nvPr/>
        </p:nvSpPr>
        <p:spPr bwMode="auto">
          <a:xfrm>
            <a:off x="133658" y="5384169"/>
            <a:ext cx="3747780" cy="1200329"/>
          </a:xfrm>
          <a:prstGeom prst="borderCallout1">
            <a:avLst>
              <a:gd name="adj1" fmla="val -480"/>
              <a:gd name="adj2" fmla="val 38250"/>
              <a:gd name="adj3" fmla="val -162615"/>
              <a:gd name="adj4" fmla="val 7589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buSzPct val="80000"/>
              <a:defRPr/>
            </a:pPr>
            <a:r>
              <a:rPr lang="en-US" i="1" u="none" dirty="0"/>
              <a:t>If flow control occurs on a client connection each thread can block without degrading the </a:t>
            </a:r>
            <a:r>
              <a:rPr lang="en-US" i="1" u="none" dirty="0" err="1"/>
              <a:t>QoS</a:t>
            </a:r>
            <a:r>
              <a:rPr lang="en-US" i="1" u="none" dirty="0"/>
              <a:t> </a:t>
            </a:r>
            <a:r>
              <a:rPr lang="en-US" i="1" u="none" dirty="0" smtClean="0"/>
              <a:t>of </a:t>
            </a:r>
            <a:r>
              <a:rPr lang="en-US" i="1" u="none" dirty="0"/>
              <a:t>other clients in the </a:t>
            </a:r>
            <a:r>
              <a:rPr lang="en-US" i="1" u="none" dirty="0" smtClean="0"/>
              <a:t>thread pool</a:t>
            </a:r>
            <a:endParaRPr lang="en-US" i="1" u="none" dirty="0"/>
          </a:p>
        </p:txBody>
      </p:sp>
      <p:sp>
        <p:nvSpPr>
          <p:cNvPr id="129" name="Rectangle 73"/>
          <p:cNvSpPr>
            <a:spLocks noChangeArrowheads="1"/>
          </p:cNvSpPr>
          <p:nvPr/>
        </p:nvSpPr>
        <p:spPr bwMode="auto">
          <a:xfrm>
            <a:off x="274638" y="2313187"/>
            <a:ext cx="11842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Synchronous</a:t>
            </a:r>
            <a:endParaRPr lang="en-US" b="1" u="none"/>
          </a:p>
        </p:txBody>
      </p:sp>
      <p:sp>
        <p:nvSpPr>
          <p:cNvPr id="130" name="Rectangle 74"/>
          <p:cNvSpPr>
            <a:spLocks noChangeArrowheads="1"/>
          </p:cNvSpPr>
          <p:nvPr/>
        </p:nvSpPr>
        <p:spPr bwMode="auto">
          <a:xfrm>
            <a:off x="274638" y="2514800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Service Layer</a:t>
            </a:r>
            <a:endParaRPr lang="en-US" b="1" u="none"/>
          </a:p>
        </p:txBody>
      </p:sp>
      <p:sp>
        <p:nvSpPr>
          <p:cNvPr id="131" name="Rectangle 75"/>
          <p:cNvSpPr>
            <a:spLocks noChangeArrowheads="1"/>
          </p:cNvSpPr>
          <p:nvPr/>
        </p:nvSpPr>
        <p:spPr bwMode="auto">
          <a:xfrm>
            <a:off x="274638" y="4189612"/>
            <a:ext cx="12858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Asynchronous</a:t>
            </a:r>
            <a:endParaRPr lang="en-US" b="1" u="none"/>
          </a:p>
        </p:txBody>
      </p:sp>
      <p:sp>
        <p:nvSpPr>
          <p:cNvPr id="132" name="Rectangle 76"/>
          <p:cNvSpPr>
            <a:spLocks noChangeArrowheads="1"/>
          </p:cNvSpPr>
          <p:nvPr/>
        </p:nvSpPr>
        <p:spPr bwMode="auto">
          <a:xfrm>
            <a:off x="274638" y="4391225"/>
            <a:ext cx="124142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 dirty="0">
                <a:solidFill>
                  <a:srgbClr val="000000"/>
                </a:solidFill>
              </a:rPr>
              <a:t>Service Layer</a:t>
            </a:r>
            <a:endParaRPr lang="en-US" b="1" u="none" dirty="0"/>
          </a:p>
        </p:txBody>
      </p:sp>
      <p:sp>
        <p:nvSpPr>
          <p:cNvPr id="133" name="Rectangle 77"/>
          <p:cNvSpPr>
            <a:spLocks noChangeArrowheads="1"/>
          </p:cNvSpPr>
          <p:nvPr/>
        </p:nvSpPr>
        <p:spPr bwMode="auto">
          <a:xfrm>
            <a:off x="274638" y="3184725"/>
            <a:ext cx="8794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Queueing</a:t>
            </a:r>
            <a:endParaRPr lang="en-US" b="1" u="none"/>
          </a:p>
        </p:txBody>
      </p:sp>
      <p:sp>
        <p:nvSpPr>
          <p:cNvPr id="134" name="Rectangle 78"/>
          <p:cNvSpPr>
            <a:spLocks noChangeArrowheads="1"/>
          </p:cNvSpPr>
          <p:nvPr/>
        </p:nvSpPr>
        <p:spPr bwMode="auto">
          <a:xfrm>
            <a:off x="274638" y="3386337"/>
            <a:ext cx="508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600" u="none">
                <a:solidFill>
                  <a:srgbClr val="000000"/>
                </a:solidFill>
              </a:rPr>
              <a:t>Layer</a:t>
            </a:r>
            <a:endParaRPr lang="en-US" b="1" u="none"/>
          </a:p>
        </p:txBody>
      </p:sp>
      <p:sp>
        <p:nvSpPr>
          <p:cNvPr id="135" name="Rectangle 8"/>
          <p:cNvSpPr>
            <a:spLocks noChangeArrowheads="1"/>
          </p:cNvSpPr>
          <p:nvPr/>
        </p:nvSpPr>
        <p:spPr bwMode="auto">
          <a:xfrm>
            <a:off x="2824163" y="275451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Rectangle 9"/>
          <p:cNvSpPr>
            <a:spLocks noChangeArrowheads="1"/>
          </p:cNvSpPr>
          <p:nvPr/>
        </p:nvSpPr>
        <p:spPr bwMode="auto">
          <a:xfrm>
            <a:off x="2824163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Rectangle 12"/>
          <p:cNvSpPr>
            <a:spLocks noChangeArrowheads="1"/>
          </p:cNvSpPr>
          <p:nvPr/>
        </p:nvSpPr>
        <p:spPr bwMode="auto">
          <a:xfrm>
            <a:off x="2824163" y="33403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Rectangle 14"/>
          <p:cNvSpPr>
            <a:spLocks noChangeArrowheads="1"/>
          </p:cNvSpPr>
          <p:nvPr/>
        </p:nvSpPr>
        <p:spPr bwMode="auto">
          <a:xfrm>
            <a:off x="2913063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Rectangle 19"/>
          <p:cNvSpPr>
            <a:spLocks noChangeArrowheads="1"/>
          </p:cNvSpPr>
          <p:nvPr/>
        </p:nvSpPr>
        <p:spPr bwMode="auto">
          <a:xfrm>
            <a:off x="3959225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6" name="Rectangle 20"/>
          <p:cNvSpPr>
            <a:spLocks noChangeArrowheads="1"/>
          </p:cNvSpPr>
          <p:nvPr/>
        </p:nvSpPr>
        <p:spPr bwMode="auto">
          <a:xfrm>
            <a:off x="4025900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8" name="Rectangle 25"/>
          <p:cNvSpPr>
            <a:spLocks noChangeArrowheads="1"/>
          </p:cNvSpPr>
          <p:nvPr/>
        </p:nvSpPr>
        <p:spPr bwMode="auto">
          <a:xfrm>
            <a:off x="7432675" y="275451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9" name="Rectangle 26"/>
          <p:cNvSpPr>
            <a:spLocks noChangeArrowheads="1"/>
          </p:cNvSpPr>
          <p:nvPr/>
        </p:nvSpPr>
        <p:spPr bwMode="auto">
          <a:xfrm>
            <a:off x="7432675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0" name="Rectangle 29"/>
          <p:cNvSpPr>
            <a:spLocks noChangeArrowheads="1"/>
          </p:cNvSpPr>
          <p:nvPr/>
        </p:nvSpPr>
        <p:spPr bwMode="auto">
          <a:xfrm>
            <a:off x="7432675" y="33403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1" name="Rectangle 31"/>
          <p:cNvSpPr>
            <a:spLocks noChangeArrowheads="1"/>
          </p:cNvSpPr>
          <p:nvPr/>
        </p:nvSpPr>
        <p:spPr bwMode="auto">
          <a:xfrm>
            <a:off x="7343775" y="34307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" name="Rectangle 36"/>
          <p:cNvSpPr>
            <a:spLocks noChangeArrowheads="1"/>
          </p:cNvSpPr>
          <p:nvPr/>
        </p:nvSpPr>
        <p:spPr bwMode="auto">
          <a:xfrm>
            <a:off x="6364288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3" name="Rectangle 37"/>
          <p:cNvSpPr>
            <a:spLocks noChangeArrowheads="1"/>
          </p:cNvSpPr>
          <p:nvPr/>
        </p:nvSpPr>
        <p:spPr bwMode="auto">
          <a:xfrm>
            <a:off x="6297613" y="34307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" name="Rectangle 42"/>
          <p:cNvSpPr>
            <a:spLocks noChangeArrowheads="1"/>
          </p:cNvSpPr>
          <p:nvPr/>
        </p:nvSpPr>
        <p:spPr bwMode="auto">
          <a:xfrm>
            <a:off x="5160963" y="27307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5" name="Rectangle 43"/>
          <p:cNvSpPr>
            <a:spLocks noChangeArrowheads="1"/>
          </p:cNvSpPr>
          <p:nvPr/>
        </p:nvSpPr>
        <p:spPr bwMode="auto">
          <a:xfrm>
            <a:off x="5160963" y="28211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6" name="Rectangle 45"/>
          <p:cNvSpPr>
            <a:spLocks noChangeArrowheads="1"/>
          </p:cNvSpPr>
          <p:nvPr/>
        </p:nvSpPr>
        <p:spPr bwMode="auto">
          <a:xfrm>
            <a:off x="5160963" y="2887862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" name="Rectangle 46"/>
          <p:cNvSpPr>
            <a:spLocks noChangeArrowheads="1"/>
          </p:cNvSpPr>
          <p:nvPr/>
        </p:nvSpPr>
        <p:spPr bwMode="auto">
          <a:xfrm>
            <a:off x="5160963" y="300533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8" name="Rectangle 53"/>
          <p:cNvSpPr>
            <a:spLocks noChangeArrowheads="1"/>
          </p:cNvSpPr>
          <p:nvPr/>
        </p:nvSpPr>
        <p:spPr bwMode="auto">
          <a:xfrm>
            <a:off x="5160963" y="403403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9" name="Rectangle 54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0" name="Rectangle 56"/>
          <p:cNvSpPr>
            <a:spLocks noChangeArrowheads="1"/>
          </p:cNvSpPr>
          <p:nvPr/>
        </p:nvSpPr>
        <p:spPr bwMode="auto">
          <a:xfrm>
            <a:off x="5160963" y="39435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1" name="Rectangle 57"/>
          <p:cNvSpPr>
            <a:spLocks noChangeArrowheads="1"/>
          </p:cNvSpPr>
          <p:nvPr/>
        </p:nvSpPr>
        <p:spPr bwMode="auto">
          <a:xfrm>
            <a:off x="5160963" y="385465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2" name="Rectangle 63"/>
          <p:cNvSpPr>
            <a:spLocks noChangeArrowheads="1"/>
          </p:cNvSpPr>
          <p:nvPr/>
        </p:nvSpPr>
        <p:spPr bwMode="auto">
          <a:xfrm>
            <a:off x="7632700" y="48150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3" name="Rectangle 64"/>
          <p:cNvSpPr>
            <a:spLocks noChangeArrowheads="1"/>
          </p:cNvSpPr>
          <p:nvPr/>
        </p:nvSpPr>
        <p:spPr bwMode="auto">
          <a:xfrm>
            <a:off x="7543800" y="481508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" name="Rectangle 69"/>
          <p:cNvSpPr>
            <a:spLocks noChangeArrowheads="1"/>
          </p:cNvSpPr>
          <p:nvPr/>
        </p:nvSpPr>
        <p:spPr bwMode="auto">
          <a:xfrm>
            <a:off x="6297613" y="48150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" name="Rectangle 70"/>
          <p:cNvSpPr>
            <a:spLocks noChangeArrowheads="1"/>
          </p:cNvSpPr>
          <p:nvPr/>
        </p:nvSpPr>
        <p:spPr bwMode="auto">
          <a:xfrm>
            <a:off x="6230938" y="4815087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6" name="Rectangle 101"/>
          <p:cNvSpPr>
            <a:spLocks noChangeArrowheads="1"/>
          </p:cNvSpPr>
          <p:nvPr/>
        </p:nvSpPr>
        <p:spPr bwMode="auto">
          <a:xfrm>
            <a:off x="2668588" y="2843412"/>
            <a:ext cx="1587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7" name="Rectangle 137"/>
          <p:cNvSpPr>
            <a:spLocks noChangeArrowheads="1"/>
          </p:cNvSpPr>
          <p:nvPr/>
        </p:nvSpPr>
        <p:spPr bwMode="auto">
          <a:xfrm>
            <a:off x="4137025" y="4681737"/>
            <a:ext cx="1588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8" name="Rectangle 167"/>
          <p:cNvSpPr>
            <a:spLocks noChangeArrowheads="1"/>
          </p:cNvSpPr>
          <p:nvPr/>
        </p:nvSpPr>
        <p:spPr bwMode="auto">
          <a:xfrm>
            <a:off x="5160963" y="4637287"/>
            <a:ext cx="22225" cy="15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9" name="Rectangle 168"/>
          <p:cNvSpPr>
            <a:spLocks noChangeArrowheads="1"/>
          </p:cNvSpPr>
          <p:nvPr/>
        </p:nvSpPr>
        <p:spPr bwMode="auto">
          <a:xfrm>
            <a:off x="5160963" y="4369000"/>
            <a:ext cx="22225" cy="15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0" name="Rectangle 4"/>
          <p:cNvSpPr>
            <a:spLocks noChangeArrowheads="1"/>
          </p:cNvSpPr>
          <p:nvPr/>
        </p:nvSpPr>
        <p:spPr bwMode="auto">
          <a:xfrm>
            <a:off x="2901950" y="3162500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01" name="Rectangle 5"/>
          <p:cNvSpPr>
            <a:spLocks noChangeArrowheads="1"/>
          </p:cNvSpPr>
          <p:nvPr/>
        </p:nvSpPr>
        <p:spPr bwMode="auto">
          <a:xfrm>
            <a:off x="3859213" y="3430787"/>
            <a:ext cx="2444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2" name="Freeform 6"/>
          <p:cNvSpPr>
            <a:spLocks/>
          </p:cNvSpPr>
          <p:nvPr/>
        </p:nvSpPr>
        <p:spPr bwMode="auto">
          <a:xfrm>
            <a:off x="3881438" y="3362525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3" name="Freeform 7"/>
          <p:cNvSpPr>
            <a:spLocks/>
          </p:cNvSpPr>
          <p:nvPr/>
        </p:nvSpPr>
        <p:spPr bwMode="auto">
          <a:xfrm>
            <a:off x="3881438" y="3430787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" name="Rectangle 10"/>
          <p:cNvSpPr>
            <a:spLocks noChangeArrowheads="1"/>
          </p:cNvSpPr>
          <p:nvPr/>
        </p:nvSpPr>
        <p:spPr bwMode="auto">
          <a:xfrm>
            <a:off x="2657475" y="2754512"/>
            <a:ext cx="22225" cy="666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" name="Line 11"/>
          <p:cNvSpPr>
            <a:spLocks noChangeShapeType="1"/>
          </p:cNvSpPr>
          <p:nvPr/>
        </p:nvSpPr>
        <p:spPr bwMode="auto">
          <a:xfrm>
            <a:off x="2657475" y="3005337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" name="Rectangle 13"/>
          <p:cNvSpPr>
            <a:spLocks noChangeArrowheads="1"/>
          </p:cNvSpPr>
          <p:nvPr/>
        </p:nvSpPr>
        <p:spPr bwMode="auto">
          <a:xfrm>
            <a:off x="2657475" y="3340300"/>
            <a:ext cx="22225" cy="1127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7" name="Rectangle 15"/>
          <p:cNvSpPr>
            <a:spLocks noChangeArrowheads="1"/>
          </p:cNvSpPr>
          <p:nvPr/>
        </p:nvSpPr>
        <p:spPr bwMode="auto">
          <a:xfrm>
            <a:off x="2657475" y="34307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8" name="Line 16"/>
          <p:cNvSpPr>
            <a:spLocks noChangeShapeType="1"/>
          </p:cNvSpPr>
          <p:nvPr/>
        </p:nvSpPr>
        <p:spPr bwMode="auto">
          <a:xfrm>
            <a:off x="287972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9" name="Line 17"/>
          <p:cNvSpPr>
            <a:spLocks noChangeShapeType="1"/>
          </p:cNvSpPr>
          <p:nvPr/>
        </p:nvSpPr>
        <p:spPr bwMode="auto">
          <a:xfrm>
            <a:off x="3168650" y="3430787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0" name="Line 18"/>
          <p:cNvSpPr>
            <a:spLocks noChangeShapeType="1"/>
          </p:cNvSpPr>
          <p:nvPr/>
        </p:nvSpPr>
        <p:spPr bwMode="auto">
          <a:xfrm>
            <a:off x="3481388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1" name="Rectangle 21"/>
          <p:cNvSpPr>
            <a:spLocks noChangeArrowheads="1"/>
          </p:cNvSpPr>
          <p:nvPr/>
        </p:nvSpPr>
        <p:spPr bwMode="auto">
          <a:xfrm>
            <a:off x="3792538" y="34307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2" name="Rectangle 22"/>
          <p:cNvSpPr>
            <a:spLocks noChangeArrowheads="1"/>
          </p:cNvSpPr>
          <p:nvPr/>
        </p:nvSpPr>
        <p:spPr bwMode="auto">
          <a:xfrm>
            <a:off x="5884863" y="3408562"/>
            <a:ext cx="246062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3" name="Freeform 23"/>
          <p:cNvSpPr>
            <a:spLocks/>
          </p:cNvSpPr>
          <p:nvPr/>
        </p:nvSpPr>
        <p:spPr bwMode="auto">
          <a:xfrm>
            <a:off x="5818188" y="34085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4" name="Freeform 24"/>
          <p:cNvSpPr>
            <a:spLocks/>
          </p:cNvSpPr>
          <p:nvPr/>
        </p:nvSpPr>
        <p:spPr bwMode="auto">
          <a:xfrm>
            <a:off x="5884863" y="3340300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" name="Rectangle 27"/>
          <p:cNvSpPr>
            <a:spLocks noChangeArrowheads="1"/>
          </p:cNvSpPr>
          <p:nvPr/>
        </p:nvSpPr>
        <p:spPr bwMode="auto">
          <a:xfrm>
            <a:off x="7265988" y="2754512"/>
            <a:ext cx="22225" cy="6667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6" name="Line 28"/>
          <p:cNvSpPr>
            <a:spLocks noChangeShapeType="1"/>
          </p:cNvSpPr>
          <p:nvPr/>
        </p:nvSpPr>
        <p:spPr bwMode="auto">
          <a:xfrm>
            <a:off x="7265988" y="3005337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7" name="Rectangle 30"/>
          <p:cNvSpPr>
            <a:spLocks noChangeArrowheads="1"/>
          </p:cNvSpPr>
          <p:nvPr/>
        </p:nvSpPr>
        <p:spPr bwMode="auto">
          <a:xfrm>
            <a:off x="7265988" y="3340300"/>
            <a:ext cx="22225" cy="11271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8" name="Rectangle 32"/>
          <p:cNvSpPr>
            <a:spLocks noChangeArrowheads="1"/>
          </p:cNvSpPr>
          <p:nvPr/>
        </p:nvSpPr>
        <p:spPr bwMode="auto">
          <a:xfrm>
            <a:off x="7177088" y="34307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9" name="Line 33"/>
          <p:cNvSpPr>
            <a:spLocks noChangeShapeType="1"/>
          </p:cNvSpPr>
          <p:nvPr/>
        </p:nvSpPr>
        <p:spPr bwMode="auto">
          <a:xfrm flipH="1">
            <a:off x="6888163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0" name="Line 34"/>
          <p:cNvSpPr>
            <a:spLocks noChangeShapeType="1"/>
          </p:cNvSpPr>
          <p:nvPr/>
        </p:nvSpPr>
        <p:spPr bwMode="auto">
          <a:xfrm flipH="1">
            <a:off x="6619875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1" name="Line 35"/>
          <p:cNvSpPr>
            <a:spLocks noChangeShapeType="1"/>
          </p:cNvSpPr>
          <p:nvPr/>
        </p:nvSpPr>
        <p:spPr bwMode="auto">
          <a:xfrm flipH="1">
            <a:off x="6330950" y="343078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2" name="Rectangle 38"/>
          <p:cNvSpPr>
            <a:spLocks noChangeArrowheads="1"/>
          </p:cNvSpPr>
          <p:nvPr/>
        </p:nvSpPr>
        <p:spPr bwMode="auto">
          <a:xfrm>
            <a:off x="6130925" y="34307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3" name="Rectangle 39"/>
          <p:cNvSpPr>
            <a:spLocks noChangeArrowheads="1"/>
          </p:cNvSpPr>
          <p:nvPr/>
        </p:nvSpPr>
        <p:spPr bwMode="auto">
          <a:xfrm>
            <a:off x="4972050" y="3005337"/>
            <a:ext cx="22225" cy="2238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4" name="Freeform 40"/>
          <p:cNvSpPr>
            <a:spLocks/>
          </p:cNvSpPr>
          <p:nvPr/>
        </p:nvSpPr>
        <p:spPr bwMode="auto">
          <a:xfrm>
            <a:off x="4972050" y="3005337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" name="Freeform 41"/>
          <p:cNvSpPr>
            <a:spLocks/>
          </p:cNvSpPr>
          <p:nvPr/>
        </p:nvSpPr>
        <p:spPr bwMode="auto">
          <a:xfrm>
            <a:off x="4905375" y="3005337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" name="Rectangle 44"/>
          <p:cNvSpPr>
            <a:spLocks noChangeArrowheads="1"/>
          </p:cNvSpPr>
          <p:nvPr/>
        </p:nvSpPr>
        <p:spPr bwMode="auto">
          <a:xfrm>
            <a:off x="4975225" y="2730700"/>
            <a:ext cx="22225" cy="904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7" name="Rectangle 47"/>
          <p:cNvSpPr>
            <a:spLocks noChangeArrowheads="1"/>
          </p:cNvSpPr>
          <p:nvPr/>
        </p:nvSpPr>
        <p:spPr bwMode="auto">
          <a:xfrm>
            <a:off x="4975225" y="2916437"/>
            <a:ext cx="22225" cy="88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8" name="Rectangle 50"/>
          <p:cNvSpPr>
            <a:spLocks noChangeArrowheads="1"/>
          </p:cNvSpPr>
          <p:nvPr/>
        </p:nvSpPr>
        <p:spPr bwMode="auto">
          <a:xfrm>
            <a:off x="4994275" y="3608587"/>
            <a:ext cx="22225" cy="246063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9" name="Freeform 51"/>
          <p:cNvSpPr>
            <a:spLocks/>
          </p:cNvSpPr>
          <p:nvPr/>
        </p:nvSpPr>
        <p:spPr bwMode="auto">
          <a:xfrm>
            <a:off x="4927600" y="3519687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0" name="Freeform 52"/>
          <p:cNvSpPr>
            <a:spLocks/>
          </p:cNvSpPr>
          <p:nvPr/>
        </p:nvSpPr>
        <p:spPr bwMode="auto">
          <a:xfrm>
            <a:off x="4994275" y="3608587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1" name="Rectangle 55"/>
          <p:cNvSpPr>
            <a:spLocks noChangeArrowheads="1"/>
          </p:cNvSpPr>
          <p:nvPr/>
        </p:nvSpPr>
        <p:spPr bwMode="auto">
          <a:xfrm>
            <a:off x="4994275" y="3943550"/>
            <a:ext cx="22225" cy="904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2" name="Rectangle 58"/>
          <p:cNvSpPr>
            <a:spLocks noChangeArrowheads="1"/>
          </p:cNvSpPr>
          <p:nvPr/>
        </p:nvSpPr>
        <p:spPr bwMode="auto">
          <a:xfrm>
            <a:off x="4994275" y="3854650"/>
            <a:ext cx="22225" cy="889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3" name="Rectangle 59"/>
          <p:cNvSpPr>
            <a:spLocks noChangeArrowheads="1"/>
          </p:cNvSpPr>
          <p:nvPr/>
        </p:nvSpPr>
        <p:spPr bwMode="auto">
          <a:xfrm>
            <a:off x="4434938" y="3731618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34" name="Rectangle 60"/>
          <p:cNvSpPr>
            <a:spLocks noChangeArrowheads="1"/>
          </p:cNvSpPr>
          <p:nvPr/>
        </p:nvSpPr>
        <p:spPr bwMode="auto">
          <a:xfrm>
            <a:off x="5818188" y="4792862"/>
            <a:ext cx="246062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5" name="Freeform 61"/>
          <p:cNvSpPr>
            <a:spLocks/>
          </p:cNvSpPr>
          <p:nvPr/>
        </p:nvSpPr>
        <p:spPr bwMode="auto">
          <a:xfrm>
            <a:off x="5751513" y="4792862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6" name="Freeform 62"/>
          <p:cNvSpPr>
            <a:spLocks/>
          </p:cNvSpPr>
          <p:nvPr/>
        </p:nvSpPr>
        <p:spPr bwMode="auto">
          <a:xfrm>
            <a:off x="5818188" y="4726187"/>
            <a:ext cx="223837" cy="88900"/>
          </a:xfrm>
          <a:custGeom>
            <a:avLst/>
            <a:gdLst>
              <a:gd name="T0" fmla="*/ 0 w 141"/>
              <a:gd name="T1" fmla="*/ 2147483647 h 56"/>
              <a:gd name="T2" fmla="*/ 0 w 141"/>
              <a:gd name="T3" fmla="*/ 2147483647 h 56"/>
              <a:gd name="T4" fmla="*/ 2147483647 w 141"/>
              <a:gd name="T5" fmla="*/ 2147483647 h 56"/>
              <a:gd name="T6" fmla="*/ 2147483647 w 141"/>
              <a:gd name="T7" fmla="*/ 0 h 56"/>
              <a:gd name="T8" fmla="*/ 0 w 141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6"/>
              <a:gd name="T17" fmla="*/ 141 w 141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6">
                <a:moveTo>
                  <a:pt x="0" y="42"/>
                </a:moveTo>
                <a:lnTo>
                  <a:pt x="0" y="56"/>
                </a:lnTo>
                <a:lnTo>
                  <a:pt x="141" y="14"/>
                </a:lnTo>
                <a:lnTo>
                  <a:pt x="141" y="0"/>
                </a:lnTo>
                <a:lnTo>
                  <a:pt x="0" y="42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7" name="Rectangle 65"/>
          <p:cNvSpPr>
            <a:spLocks noChangeArrowheads="1"/>
          </p:cNvSpPr>
          <p:nvPr/>
        </p:nvSpPr>
        <p:spPr bwMode="auto">
          <a:xfrm>
            <a:off x="7377113" y="4815087"/>
            <a:ext cx="88900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8" name="Line 66"/>
          <p:cNvSpPr>
            <a:spLocks noChangeShapeType="1"/>
          </p:cNvSpPr>
          <p:nvPr/>
        </p:nvSpPr>
        <p:spPr bwMode="auto">
          <a:xfrm flipH="1">
            <a:off x="7021513" y="4815087"/>
            <a:ext cx="20002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9" name="Line 67"/>
          <p:cNvSpPr>
            <a:spLocks noChangeShapeType="1"/>
          </p:cNvSpPr>
          <p:nvPr/>
        </p:nvSpPr>
        <p:spPr bwMode="auto">
          <a:xfrm flipH="1">
            <a:off x="6664325" y="4815087"/>
            <a:ext cx="201613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0" name="Line 68"/>
          <p:cNvSpPr>
            <a:spLocks noChangeShapeType="1"/>
          </p:cNvSpPr>
          <p:nvPr/>
        </p:nvSpPr>
        <p:spPr bwMode="auto">
          <a:xfrm flipH="1">
            <a:off x="6308725" y="4815087"/>
            <a:ext cx="17780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1" name="Rectangle 71"/>
          <p:cNvSpPr>
            <a:spLocks noChangeArrowheads="1"/>
          </p:cNvSpPr>
          <p:nvPr/>
        </p:nvSpPr>
        <p:spPr bwMode="auto">
          <a:xfrm>
            <a:off x="6064250" y="4815087"/>
            <a:ext cx="66675" cy="22225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2" name="Rectangle 72"/>
          <p:cNvSpPr>
            <a:spLocks noChangeArrowheads="1"/>
          </p:cNvSpPr>
          <p:nvPr/>
        </p:nvSpPr>
        <p:spPr bwMode="auto">
          <a:xfrm>
            <a:off x="5840413" y="4524575"/>
            <a:ext cx="1455737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>
                <a:solidFill>
                  <a:srgbClr val="000000"/>
                </a:solidFill>
              </a:rPr>
              <a:t>&lt;&lt;ready to read&gt;&gt;</a:t>
            </a:r>
            <a:endParaRPr lang="en-US" b="1" u="none"/>
          </a:p>
        </p:txBody>
      </p:sp>
      <p:sp>
        <p:nvSpPr>
          <p:cNvPr id="243" name="Rectangle 83"/>
          <p:cNvSpPr>
            <a:spLocks noChangeAspect="1" noChangeArrowheads="1"/>
          </p:cNvSpPr>
          <p:nvPr/>
        </p:nvSpPr>
        <p:spPr bwMode="auto">
          <a:xfrm>
            <a:off x="1715000" y="242384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244" name="Rectangle 88"/>
          <p:cNvSpPr>
            <a:spLocks noChangeAspect="1" noChangeArrowheads="1"/>
          </p:cNvSpPr>
          <p:nvPr/>
        </p:nvSpPr>
        <p:spPr bwMode="auto">
          <a:xfrm>
            <a:off x="6323512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245" name="Rectangle 93"/>
          <p:cNvSpPr>
            <a:spLocks noChangeArrowheads="1"/>
          </p:cNvSpPr>
          <p:nvPr/>
        </p:nvSpPr>
        <p:spPr bwMode="auto">
          <a:xfrm>
            <a:off x="4227512" y="466267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246" name="Rectangle 98"/>
          <p:cNvSpPr>
            <a:spLocks noChangeArrowheads="1"/>
          </p:cNvSpPr>
          <p:nvPr/>
        </p:nvSpPr>
        <p:spPr bwMode="auto">
          <a:xfrm>
            <a:off x="7934325" y="4457900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247" name="Rectangle 99"/>
          <p:cNvSpPr>
            <a:spLocks noChangeArrowheads="1"/>
          </p:cNvSpPr>
          <p:nvPr/>
        </p:nvSpPr>
        <p:spPr bwMode="auto">
          <a:xfrm>
            <a:off x="7532688" y="4568865"/>
            <a:ext cx="1490662" cy="4924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b="1" u="none" dirty="0" smtClean="0">
                <a:solidFill>
                  <a:srgbClr val="000000"/>
                </a:solidFill>
              </a:rPr>
              <a:t>Socket </a:t>
            </a:r>
            <a:br>
              <a:rPr lang="en-US" sz="1600" b="1" u="none" dirty="0" smtClean="0">
                <a:solidFill>
                  <a:srgbClr val="000000"/>
                </a:solidFill>
              </a:rPr>
            </a:br>
            <a:r>
              <a:rPr lang="en-US" sz="1600" b="1" u="none" dirty="0" smtClean="0">
                <a:solidFill>
                  <a:srgbClr val="000000"/>
                </a:solidFill>
              </a:rPr>
              <a:t>Event </a:t>
            </a:r>
            <a:r>
              <a:rPr lang="en-US" sz="1600" b="1" u="none" dirty="0">
                <a:solidFill>
                  <a:srgbClr val="000000"/>
                </a:solidFill>
              </a:rPr>
              <a:t>Sources</a:t>
            </a:r>
            <a:endParaRPr lang="en-US" b="1" u="none" dirty="0"/>
          </a:p>
        </p:txBody>
      </p:sp>
      <p:sp>
        <p:nvSpPr>
          <p:cNvPr id="248" name="Rectangle 153"/>
          <p:cNvSpPr>
            <a:spLocks noChangeArrowheads="1"/>
          </p:cNvSpPr>
          <p:nvPr/>
        </p:nvSpPr>
        <p:spPr bwMode="auto">
          <a:xfrm>
            <a:off x="4138615" y="3286310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249" name="Rectangle 166"/>
          <p:cNvSpPr>
            <a:spLocks noChangeAspect="1" noChangeArrowheads="1"/>
          </p:cNvSpPr>
          <p:nvPr/>
        </p:nvSpPr>
        <p:spPr bwMode="auto">
          <a:xfrm>
            <a:off x="4060765" y="2417957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250" name="Rectangle 169"/>
          <p:cNvSpPr>
            <a:spLocks noChangeArrowheads="1"/>
          </p:cNvSpPr>
          <p:nvPr/>
        </p:nvSpPr>
        <p:spPr bwMode="auto">
          <a:xfrm>
            <a:off x="4994275" y="4369000"/>
            <a:ext cx="22225" cy="2682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1" name="Rectangle 250"/>
          <p:cNvSpPr/>
          <p:nvPr/>
        </p:nvSpPr>
        <p:spPr bwMode="auto">
          <a:xfrm>
            <a:off x="3152178" y="4041882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2" name="Rectangle 160"/>
          <p:cNvSpPr>
            <a:spLocks noChangeArrowheads="1"/>
          </p:cNvSpPr>
          <p:nvPr/>
        </p:nvSpPr>
        <p:spPr bwMode="auto">
          <a:xfrm>
            <a:off x="3234108" y="4118082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253" name="Group 252"/>
          <p:cNvGrpSpPr/>
          <p:nvPr/>
        </p:nvGrpSpPr>
        <p:grpSpPr>
          <a:xfrm>
            <a:off x="3560764" y="4565530"/>
            <a:ext cx="431800" cy="370426"/>
            <a:chOff x="8327572" y="4328206"/>
            <a:chExt cx="300243" cy="312737"/>
          </a:xfrm>
        </p:grpSpPr>
        <p:grpSp>
          <p:nvGrpSpPr>
            <p:cNvPr id="254" name="Group 25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5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55" name="Straight Arrow Connector 25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60" name="Group 259"/>
          <p:cNvGrpSpPr/>
          <p:nvPr/>
        </p:nvGrpSpPr>
        <p:grpSpPr>
          <a:xfrm>
            <a:off x="2065339" y="2843412"/>
            <a:ext cx="431800" cy="370426"/>
            <a:chOff x="8327572" y="4328206"/>
            <a:chExt cx="300243" cy="312737"/>
          </a:xfrm>
        </p:grpSpPr>
        <p:grpSp>
          <p:nvGrpSpPr>
            <p:cNvPr id="261" name="Group 26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6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62" name="Straight Arrow Connector 26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67" name="Group 266"/>
          <p:cNvGrpSpPr/>
          <p:nvPr/>
        </p:nvGrpSpPr>
        <p:grpSpPr>
          <a:xfrm>
            <a:off x="4298554" y="2787827"/>
            <a:ext cx="431800" cy="370426"/>
            <a:chOff x="8327572" y="4328206"/>
            <a:chExt cx="300243" cy="312737"/>
          </a:xfrm>
        </p:grpSpPr>
        <p:grpSp>
          <p:nvGrpSpPr>
            <p:cNvPr id="268" name="Group 26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7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69" name="Straight Arrow Connector 26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74" name="Group 273"/>
          <p:cNvGrpSpPr/>
          <p:nvPr/>
        </p:nvGrpSpPr>
        <p:grpSpPr>
          <a:xfrm>
            <a:off x="6722269" y="2789392"/>
            <a:ext cx="431800" cy="370426"/>
            <a:chOff x="8327572" y="4328206"/>
            <a:chExt cx="300243" cy="312737"/>
          </a:xfrm>
        </p:grpSpPr>
        <p:grpSp>
          <p:nvGrpSpPr>
            <p:cNvPr id="275" name="Group 2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76" name="Straight Arrow Connector 2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81" name="Rectangle 4"/>
          <p:cNvSpPr>
            <a:spLocks noChangeArrowheads="1"/>
          </p:cNvSpPr>
          <p:nvPr/>
        </p:nvSpPr>
        <p:spPr bwMode="auto">
          <a:xfrm>
            <a:off x="5183188" y="2961442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82" name="Rectangle 4"/>
          <p:cNvSpPr>
            <a:spLocks noChangeArrowheads="1"/>
          </p:cNvSpPr>
          <p:nvPr/>
        </p:nvSpPr>
        <p:spPr bwMode="auto">
          <a:xfrm>
            <a:off x="6297237" y="314708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283" name="Rectangle 171"/>
          <p:cNvSpPr>
            <a:spLocks noChangeArrowheads="1"/>
          </p:cNvSpPr>
          <p:nvPr/>
        </p:nvSpPr>
        <p:spPr bwMode="auto">
          <a:xfrm>
            <a:off x="983030" y="1239938"/>
            <a:ext cx="7081043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  <a:defRPr/>
            </a:pPr>
            <a:r>
              <a:rPr lang="en-US" sz="2000" u="none" dirty="0" smtClean="0">
                <a:latin typeface="+mj-lt"/>
              </a:rPr>
              <a:t>JAWS can implement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 pattern by combining the </a:t>
            </a:r>
            <a:r>
              <a:rPr lang="en-US" sz="2000" i="1" u="none" dirty="0" smtClean="0">
                <a:latin typeface="+mj-lt"/>
              </a:rPr>
              <a:t>Reactor</a:t>
            </a:r>
            <a:r>
              <a:rPr lang="en-US" sz="2000" u="none" dirty="0" smtClean="0">
                <a:latin typeface="+mj-lt"/>
              </a:rPr>
              <a:t> pattern with the </a:t>
            </a:r>
            <a:r>
              <a:rPr lang="en-US" sz="2000" i="1" u="none" dirty="0" smtClean="0">
                <a:latin typeface="+mj-lt"/>
              </a:rPr>
              <a:t>Active Object </a:t>
            </a:r>
            <a:r>
              <a:rPr lang="en-US" sz="2000" u="none" dirty="0" smtClean="0">
                <a:latin typeface="+mj-lt"/>
              </a:rPr>
              <a:t>pattern</a:t>
            </a:r>
            <a:endParaRPr lang="en-US" sz="2000" u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4580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Benefits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6" name="Rectangle 3"/>
          <p:cNvSpPr>
            <a:spLocks noChangeArrowheads="1"/>
          </p:cNvSpPr>
          <p:nvPr/>
        </p:nvSpPr>
        <p:spPr bwMode="auto">
          <a:xfrm>
            <a:off x="0" y="1039813"/>
            <a:ext cx="4327525" cy="20159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latin typeface="+mj-lt"/>
              </a:rPr>
              <a:t>Simplification </a:t>
            </a:r>
            <a:r>
              <a:rPr lang="en-US" sz="2000" b="1" i="1" u="none" dirty="0">
                <a:latin typeface="+mj-lt"/>
              </a:rPr>
              <a:t>&amp; performance</a:t>
            </a:r>
            <a:r>
              <a:rPr lang="en-US" sz="2000" u="none" dirty="0"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The programming of higher-level synchronous processing services are simplified without degrading the performance of lower-level system services 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76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77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78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79" name="Rectangle 98"/>
          <p:cNvSpPr>
            <a:spLocks noChangeArrowheads="1"/>
          </p:cNvSpPr>
          <p:nvPr/>
        </p:nvSpPr>
        <p:spPr bwMode="auto">
          <a:xfrm>
            <a:off x="10167118" y="4446787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80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81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82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Rectangle 82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85" name="Group 84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2" name="Group 91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93" name="Group 9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100" name="Group 9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1" name="Straight Arrow Connector 10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107" name="Group 10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8" name="Straight Arrow Connector 10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31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Benefits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6" name="Rectangle 3"/>
          <p:cNvSpPr>
            <a:spLocks noChangeArrowheads="1"/>
          </p:cNvSpPr>
          <p:nvPr/>
        </p:nvSpPr>
        <p:spPr bwMode="auto">
          <a:xfrm>
            <a:off x="0" y="1039813"/>
            <a:ext cx="4327525" cy="37087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Simplification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performance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programming of higher-level synchronous processing services are simplified without degrading the performance of lower-level system services 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 smtClean="0">
                <a:latin typeface="+mj-lt"/>
              </a:rPr>
              <a:t>Separation </a:t>
            </a:r>
            <a:r>
              <a:rPr lang="en-US" sz="2000" b="1" i="1" u="none" dirty="0">
                <a:latin typeface="+mj-lt"/>
              </a:rPr>
              <a:t>of concerns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Synchronization policies in each layer are decoupled so that each layer need not use the same concurrency </a:t>
            </a:r>
            <a:r>
              <a:rPr lang="en-US" sz="2000" u="none" dirty="0" smtClean="0">
                <a:latin typeface="+mj-lt"/>
              </a:rPr>
              <a:t>strategies</a:t>
            </a:r>
            <a:endParaRPr lang="en-US" sz="2000" u="none" dirty="0">
              <a:latin typeface="+mj-lt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76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77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78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79" name="Rectangle 98"/>
          <p:cNvSpPr>
            <a:spLocks noChangeArrowheads="1"/>
          </p:cNvSpPr>
          <p:nvPr/>
        </p:nvSpPr>
        <p:spPr bwMode="auto">
          <a:xfrm>
            <a:off x="10167118" y="4446787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80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81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82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Rectangle 82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85" name="Group 84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2" name="Group 91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93" name="Group 9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100" name="Group 9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1" name="Straight Arrow Connector 10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107" name="Group 10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8" name="Straight Arrow Connector 10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31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19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Benefits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6" name="Rectangle 3"/>
          <p:cNvSpPr>
            <a:spLocks noChangeArrowheads="1"/>
          </p:cNvSpPr>
          <p:nvPr/>
        </p:nvSpPr>
        <p:spPr bwMode="auto">
          <a:xfrm>
            <a:off x="0" y="1039813"/>
            <a:ext cx="4327525" cy="57092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Simplification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performance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The programming of higher-level synchronous processing services are simplified without degrading the performance of lower-level system services 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Separation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concerns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Synchronization policies in each layer are decoupled so that each layer need not use the same concurrency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strategies</a:t>
            </a:r>
            <a:endParaRPr lang="en-US" sz="2000" u="none" dirty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Centralization of inter-layer communication</a:t>
            </a:r>
            <a:endParaRPr lang="en-US" sz="2000" u="none" dirty="0"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Inter-layer communication is centralized at a single access point, because all interaction is mediated by the </a:t>
            </a:r>
            <a:r>
              <a:rPr lang="en-US" sz="2000" u="none" dirty="0" err="1">
                <a:latin typeface="+mj-lt"/>
              </a:rPr>
              <a:t>queueing</a:t>
            </a:r>
            <a:r>
              <a:rPr lang="en-US" sz="2000" u="none" dirty="0">
                <a:latin typeface="+mj-lt"/>
              </a:rPr>
              <a:t> layer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76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77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78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79" name="Rectangle 98"/>
          <p:cNvSpPr>
            <a:spLocks noChangeArrowheads="1"/>
          </p:cNvSpPr>
          <p:nvPr/>
        </p:nvSpPr>
        <p:spPr bwMode="auto">
          <a:xfrm>
            <a:off x="10167118" y="4446787"/>
            <a:ext cx="6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en-US" b="1" u="none" dirty="0"/>
          </a:p>
        </p:txBody>
      </p:sp>
      <p:sp>
        <p:nvSpPr>
          <p:cNvPr id="80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81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82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Rectangle 82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4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85" name="Group 84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7" name="Straight Arrow Connector 8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2" name="Group 91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93" name="Group 9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4" name="Straight Arrow Connector 9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9" name="Group 98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100" name="Group 9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1" name="Straight Arrow Connector 10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6" name="Group 105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107" name="Group 10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8" name="Straight Arrow Connector 10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13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14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31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2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3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5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6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7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8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9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0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1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68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Limitations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7" name="Rectangle 4"/>
          <p:cNvSpPr>
            <a:spLocks noChangeArrowheads="1"/>
          </p:cNvSpPr>
          <p:nvPr/>
        </p:nvSpPr>
        <p:spPr bwMode="auto">
          <a:xfrm>
            <a:off x="11114" y="973138"/>
            <a:ext cx="4618896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latin typeface="+mj-lt"/>
              </a:rPr>
              <a:t>May incur a boundary-crossing </a:t>
            </a:r>
            <a:r>
              <a:rPr lang="en-US" sz="2000" b="1" i="1" u="none" dirty="0">
                <a:latin typeface="+mj-lt"/>
              </a:rPr>
              <a:t>penalty </a:t>
            </a:r>
            <a:endParaRPr lang="en-US" sz="2000" b="1" i="1" u="none" dirty="0" smtClean="0"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Arising </a:t>
            </a:r>
            <a:r>
              <a:rPr lang="en-US" sz="2000" u="none" dirty="0">
                <a:latin typeface="+mj-lt"/>
              </a:rPr>
              <a:t>from context switching, synchronization, &amp; data copying overhead when data </a:t>
            </a:r>
            <a:r>
              <a:rPr lang="en-US" sz="2000" u="none" dirty="0" smtClean="0">
                <a:latin typeface="+mj-lt"/>
              </a:rPr>
              <a:t>transferred </a:t>
            </a:r>
            <a:r>
              <a:rPr lang="en-US" sz="2000" u="none" dirty="0">
                <a:latin typeface="+mj-lt"/>
              </a:rPr>
              <a:t>between </a:t>
            </a:r>
            <a:r>
              <a:rPr lang="en-US" sz="2000" u="none" dirty="0" smtClean="0">
                <a:latin typeface="+mj-lt"/>
              </a:rPr>
              <a:t>sync </a:t>
            </a:r>
            <a:r>
              <a:rPr lang="en-US" sz="2000" u="none" dirty="0">
                <a:latin typeface="+mj-lt"/>
              </a:rPr>
              <a:t>&amp; </a:t>
            </a:r>
            <a:r>
              <a:rPr lang="en-US" sz="2000" u="none" dirty="0" err="1">
                <a:latin typeface="+mj-lt"/>
              </a:rPr>
              <a:t>async</a:t>
            </a:r>
            <a:r>
              <a:rPr lang="en-US" sz="2000" u="none" dirty="0">
                <a:latin typeface="+mj-lt"/>
              </a:rPr>
              <a:t> service </a:t>
            </a:r>
            <a:r>
              <a:rPr lang="en-US" sz="2000" u="none" dirty="0" smtClean="0">
                <a:latin typeface="+mj-lt"/>
              </a:rPr>
              <a:t/>
            </a:r>
            <a:br>
              <a:rPr lang="en-US" sz="2000" u="none" dirty="0" smtClean="0">
                <a:latin typeface="+mj-lt"/>
              </a:rPr>
            </a:br>
            <a:r>
              <a:rPr lang="en-US" sz="2000" u="none" dirty="0" smtClean="0">
                <a:latin typeface="+mj-lt"/>
              </a:rPr>
              <a:t>layers </a:t>
            </a:r>
            <a:r>
              <a:rPr lang="en-US" sz="2000" u="none" dirty="0">
                <a:latin typeface="+mj-lt"/>
              </a:rPr>
              <a:t>via </a:t>
            </a:r>
            <a:r>
              <a:rPr lang="en-US" sz="2000" u="none" dirty="0" err="1" smtClean="0">
                <a:latin typeface="+mj-lt"/>
              </a:rPr>
              <a:t>queueing</a:t>
            </a:r>
            <a:r>
              <a:rPr lang="en-US" sz="2000" u="none" dirty="0" smtClean="0">
                <a:latin typeface="+mj-lt"/>
              </a:rPr>
              <a:t> layer</a:t>
            </a:r>
            <a:endParaRPr lang="en-US" sz="2000" u="none" dirty="0">
              <a:latin typeface="+mj-lt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59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60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61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62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63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64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68" name="Group 6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4" name="Group 73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75" name="Group 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1" name="Group 80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82" name="Group 8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8" name="Group 87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89" name="Group 8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0" name="Straight Arrow Connector 8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6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59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Limitations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7" name="Rectangle 4"/>
          <p:cNvSpPr>
            <a:spLocks noChangeArrowheads="1"/>
          </p:cNvSpPr>
          <p:nvPr/>
        </p:nvSpPr>
        <p:spPr bwMode="auto">
          <a:xfrm>
            <a:off x="11114" y="973138"/>
            <a:ext cx="4618896" cy="4632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May incur a boundary-crossing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penalty </a:t>
            </a:r>
            <a:endParaRPr lang="en-US" sz="2000" b="1" i="1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Arising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context switching, synchronization, &amp; data copying overhead when data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transferred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between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sync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service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layers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via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queueing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layer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Higher-level </a:t>
            </a:r>
            <a:r>
              <a:rPr lang="en-US" sz="2000" b="1" i="1" u="none" dirty="0" smtClean="0">
                <a:latin typeface="+mj-lt"/>
              </a:rPr>
              <a:t>app services </a:t>
            </a:r>
            <a:r>
              <a:rPr lang="en-US" sz="2000" b="1" i="1" u="none" dirty="0">
                <a:latin typeface="+mj-lt"/>
              </a:rPr>
              <a:t>may </a:t>
            </a:r>
            <a:r>
              <a:rPr lang="en-US" sz="2000" b="1" i="1" u="none" dirty="0" smtClean="0">
                <a:latin typeface="+mj-lt"/>
              </a:rPr>
              <a:t/>
            </a:r>
            <a:br>
              <a:rPr lang="en-US" sz="2000" b="1" i="1" u="none" dirty="0" smtClean="0">
                <a:latin typeface="+mj-lt"/>
              </a:rPr>
            </a:br>
            <a:r>
              <a:rPr lang="en-US" sz="2000" b="1" i="1" u="none" dirty="0" smtClean="0">
                <a:latin typeface="+mj-lt"/>
              </a:rPr>
              <a:t>not </a:t>
            </a:r>
            <a:r>
              <a:rPr lang="en-US" sz="2000" b="1" i="1" u="none" dirty="0">
                <a:latin typeface="+mj-lt"/>
              </a:rPr>
              <a:t>benefit from </a:t>
            </a:r>
            <a:r>
              <a:rPr lang="en-US" sz="2000" b="1" i="1" u="none" dirty="0" err="1" smtClean="0">
                <a:latin typeface="+mj-lt"/>
              </a:rPr>
              <a:t>async</a:t>
            </a:r>
            <a:r>
              <a:rPr lang="en-US" sz="2000" b="1" i="1" u="none" dirty="0" smtClean="0">
                <a:latin typeface="+mj-lt"/>
              </a:rPr>
              <a:t> </a:t>
            </a:r>
            <a:r>
              <a:rPr lang="en-US" sz="2000" b="1" i="1" u="none" dirty="0">
                <a:latin typeface="+mj-lt"/>
              </a:rPr>
              <a:t>I/O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latin typeface="+mj-lt"/>
              </a:rPr>
              <a:t>Depending on </a:t>
            </a:r>
            <a:r>
              <a:rPr lang="en-US" sz="2000" u="none" dirty="0" smtClean="0">
                <a:latin typeface="+mj-lt"/>
              </a:rPr>
              <a:t>design </a:t>
            </a:r>
            <a:r>
              <a:rPr lang="en-US" sz="2000" u="none" dirty="0">
                <a:latin typeface="+mj-lt"/>
              </a:rPr>
              <a:t>of </a:t>
            </a:r>
            <a:r>
              <a:rPr lang="en-US" sz="2000" u="none" dirty="0" smtClean="0">
                <a:latin typeface="+mj-lt"/>
              </a:rPr>
              <a:t>OS </a:t>
            </a:r>
            <a:r>
              <a:rPr lang="en-US" sz="2000" u="none" dirty="0">
                <a:latin typeface="+mj-lt"/>
              </a:rPr>
              <a:t>or application framework interfaces, </a:t>
            </a:r>
            <a:r>
              <a:rPr lang="en-US" sz="2000" u="none" dirty="0" smtClean="0">
                <a:latin typeface="+mj-lt"/>
              </a:rPr>
              <a:t>higher-level </a:t>
            </a:r>
            <a:r>
              <a:rPr lang="en-US" sz="2000" u="none" dirty="0">
                <a:latin typeface="+mj-lt"/>
              </a:rPr>
              <a:t>services </a:t>
            </a:r>
            <a:r>
              <a:rPr lang="en-US" sz="2000" u="none" dirty="0" smtClean="0">
                <a:latin typeface="+mj-lt"/>
              </a:rPr>
              <a:t>may not use </a:t>
            </a:r>
            <a:r>
              <a:rPr lang="en-US" sz="2000" u="none" dirty="0">
                <a:latin typeface="+mj-lt"/>
              </a:rPr>
              <a:t>low-level </a:t>
            </a:r>
            <a:r>
              <a:rPr lang="en-US" sz="2000" u="none" dirty="0" err="1">
                <a:latin typeface="+mj-lt"/>
              </a:rPr>
              <a:t>async</a:t>
            </a:r>
            <a:r>
              <a:rPr lang="en-US" sz="2000" u="none" dirty="0">
                <a:latin typeface="+mj-lt"/>
              </a:rPr>
              <a:t> I/O devices effectively 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59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60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61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62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63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64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68" name="Group 6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4" name="Group 73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75" name="Group 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1" name="Group 80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82" name="Group 8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8" name="Group 87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89" name="Group 8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0" name="Straight Arrow Connector 8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6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23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6675" name="Rectangle 2"/>
          <p:cNvSpPr>
            <a:spLocks noGrp="1" noChangeArrowheads="1"/>
          </p:cNvSpPr>
          <p:nvPr>
            <p:ph type="title"/>
          </p:nvPr>
        </p:nvSpPr>
        <p:spPr>
          <a:xfrm>
            <a:off x="-257175" y="285750"/>
            <a:ext cx="9667875" cy="9144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 smtClean="0"/>
              <a:t>Limitations of the Half-Sync/Half-</a:t>
            </a:r>
            <a:r>
              <a:rPr lang="en-US" dirty="0" err="1" smtClean="0"/>
              <a:t>Async</a:t>
            </a:r>
            <a:r>
              <a:rPr lang="en-US" dirty="0" smtClean="0"/>
              <a:t> Pattern</a:t>
            </a:r>
          </a:p>
        </p:txBody>
      </p:sp>
      <p:sp>
        <p:nvSpPr>
          <p:cNvPr id="156677" name="Rectangle 4"/>
          <p:cNvSpPr>
            <a:spLocks noChangeArrowheads="1"/>
          </p:cNvSpPr>
          <p:nvPr/>
        </p:nvSpPr>
        <p:spPr bwMode="auto">
          <a:xfrm>
            <a:off x="11114" y="973138"/>
            <a:ext cx="4618896" cy="570925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May incur a boundary-crossing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penalty </a:t>
            </a:r>
            <a:endParaRPr lang="en-US" sz="2000" b="1" i="1" u="none" dirty="0" smtClean="0">
              <a:solidFill>
                <a:schemeClr val="bg1">
                  <a:lumMod val="75000"/>
                </a:schemeClr>
              </a:solidFill>
              <a:latin typeface="+mj-lt"/>
            </a:endParaRP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Arising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from context switching, synchronization, &amp; data copying overhead when data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transferred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between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sync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&amp;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service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layers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via </a:t>
            </a:r>
            <a:r>
              <a:rPr lang="en-US" sz="2000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queueing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layer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Higher-level 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app services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may 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/>
            </a:r>
            <a:b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not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benefit from </a:t>
            </a:r>
            <a:r>
              <a:rPr lang="en-US" sz="2000" b="1" i="1" u="none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async</a:t>
            </a:r>
            <a:r>
              <a:rPr lang="en-US" sz="2000" b="1" i="1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000" b="1" i="1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I/O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Depending on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design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of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OS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or application framework interfaces,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higher-level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services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may not use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low-level </a:t>
            </a:r>
            <a:r>
              <a:rPr lang="en-US" sz="2000" u="none" dirty="0" err="1">
                <a:solidFill>
                  <a:schemeClr val="bg1">
                    <a:lumMod val="75000"/>
                  </a:schemeClr>
                </a:solidFill>
                <a:latin typeface="+mj-lt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 I/O devices effectively </a:t>
            </a:r>
          </a:p>
          <a:p>
            <a:pPr>
              <a:spcBef>
                <a:spcPts val="600"/>
              </a:spcBef>
            </a:pPr>
            <a:r>
              <a:rPr lang="en-US" sz="2000" b="1" i="1" u="none" dirty="0">
                <a:latin typeface="+mj-lt"/>
              </a:rPr>
              <a:t>Complexity of debugging &amp; testing </a:t>
            </a:r>
          </a:p>
          <a:p>
            <a:pPr marL="228600" lvl="1" indent="-228600">
              <a:spcBef>
                <a:spcPts val="600"/>
              </a:spcBef>
              <a:buSzPct val="80000"/>
              <a:buFontTx/>
              <a:buChar char="•"/>
            </a:pPr>
            <a:r>
              <a:rPr lang="en-US" sz="2000" u="none" dirty="0" smtClean="0">
                <a:latin typeface="+mj-lt"/>
              </a:rPr>
              <a:t>Apps can </a:t>
            </a:r>
            <a:r>
              <a:rPr lang="en-US" sz="2000" u="none" dirty="0">
                <a:latin typeface="+mj-lt"/>
              </a:rPr>
              <a:t>be hard to debug due </a:t>
            </a:r>
            <a:r>
              <a:rPr lang="en-US" sz="2000" u="none" dirty="0" smtClean="0">
                <a:latin typeface="+mj-lt"/>
              </a:rPr>
              <a:t>to concurrent </a:t>
            </a:r>
            <a:r>
              <a:rPr lang="en-US" sz="2000" u="none" dirty="0">
                <a:latin typeface="+mj-lt"/>
              </a:rPr>
              <a:t>execution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5378390" y="15513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4481936" y="239906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4481936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457083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9"/>
          <p:cNvSpPr>
            <a:spLocks noChangeArrowheads="1"/>
          </p:cNvSpPr>
          <p:nvPr/>
        </p:nvSpPr>
        <p:spPr bwMode="auto">
          <a:xfrm>
            <a:off x="561699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20"/>
          <p:cNvSpPr>
            <a:spLocks noChangeArrowheads="1"/>
          </p:cNvSpPr>
          <p:nvPr/>
        </p:nvSpPr>
        <p:spPr bwMode="auto">
          <a:xfrm>
            <a:off x="5683673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8215542" y="1556296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29"/>
          <p:cNvSpPr>
            <a:spLocks noChangeArrowheads="1"/>
          </p:cNvSpPr>
          <p:nvPr/>
        </p:nvSpPr>
        <p:spPr bwMode="auto">
          <a:xfrm>
            <a:off x="9090448" y="29086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9001548" y="299914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36"/>
          <p:cNvSpPr>
            <a:spLocks noChangeArrowheads="1"/>
          </p:cNvSpPr>
          <p:nvPr/>
        </p:nvSpPr>
        <p:spPr bwMode="auto">
          <a:xfrm>
            <a:off x="8022061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7955386" y="299914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42"/>
          <p:cNvSpPr>
            <a:spLocks noChangeArrowheads="1"/>
          </p:cNvSpPr>
          <p:nvPr/>
        </p:nvSpPr>
        <p:spPr bwMode="auto">
          <a:xfrm>
            <a:off x="6818736" y="22990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43"/>
          <p:cNvSpPr>
            <a:spLocks noChangeArrowheads="1"/>
          </p:cNvSpPr>
          <p:nvPr/>
        </p:nvSpPr>
        <p:spPr bwMode="auto">
          <a:xfrm>
            <a:off x="6818736" y="23895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45"/>
          <p:cNvSpPr>
            <a:spLocks noChangeArrowheads="1"/>
          </p:cNvSpPr>
          <p:nvPr/>
        </p:nvSpPr>
        <p:spPr bwMode="auto">
          <a:xfrm>
            <a:off x="6818736" y="2456215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46"/>
          <p:cNvSpPr>
            <a:spLocks noChangeArrowheads="1"/>
          </p:cNvSpPr>
          <p:nvPr/>
        </p:nvSpPr>
        <p:spPr bwMode="auto">
          <a:xfrm>
            <a:off x="6818736" y="25736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53"/>
          <p:cNvSpPr>
            <a:spLocks noChangeArrowheads="1"/>
          </p:cNvSpPr>
          <p:nvPr/>
        </p:nvSpPr>
        <p:spPr bwMode="auto">
          <a:xfrm>
            <a:off x="6818736" y="360239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54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56"/>
          <p:cNvSpPr>
            <a:spLocks noChangeArrowheads="1"/>
          </p:cNvSpPr>
          <p:nvPr/>
        </p:nvSpPr>
        <p:spPr bwMode="auto">
          <a:xfrm>
            <a:off x="6818736" y="35119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57"/>
          <p:cNvSpPr>
            <a:spLocks noChangeArrowheads="1"/>
          </p:cNvSpPr>
          <p:nvPr/>
        </p:nvSpPr>
        <p:spPr bwMode="auto">
          <a:xfrm>
            <a:off x="6818736" y="342300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101"/>
          <p:cNvSpPr>
            <a:spLocks noChangeArrowheads="1"/>
          </p:cNvSpPr>
          <p:nvPr/>
        </p:nvSpPr>
        <p:spPr bwMode="auto">
          <a:xfrm>
            <a:off x="4317217" y="253395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137"/>
          <p:cNvSpPr>
            <a:spLocks noChangeArrowheads="1"/>
          </p:cNvSpPr>
          <p:nvPr/>
        </p:nvSpPr>
        <p:spPr bwMode="auto">
          <a:xfrm>
            <a:off x="5794798" y="4250090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167"/>
          <p:cNvSpPr>
            <a:spLocks noChangeArrowheads="1"/>
          </p:cNvSpPr>
          <p:nvPr/>
        </p:nvSpPr>
        <p:spPr bwMode="auto">
          <a:xfrm>
            <a:off x="6818736" y="4205640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168"/>
          <p:cNvSpPr>
            <a:spLocks noChangeArrowheads="1"/>
          </p:cNvSpPr>
          <p:nvPr/>
        </p:nvSpPr>
        <p:spPr bwMode="auto">
          <a:xfrm>
            <a:off x="6818736" y="3937353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59723" y="273085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5516986" y="2999140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5539211" y="2930878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5539211" y="2999140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4315248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4315248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6"/>
          <p:cNvSpPr>
            <a:spLocks noChangeShapeType="1"/>
          </p:cNvSpPr>
          <p:nvPr/>
        </p:nvSpPr>
        <p:spPr bwMode="auto">
          <a:xfrm>
            <a:off x="453749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Line 17"/>
          <p:cNvSpPr>
            <a:spLocks noChangeShapeType="1"/>
          </p:cNvSpPr>
          <p:nvPr/>
        </p:nvSpPr>
        <p:spPr bwMode="auto">
          <a:xfrm>
            <a:off x="4826423" y="2999140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8"/>
          <p:cNvSpPr>
            <a:spLocks noChangeShapeType="1"/>
          </p:cNvSpPr>
          <p:nvPr/>
        </p:nvSpPr>
        <p:spPr bwMode="auto">
          <a:xfrm>
            <a:off x="5139161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21"/>
          <p:cNvSpPr>
            <a:spLocks noChangeArrowheads="1"/>
          </p:cNvSpPr>
          <p:nvPr/>
        </p:nvSpPr>
        <p:spPr bwMode="auto">
          <a:xfrm>
            <a:off x="5450311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7542636" y="2976915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23"/>
          <p:cNvSpPr>
            <a:spLocks/>
          </p:cNvSpPr>
          <p:nvPr/>
        </p:nvSpPr>
        <p:spPr bwMode="auto">
          <a:xfrm>
            <a:off x="7475961" y="2976915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Freeform 24"/>
          <p:cNvSpPr>
            <a:spLocks/>
          </p:cNvSpPr>
          <p:nvPr/>
        </p:nvSpPr>
        <p:spPr bwMode="auto">
          <a:xfrm>
            <a:off x="7542636" y="2908653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30"/>
          <p:cNvSpPr>
            <a:spLocks noChangeArrowheads="1"/>
          </p:cNvSpPr>
          <p:nvPr/>
        </p:nvSpPr>
        <p:spPr bwMode="auto">
          <a:xfrm>
            <a:off x="8923761" y="2908653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32"/>
          <p:cNvSpPr>
            <a:spLocks noChangeArrowheads="1"/>
          </p:cNvSpPr>
          <p:nvPr/>
        </p:nvSpPr>
        <p:spPr bwMode="auto">
          <a:xfrm>
            <a:off x="8834861" y="2999140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Line 33"/>
          <p:cNvSpPr>
            <a:spLocks noChangeShapeType="1"/>
          </p:cNvSpPr>
          <p:nvPr/>
        </p:nvSpPr>
        <p:spPr bwMode="auto">
          <a:xfrm flipH="1">
            <a:off x="8545936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 flipH="1">
            <a:off x="8277648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35"/>
          <p:cNvSpPr>
            <a:spLocks noChangeShapeType="1"/>
          </p:cNvSpPr>
          <p:nvPr/>
        </p:nvSpPr>
        <p:spPr bwMode="auto">
          <a:xfrm flipH="1">
            <a:off x="7988723" y="299914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7788698" y="2999140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6629823" y="2573690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40"/>
          <p:cNvSpPr>
            <a:spLocks/>
          </p:cNvSpPr>
          <p:nvPr/>
        </p:nvSpPr>
        <p:spPr bwMode="auto">
          <a:xfrm>
            <a:off x="6629823" y="2573690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41"/>
          <p:cNvSpPr>
            <a:spLocks/>
          </p:cNvSpPr>
          <p:nvPr/>
        </p:nvSpPr>
        <p:spPr bwMode="auto">
          <a:xfrm>
            <a:off x="6563148" y="2573690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44"/>
          <p:cNvSpPr>
            <a:spLocks noChangeArrowheads="1"/>
          </p:cNvSpPr>
          <p:nvPr/>
        </p:nvSpPr>
        <p:spPr bwMode="auto">
          <a:xfrm>
            <a:off x="6632998" y="229905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47"/>
          <p:cNvSpPr>
            <a:spLocks noChangeArrowheads="1"/>
          </p:cNvSpPr>
          <p:nvPr/>
        </p:nvSpPr>
        <p:spPr bwMode="auto">
          <a:xfrm>
            <a:off x="6632998" y="2484790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6652048" y="3176940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51"/>
          <p:cNvSpPr>
            <a:spLocks/>
          </p:cNvSpPr>
          <p:nvPr/>
        </p:nvSpPr>
        <p:spPr bwMode="auto">
          <a:xfrm>
            <a:off x="6585373" y="3088040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52"/>
          <p:cNvSpPr>
            <a:spLocks/>
          </p:cNvSpPr>
          <p:nvPr/>
        </p:nvSpPr>
        <p:spPr bwMode="auto">
          <a:xfrm>
            <a:off x="6652048" y="3176940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6652048" y="3511903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Rectangle 58"/>
          <p:cNvSpPr>
            <a:spLocks noChangeArrowheads="1"/>
          </p:cNvSpPr>
          <p:nvPr/>
        </p:nvSpPr>
        <p:spPr bwMode="auto">
          <a:xfrm>
            <a:off x="6652048" y="3423003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9"/>
          <p:cNvSpPr>
            <a:spLocks noChangeArrowheads="1"/>
          </p:cNvSpPr>
          <p:nvPr/>
        </p:nvSpPr>
        <p:spPr bwMode="auto">
          <a:xfrm>
            <a:off x="6092711" y="3299971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59" name="Rectangle 83"/>
          <p:cNvSpPr>
            <a:spLocks noChangeAspect="1" noChangeArrowheads="1"/>
          </p:cNvSpPr>
          <p:nvPr/>
        </p:nvSpPr>
        <p:spPr bwMode="auto">
          <a:xfrm>
            <a:off x="4269227" y="1220668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60" name="Rectangle 88"/>
          <p:cNvSpPr>
            <a:spLocks noChangeAspect="1" noChangeArrowheads="1"/>
          </p:cNvSpPr>
          <p:nvPr/>
        </p:nvSpPr>
        <p:spPr bwMode="auto">
          <a:xfrm>
            <a:off x="7106379" y="1219741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61" name="Rectangle 93"/>
          <p:cNvSpPr>
            <a:spLocks noChangeArrowheads="1"/>
          </p:cNvSpPr>
          <p:nvPr/>
        </p:nvSpPr>
        <p:spPr bwMode="auto">
          <a:xfrm>
            <a:off x="5885285" y="4211980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62" name="Rectangle 153"/>
          <p:cNvSpPr>
            <a:spLocks noChangeArrowheads="1"/>
          </p:cNvSpPr>
          <p:nvPr/>
        </p:nvSpPr>
        <p:spPr bwMode="auto">
          <a:xfrm>
            <a:off x="5796388" y="2854663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63" name="Rectangle 166"/>
          <p:cNvSpPr>
            <a:spLocks noChangeAspect="1" noChangeArrowheads="1"/>
          </p:cNvSpPr>
          <p:nvPr/>
        </p:nvSpPr>
        <p:spPr bwMode="auto">
          <a:xfrm>
            <a:off x="5718538" y="1986310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64" name="Rectangle 169"/>
          <p:cNvSpPr>
            <a:spLocks noChangeArrowheads="1"/>
          </p:cNvSpPr>
          <p:nvPr/>
        </p:nvSpPr>
        <p:spPr bwMode="auto">
          <a:xfrm>
            <a:off x="6652048" y="3937353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 bwMode="auto">
          <a:xfrm>
            <a:off x="4809951" y="3610235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Rectangle 160"/>
          <p:cNvSpPr>
            <a:spLocks noChangeArrowheads="1"/>
          </p:cNvSpPr>
          <p:nvPr/>
        </p:nvSpPr>
        <p:spPr bwMode="auto">
          <a:xfrm>
            <a:off x="4891881" y="3686435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67" name="Group 66"/>
          <p:cNvGrpSpPr/>
          <p:nvPr/>
        </p:nvGrpSpPr>
        <p:grpSpPr>
          <a:xfrm>
            <a:off x="5218537" y="4133883"/>
            <a:ext cx="431800" cy="370426"/>
            <a:chOff x="8327572" y="4328206"/>
            <a:chExt cx="300243" cy="312737"/>
          </a:xfrm>
        </p:grpSpPr>
        <p:grpSp>
          <p:nvGrpSpPr>
            <p:cNvPr id="68" name="Group 6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9" name="Straight Arrow Connector 6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4" name="Group 73"/>
          <p:cNvGrpSpPr/>
          <p:nvPr/>
        </p:nvGrpSpPr>
        <p:grpSpPr>
          <a:xfrm>
            <a:off x="4421953" y="2019114"/>
            <a:ext cx="431800" cy="370426"/>
            <a:chOff x="8327572" y="4328206"/>
            <a:chExt cx="300243" cy="312737"/>
          </a:xfrm>
        </p:grpSpPr>
        <p:grpSp>
          <p:nvGrpSpPr>
            <p:cNvPr id="75" name="Group 7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6" name="Straight Arrow Connector 7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1" name="Group 80"/>
          <p:cNvGrpSpPr/>
          <p:nvPr/>
        </p:nvGrpSpPr>
        <p:grpSpPr>
          <a:xfrm>
            <a:off x="5956327" y="2356180"/>
            <a:ext cx="431800" cy="370426"/>
            <a:chOff x="8327572" y="4328206"/>
            <a:chExt cx="300243" cy="312737"/>
          </a:xfrm>
        </p:grpSpPr>
        <p:grpSp>
          <p:nvGrpSpPr>
            <p:cNvPr id="82" name="Group 8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83" name="Straight Arrow Connector 8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8" name="Group 87"/>
          <p:cNvGrpSpPr/>
          <p:nvPr/>
        </p:nvGrpSpPr>
        <p:grpSpPr>
          <a:xfrm>
            <a:off x="8380042" y="2357745"/>
            <a:ext cx="431800" cy="370426"/>
            <a:chOff x="8327572" y="4328206"/>
            <a:chExt cx="300243" cy="312737"/>
          </a:xfrm>
        </p:grpSpPr>
        <p:grpSp>
          <p:nvGrpSpPr>
            <p:cNvPr id="89" name="Group 88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0" name="Straight Arrow Connector 8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95" name="Rectangle 4"/>
          <p:cNvSpPr>
            <a:spLocks noChangeArrowheads="1"/>
          </p:cNvSpPr>
          <p:nvPr/>
        </p:nvSpPr>
        <p:spPr bwMode="auto">
          <a:xfrm>
            <a:off x="6840961" y="252979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6" name="Rectangle 4"/>
          <p:cNvSpPr>
            <a:spLocks noChangeArrowheads="1"/>
          </p:cNvSpPr>
          <p:nvPr/>
        </p:nvSpPr>
        <p:spPr bwMode="auto">
          <a:xfrm>
            <a:off x="7955010" y="2715434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97" name="Line 16"/>
          <p:cNvSpPr>
            <a:spLocks noChangeShapeType="1"/>
          </p:cNvSpPr>
          <p:nvPr/>
        </p:nvSpPr>
        <p:spPr bwMode="auto">
          <a:xfrm rot="5400000">
            <a:off x="4240223" y="269366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8" name="Line 16"/>
          <p:cNvSpPr>
            <a:spLocks noChangeShapeType="1"/>
          </p:cNvSpPr>
          <p:nvPr/>
        </p:nvSpPr>
        <p:spPr bwMode="auto">
          <a:xfrm rot="5400000">
            <a:off x="4240223" y="2394875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9" name="Line 16"/>
          <p:cNvSpPr>
            <a:spLocks noChangeShapeType="1"/>
          </p:cNvSpPr>
          <p:nvPr/>
        </p:nvSpPr>
        <p:spPr bwMode="auto">
          <a:xfrm rot="5400000">
            <a:off x="4240223" y="2150229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0" name="Line 16"/>
          <p:cNvSpPr>
            <a:spLocks noChangeShapeType="1"/>
          </p:cNvSpPr>
          <p:nvPr/>
        </p:nvSpPr>
        <p:spPr bwMode="auto">
          <a:xfrm rot="5400000">
            <a:off x="4240223" y="1905583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1" name="Line 16"/>
          <p:cNvSpPr>
            <a:spLocks noChangeShapeType="1"/>
          </p:cNvSpPr>
          <p:nvPr/>
        </p:nvSpPr>
        <p:spPr bwMode="auto">
          <a:xfrm rot="5400000">
            <a:off x="4240223" y="1660937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8939637" y="2563750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3" name="Line 16"/>
          <p:cNvSpPr>
            <a:spLocks noChangeShapeType="1"/>
          </p:cNvSpPr>
          <p:nvPr/>
        </p:nvSpPr>
        <p:spPr bwMode="auto">
          <a:xfrm rot="5400000">
            <a:off x="8862643" y="2694891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4" name="Line 16"/>
          <p:cNvSpPr>
            <a:spLocks noChangeShapeType="1"/>
          </p:cNvSpPr>
          <p:nvPr/>
        </p:nvSpPr>
        <p:spPr bwMode="auto">
          <a:xfrm rot="5400000">
            <a:off x="8862643" y="2396098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5" name="Line 16"/>
          <p:cNvSpPr>
            <a:spLocks noChangeShapeType="1"/>
          </p:cNvSpPr>
          <p:nvPr/>
        </p:nvSpPr>
        <p:spPr bwMode="auto">
          <a:xfrm rot="5400000">
            <a:off x="8862643" y="215145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6" name="Line 16"/>
          <p:cNvSpPr>
            <a:spLocks noChangeShapeType="1"/>
          </p:cNvSpPr>
          <p:nvPr/>
        </p:nvSpPr>
        <p:spPr bwMode="auto">
          <a:xfrm rot="5400000">
            <a:off x="8862643" y="1906806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7" name="Line 16"/>
          <p:cNvSpPr>
            <a:spLocks noChangeShapeType="1"/>
          </p:cNvSpPr>
          <p:nvPr/>
        </p:nvSpPr>
        <p:spPr bwMode="auto">
          <a:xfrm rot="5400000">
            <a:off x="8862643" y="1662160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521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5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912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" y="6391274"/>
            <a:ext cx="9144001" cy="5238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7" y="3965574"/>
            <a:ext cx="9209531" cy="219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4171" y="3214408"/>
            <a:ext cx="9023350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Active Object </a:t>
            </a:r>
            <a:r>
              <a:rPr lang="en-US" u="none" dirty="0" smtClean="0">
                <a:latin typeface="+mj-lt"/>
              </a:rPr>
              <a:t>defines units </a:t>
            </a:r>
            <a:r>
              <a:rPr lang="en-US" u="none" dirty="0">
                <a:latin typeface="+mj-lt"/>
              </a:rPr>
              <a:t>of concurrency </a:t>
            </a:r>
            <a:r>
              <a:rPr lang="en-US" u="none" dirty="0" smtClean="0">
                <a:latin typeface="+mj-lt"/>
              </a:rPr>
              <a:t>as service </a:t>
            </a:r>
            <a:r>
              <a:rPr lang="en-US" u="none" dirty="0">
                <a:latin typeface="+mj-lt"/>
              </a:rPr>
              <a:t>requests </a:t>
            </a:r>
            <a:r>
              <a:rPr lang="en-US" u="none" dirty="0" smtClean="0">
                <a:latin typeface="+mj-lt"/>
              </a:rPr>
              <a:t>on components &amp; runs </a:t>
            </a:r>
            <a:r>
              <a:rPr lang="en-US" u="none" dirty="0">
                <a:latin typeface="+mj-lt"/>
              </a:rPr>
              <a:t>service requests </a:t>
            </a:r>
            <a:r>
              <a:rPr lang="en-US" u="none" dirty="0" smtClean="0">
                <a:latin typeface="+mj-lt"/>
              </a:rPr>
              <a:t>on a component in a different </a:t>
            </a:r>
            <a:r>
              <a:rPr lang="en-US" u="none" dirty="0">
                <a:latin typeface="+mj-lt"/>
              </a:rPr>
              <a:t>thread from the requesting client thread</a:t>
            </a:r>
            <a:endParaRPr lang="en-US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1349" y="6441043"/>
            <a:ext cx="794448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pPr algn="ctr"/>
            <a:r>
              <a:rPr lang="en-US" u="none" dirty="0">
                <a:latin typeface="+mj-lt"/>
              </a:rPr>
              <a:t>See </a:t>
            </a:r>
            <a:r>
              <a:rPr lang="en-US" u="none" dirty="0" smtClean="0">
                <a:latin typeface="+mj-lt"/>
                <a:hlinkClick r:id="rId4"/>
              </a:rPr>
              <a:t>www.dre.vanderbilt.edu/~schmidt/PDF/Active-Objects.pdf</a:t>
            </a:r>
            <a:r>
              <a:rPr lang="en-US" u="none" dirty="0" smtClean="0">
                <a:latin typeface="+mj-lt"/>
              </a:rPr>
              <a:t> for more info</a:t>
            </a:r>
            <a:endParaRPr lang="en-US" u="none" dirty="0"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810" y="5799177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Structure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4908578" y="4007706"/>
            <a:ext cx="4291426" cy="2154969"/>
          </a:xfrm>
          <a:prstGeom prst="rect">
            <a:avLst/>
          </a:prstGeom>
          <a:solidFill>
            <a:srgbClr val="D9F6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55449" y="5064124"/>
            <a:ext cx="431800" cy="370426"/>
            <a:chOff x="8327572" y="4328206"/>
            <a:chExt cx="300243" cy="312737"/>
          </a:xfrm>
        </p:grpSpPr>
        <p:grpSp>
          <p:nvGrpSpPr>
            <p:cNvPr id="15" name="Group 1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6" name="Straight Arrow Connector 1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Group 21"/>
          <p:cNvGrpSpPr/>
          <p:nvPr/>
        </p:nvGrpSpPr>
        <p:grpSpPr>
          <a:xfrm>
            <a:off x="6275224" y="4593761"/>
            <a:ext cx="431800" cy="370426"/>
            <a:chOff x="8327572" y="4328206"/>
            <a:chExt cx="300243" cy="312737"/>
          </a:xfrm>
        </p:grpSpPr>
        <p:grpSp>
          <p:nvGrpSpPr>
            <p:cNvPr id="23" name="Group 2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6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aphicFrame>
        <p:nvGraphicFramePr>
          <p:cNvPr id="29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80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243" y="3245102"/>
            <a:ext cx="6964182" cy="3574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2" y="980123"/>
            <a:ext cx="7516628" cy="263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Implement </a:t>
            </a:r>
            <a:r>
              <a:rPr lang="en-US" sz="2000" i="1" u="none" dirty="0" smtClean="0"/>
              <a:t>Half-Sync/Half-</a:t>
            </a:r>
            <a:r>
              <a:rPr lang="en-US" sz="2000" i="1" u="none" dirty="0" err="1" smtClean="0"/>
              <a:t>Async</a:t>
            </a:r>
            <a:r>
              <a:rPr lang="en-US" sz="2000" u="none" dirty="0" smtClean="0"/>
              <a:t> using ACE 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870495"/>
            <a:ext cx="3419475" cy="24539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152525" y="5791200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24000" y="3476625"/>
            <a:ext cx="9525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219199" y="3629024"/>
            <a:ext cx="781051" cy="246697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314325" y="3642953"/>
            <a:ext cx="2200275" cy="1200329"/>
          </a:xfrm>
          <a:prstGeom prst="borderCallout1">
            <a:avLst>
              <a:gd name="adj1" fmla="val 21105"/>
              <a:gd name="adj2" fmla="val 100429"/>
              <a:gd name="adj3" fmla="val 55924"/>
              <a:gd name="adj4" fmla="val 20210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 more scalable multi-threaded path thru the JAWS pattern language</a:t>
            </a:r>
            <a:endParaRPr lang="en-US" i="1" u="none" dirty="0"/>
          </a:p>
        </p:txBody>
      </p:sp>
      <p:sp>
        <p:nvSpPr>
          <p:cNvPr id="13" name="Freeform 12"/>
          <p:cNvSpPr/>
          <p:nvPr/>
        </p:nvSpPr>
        <p:spPr bwMode="auto">
          <a:xfrm>
            <a:off x="2532464" y="3333750"/>
            <a:ext cx="6435484" cy="3324990"/>
          </a:xfrm>
          <a:custGeom>
            <a:avLst/>
            <a:gdLst>
              <a:gd name="connsiteX0" fmla="*/ 4921624 w 8695765"/>
              <a:gd name="connsiteY0" fmla="*/ 0 h 4249271"/>
              <a:gd name="connsiteX1" fmla="*/ 8686800 w 8695765"/>
              <a:gd name="connsiteY1" fmla="*/ 17929 h 4249271"/>
              <a:gd name="connsiteX2" fmla="*/ 8695765 w 8695765"/>
              <a:gd name="connsiteY2" fmla="*/ 717177 h 4249271"/>
              <a:gd name="connsiteX3" fmla="*/ 5217459 w 8695765"/>
              <a:gd name="connsiteY3" fmla="*/ 708212 h 4249271"/>
              <a:gd name="connsiteX4" fmla="*/ 4589930 w 8695765"/>
              <a:gd name="connsiteY4" fmla="*/ 1299882 h 4249271"/>
              <a:gd name="connsiteX5" fmla="*/ 2034989 w 8695765"/>
              <a:gd name="connsiteY5" fmla="*/ 1299882 h 4249271"/>
              <a:gd name="connsiteX6" fmla="*/ 1685365 w 8695765"/>
              <a:gd name="connsiteY6" fmla="*/ 1524000 h 4249271"/>
              <a:gd name="connsiteX7" fmla="*/ 1981200 w 8695765"/>
              <a:gd name="connsiteY7" fmla="*/ 1999129 h 4249271"/>
              <a:gd name="connsiteX8" fmla="*/ 4652683 w 8695765"/>
              <a:gd name="connsiteY8" fmla="*/ 2008094 h 4249271"/>
              <a:gd name="connsiteX9" fmla="*/ 4840941 w 8695765"/>
              <a:gd name="connsiteY9" fmla="*/ 2465294 h 4249271"/>
              <a:gd name="connsiteX10" fmla="*/ 0 w 8695765"/>
              <a:gd name="connsiteY10" fmla="*/ 2483224 h 4249271"/>
              <a:gd name="connsiteX11" fmla="*/ 0 w 8695765"/>
              <a:gd name="connsiteY11" fmla="*/ 3101788 h 4249271"/>
              <a:gd name="connsiteX12" fmla="*/ 4132730 w 8695765"/>
              <a:gd name="connsiteY12" fmla="*/ 3128682 h 4249271"/>
              <a:gd name="connsiteX13" fmla="*/ 3675530 w 8695765"/>
              <a:gd name="connsiteY13" fmla="*/ 3944471 h 4249271"/>
              <a:gd name="connsiteX14" fmla="*/ 376518 w 8695765"/>
              <a:gd name="connsiteY14" fmla="*/ 3980329 h 4249271"/>
              <a:gd name="connsiteX15" fmla="*/ 358589 w 8695765"/>
              <a:gd name="connsiteY15" fmla="*/ 4249271 h 4249271"/>
              <a:gd name="connsiteX16" fmla="*/ 4249271 w 8695765"/>
              <a:gd name="connsiteY16" fmla="*/ 4231341 h 4249271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685365 w 9144084"/>
              <a:gd name="connsiteY6" fmla="*/ 1562758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685365 w 9144084"/>
              <a:gd name="connsiteY6" fmla="*/ 1562758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685365 w 9144084"/>
              <a:gd name="connsiteY6" fmla="*/ 1562758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685365 w 9144084"/>
              <a:gd name="connsiteY6" fmla="*/ 1562758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288029"/>
              <a:gd name="connsiteX1" fmla="*/ 8686800 w 9144084"/>
              <a:gd name="connsiteY1" fmla="*/ 56687 h 4288029"/>
              <a:gd name="connsiteX2" fmla="*/ 8695765 w 9144084"/>
              <a:gd name="connsiteY2" fmla="*/ 755935 h 4288029"/>
              <a:gd name="connsiteX3" fmla="*/ 5217459 w 9144084"/>
              <a:gd name="connsiteY3" fmla="*/ 746970 h 4288029"/>
              <a:gd name="connsiteX4" fmla="*/ 4589930 w 9144084"/>
              <a:gd name="connsiteY4" fmla="*/ 1338640 h 4288029"/>
              <a:gd name="connsiteX5" fmla="*/ 2034989 w 9144084"/>
              <a:gd name="connsiteY5" fmla="*/ 1338640 h 4288029"/>
              <a:gd name="connsiteX6" fmla="*/ 1488141 w 9144084"/>
              <a:gd name="connsiteY6" fmla="*/ 1697229 h 4288029"/>
              <a:gd name="connsiteX7" fmla="*/ 1981200 w 9144084"/>
              <a:gd name="connsiteY7" fmla="*/ 2037887 h 4288029"/>
              <a:gd name="connsiteX8" fmla="*/ 4652683 w 9144084"/>
              <a:gd name="connsiteY8" fmla="*/ 2046852 h 4288029"/>
              <a:gd name="connsiteX9" fmla="*/ 4840941 w 9144084"/>
              <a:gd name="connsiteY9" fmla="*/ 2504052 h 4288029"/>
              <a:gd name="connsiteX10" fmla="*/ 0 w 9144084"/>
              <a:gd name="connsiteY10" fmla="*/ 2521982 h 4288029"/>
              <a:gd name="connsiteX11" fmla="*/ 0 w 9144084"/>
              <a:gd name="connsiteY11" fmla="*/ 3140546 h 4288029"/>
              <a:gd name="connsiteX12" fmla="*/ 4132730 w 9144084"/>
              <a:gd name="connsiteY12" fmla="*/ 3167440 h 4288029"/>
              <a:gd name="connsiteX13" fmla="*/ 3675530 w 9144084"/>
              <a:gd name="connsiteY13" fmla="*/ 3983229 h 4288029"/>
              <a:gd name="connsiteX14" fmla="*/ 376518 w 9144084"/>
              <a:gd name="connsiteY14" fmla="*/ 4019087 h 4288029"/>
              <a:gd name="connsiteX15" fmla="*/ 358589 w 9144084"/>
              <a:gd name="connsiteY15" fmla="*/ 4288029 h 4288029"/>
              <a:gd name="connsiteX16" fmla="*/ 4249271 w 9144084"/>
              <a:gd name="connsiteY16" fmla="*/ 4270099 h 4288029"/>
              <a:gd name="connsiteX0" fmla="*/ 4921624 w 9144084"/>
              <a:gd name="connsiteY0" fmla="*/ 38758 h 4324823"/>
              <a:gd name="connsiteX1" fmla="*/ 8686800 w 9144084"/>
              <a:gd name="connsiteY1" fmla="*/ 56687 h 4324823"/>
              <a:gd name="connsiteX2" fmla="*/ 8695765 w 9144084"/>
              <a:gd name="connsiteY2" fmla="*/ 755935 h 4324823"/>
              <a:gd name="connsiteX3" fmla="*/ 5217459 w 9144084"/>
              <a:gd name="connsiteY3" fmla="*/ 746970 h 4324823"/>
              <a:gd name="connsiteX4" fmla="*/ 4589930 w 9144084"/>
              <a:gd name="connsiteY4" fmla="*/ 1338640 h 4324823"/>
              <a:gd name="connsiteX5" fmla="*/ 2034989 w 9144084"/>
              <a:gd name="connsiteY5" fmla="*/ 1338640 h 4324823"/>
              <a:gd name="connsiteX6" fmla="*/ 1488141 w 9144084"/>
              <a:gd name="connsiteY6" fmla="*/ 1697229 h 4324823"/>
              <a:gd name="connsiteX7" fmla="*/ 1981200 w 9144084"/>
              <a:gd name="connsiteY7" fmla="*/ 2037887 h 4324823"/>
              <a:gd name="connsiteX8" fmla="*/ 4652683 w 9144084"/>
              <a:gd name="connsiteY8" fmla="*/ 2046852 h 4324823"/>
              <a:gd name="connsiteX9" fmla="*/ 4840941 w 9144084"/>
              <a:gd name="connsiteY9" fmla="*/ 2504052 h 4324823"/>
              <a:gd name="connsiteX10" fmla="*/ 0 w 9144084"/>
              <a:gd name="connsiteY10" fmla="*/ 2521982 h 4324823"/>
              <a:gd name="connsiteX11" fmla="*/ 0 w 9144084"/>
              <a:gd name="connsiteY11" fmla="*/ 3140546 h 4324823"/>
              <a:gd name="connsiteX12" fmla="*/ 4132730 w 9144084"/>
              <a:gd name="connsiteY12" fmla="*/ 3167440 h 4324823"/>
              <a:gd name="connsiteX13" fmla="*/ 3675530 w 9144084"/>
              <a:gd name="connsiteY13" fmla="*/ 3983229 h 4324823"/>
              <a:gd name="connsiteX14" fmla="*/ 376518 w 9144084"/>
              <a:gd name="connsiteY14" fmla="*/ 4019087 h 4324823"/>
              <a:gd name="connsiteX15" fmla="*/ 358589 w 9144084"/>
              <a:gd name="connsiteY15" fmla="*/ 4288029 h 4324823"/>
              <a:gd name="connsiteX16" fmla="*/ 4249271 w 9144084"/>
              <a:gd name="connsiteY16" fmla="*/ 4270099 h 4324823"/>
              <a:gd name="connsiteX0" fmla="*/ 4921624 w 9144084"/>
              <a:gd name="connsiteY0" fmla="*/ 38758 h 4324823"/>
              <a:gd name="connsiteX1" fmla="*/ 8686800 w 9144084"/>
              <a:gd name="connsiteY1" fmla="*/ 56687 h 4324823"/>
              <a:gd name="connsiteX2" fmla="*/ 8695765 w 9144084"/>
              <a:gd name="connsiteY2" fmla="*/ 755935 h 4324823"/>
              <a:gd name="connsiteX3" fmla="*/ 5217459 w 9144084"/>
              <a:gd name="connsiteY3" fmla="*/ 746970 h 4324823"/>
              <a:gd name="connsiteX4" fmla="*/ 4589930 w 9144084"/>
              <a:gd name="connsiteY4" fmla="*/ 1338640 h 4324823"/>
              <a:gd name="connsiteX5" fmla="*/ 2034989 w 9144084"/>
              <a:gd name="connsiteY5" fmla="*/ 1338640 h 4324823"/>
              <a:gd name="connsiteX6" fmla="*/ 1497495 w 9144084"/>
              <a:gd name="connsiteY6" fmla="*/ 1822735 h 4324823"/>
              <a:gd name="connsiteX7" fmla="*/ 1981200 w 9144084"/>
              <a:gd name="connsiteY7" fmla="*/ 2037887 h 4324823"/>
              <a:gd name="connsiteX8" fmla="*/ 4652683 w 9144084"/>
              <a:gd name="connsiteY8" fmla="*/ 2046852 h 4324823"/>
              <a:gd name="connsiteX9" fmla="*/ 4840941 w 9144084"/>
              <a:gd name="connsiteY9" fmla="*/ 2504052 h 4324823"/>
              <a:gd name="connsiteX10" fmla="*/ 0 w 9144084"/>
              <a:gd name="connsiteY10" fmla="*/ 2521982 h 4324823"/>
              <a:gd name="connsiteX11" fmla="*/ 0 w 9144084"/>
              <a:gd name="connsiteY11" fmla="*/ 3140546 h 4324823"/>
              <a:gd name="connsiteX12" fmla="*/ 4132730 w 9144084"/>
              <a:gd name="connsiteY12" fmla="*/ 3167440 h 4324823"/>
              <a:gd name="connsiteX13" fmla="*/ 3675530 w 9144084"/>
              <a:gd name="connsiteY13" fmla="*/ 3983229 h 4324823"/>
              <a:gd name="connsiteX14" fmla="*/ 376518 w 9144084"/>
              <a:gd name="connsiteY14" fmla="*/ 4019087 h 4324823"/>
              <a:gd name="connsiteX15" fmla="*/ 358589 w 9144084"/>
              <a:gd name="connsiteY15" fmla="*/ 4288029 h 4324823"/>
              <a:gd name="connsiteX16" fmla="*/ 4249271 w 9144084"/>
              <a:gd name="connsiteY16" fmla="*/ 4270099 h 4324823"/>
              <a:gd name="connsiteX0" fmla="*/ 4921624 w 9144084"/>
              <a:gd name="connsiteY0" fmla="*/ 38758 h 4324823"/>
              <a:gd name="connsiteX1" fmla="*/ 8686800 w 9144084"/>
              <a:gd name="connsiteY1" fmla="*/ 56687 h 4324823"/>
              <a:gd name="connsiteX2" fmla="*/ 8695765 w 9144084"/>
              <a:gd name="connsiteY2" fmla="*/ 755935 h 4324823"/>
              <a:gd name="connsiteX3" fmla="*/ 5217459 w 9144084"/>
              <a:gd name="connsiteY3" fmla="*/ 746970 h 4324823"/>
              <a:gd name="connsiteX4" fmla="*/ 4589930 w 9144084"/>
              <a:gd name="connsiteY4" fmla="*/ 1338640 h 4324823"/>
              <a:gd name="connsiteX5" fmla="*/ 2034989 w 9144084"/>
              <a:gd name="connsiteY5" fmla="*/ 1338640 h 4324823"/>
              <a:gd name="connsiteX6" fmla="*/ 1497495 w 9144084"/>
              <a:gd name="connsiteY6" fmla="*/ 1822735 h 4324823"/>
              <a:gd name="connsiteX7" fmla="*/ 1981200 w 9144084"/>
              <a:gd name="connsiteY7" fmla="*/ 2037887 h 4324823"/>
              <a:gd name="connsiteX8" fmla="*/ 4652683 w 9144084"/>
              <a:gd name="connsiteY8" fmla="*/ 2046852 h 4324823"/>
              <a:gd name="connsiteX9" fmla="*/ 4840941 w 9144084"/>
              <a:gd name="connsiteY9" fmla="*/ 2504052 h 4324823"/>
              <a:gd name="connsiteX10" fmla="*/ 0 w 9144084"/>
              <a:gd name="connsiteY10" fmla="*/ 2521982 h 4324823"/>
              <a:gd name="connsiteX11" fmla="*/ 0 w 9144084"/>
              <a:gd name="connsiteY11" fmla="*/ 3140546 h 4324823"/>
              <a:gd name="connsiteX12" fmla="*/ 4132730 w 9144084"/>
              <a:gd name="connsiteY12" fmla="*/ 3167440 h 4324823"/>
              <a:gd name="connsiteX13" fmla="*/ 3675530 w 9144084"/>
              <a:gd name="connsiteY13" fmla="*/ 3983229 h 4324823"/>
              <a:gd name="connsiteX14" fmla="*/ 376518 w 9144084"/>
              <a:gd name="connsiteY14" fmla="*/ 4019087 h 4324823"/>
              <a:gd name="connsiteX15" fmla="*/ 358589 w 9144084"/>
              <a:gd name="connsiteY15" fmla="*/ 4288029 h 4324823"/>
              <a:gd name="connsiteX16" fmla="*/ 4249271 w 9144084"/>
              <a:gd name="connsiteY16" fmla="*/ 4270099 h 4324823"/>
              <a:gd name="connsiteX0" fmla="*/ 4921624 w 9144084"/>
              <a:gd name="connsiteY0" fmla="*/ 38758 h 4324823"/>
              <a:gd name="connsiteX1" fmla="*/ 8686800 w 9144084"/>
              <a:gd name="connsiteY1" fmla="*/ 56687 h 4324823"/>
              <a:gd name="connsiteX2" fmla="*/ 8695765 w 9144084"/>
              <a:gd name="connsiteY2" fmla="*/ 755935 h 4324823"/>
              <a:gd name="connsiteX3" fmla="*/ 5217459 w 9144084"/>
              <a:gd name="connsiteY3" fmla="*/ 746970 h 4324823"/>
              <a:gd name="connsiteX4" fmla="*/ 4589930 w 9144084"/>
              <a:gd name="connsiteY4" fmla="*/ 1338640 h 4324823"/>
              <a:gd name="connsiteX5" fmla="*/ 2034989 w 9144084"/>
              <a:gd name="connsiteY5" fmla="*/ 1338640 h 4324823"/>
              <a:gd name="connsiteX6" fmla="*/ 1497495 w 9144084"/>
              <a:gd name="connsiteY6" fmla="*/ 1822735 h 4324823"/>
              <a:gd name="connsiteX7" fmla="*/ 1981200 w 9144084"/>
              <a:gd name="connsiteY7" fmla="*/ 2037887 h 4324823"/>
              <a:gd name="connsiteX8" fmla="*/ 4652683 w 9144084"/>
              <a:gd name="connsiteY8" fmla="*/ 2046852 h 4324823"/>
              <a:gd name="connsiteX9" fmla="*/ 4840941 w 9144084"/>
              <a:gd name="connsiteY9" fmla="*/ 2504052 h 4324823"/>
              <a:gd name="connsiteX10" fmla="*/ 0 w 9144084"/>
              <a:gd name="connsiteY10" fmla="*/ 2521982 h 4324823"/>
              <a:gd name="connsiteX11" fmla="*/ 0 w 9144084"/>
              <a:gd name="connsiteY11" fmla="*/ 3140546 h 4324823"/>
              <a:gd name="connsiteX12" fmla="*/ 4132730 w 9144084"/>
              <a:gd name="connsiteY12" fmla="*/ 3167440 h 4324823"/>
              <a:gd name="connsiteX13" fmla="*/ 3675530 w 9144084"/>
              <a:gd name="connsiteY13" fmla="*/ 3983229 h 4324823"/>
              <a:gd name="connsiteX14" fmla="*/ 376518 w 9144084"/>
              <a:gd name="connsiteY14" fmla="*/ 4019087 h 4324823"/>
              <a:gd name="connsiteX15" fmla="*/ 358589 w 9144084"/>
              <a:gd name="connsiteY15" fmla="*/ 4288029 h 4324823"/>
              <a:gd name="connsiteX16" fmla="*/ 4249271 w 9144084"/>
              <a:gd name="connsiteY16" fmla="*/ 4270099 h 4324823"/>
              <a:gd name="connsiteX0" fmla="*/ 4921624 w 9144084"/>
              <a:gd name="connsiteY0" fmla="*/ 38758 h 4309042"/>
              <a:gd name="connsiteX1" fmla="*/ 8686800 w 9144084"/>
              <a:gd name="connsiteY1" fmla="*/ 56687 h 4309042"/>
              <a:gd name="connsiteX2" fmla="*/ 8695765 w 9144084"/>
              <a:gd name="connsiteY2" fmla="*/ 755935 h 4309042"/>
              <a:gd name="connsiteX3" fmla="*/ 5217459 w 9144084"/>
              <a:gd name="connsiteY3" fmla="*/ 746970 h 4309042"/>
              <a:gd name="connsiteX4" fmla="*/ 4589930 w 9144084"/>
              <a:gd name="connsiteY4" fmla="*/ 1338640 h 4309042"/>
              <a:gd name="connsiteX5" fmla="*/ 2034989 w 9144084"/>
              <a:gd name="connsiteY5" fmla="*/ 1338640 h 4309042"/>
              <a:gd name="connsiteX6" fmla="*/ 1497495 w 9144084"/>
              <a:gd name="connsiteY6" fmla="*/ 1822735 h 4309042"/>
              <a:gd name="connsiteX7" fmla="*/ 1981200 w 9144084"/>
              <a:gd name="connsiteY7" fmla="*/ 2037887 h 4309042"/>
              <a:gd name="connsiteX8" fmla="*/ 4652683 w 9144084"/>
              <a:gd name="connsiteY8" fmla="*/ 2046852 h 4309042"/>
              <a:gd name="connsiteX9" fmla="*/ 4840941 w 9144084"/>
              <a:gd name="connsiteY9" fmla="*/ 2504052 h 4309042"/>
              <a:gd name="connsiteX10" fmla="*/ 0 w 9144084"/>
              <a:gd name="connsiteY10" fmla="*/ 2521982 h 4309042"/>
              <a:gd name="connsiteX11" fmla="*/ 0 w 9144084"/>
              <a:gd name="connsiteY11" fmla="*/ 3140546 h 4309042"/>
              <a:gd name="connsiteX12" fmla="*/ 4132730 w 9144084"/>
              <a:gd name="connsiteY12" fmla="*/ 3167440 h 4309042"/>
              <a:gd name="connsiteX13" fmla="*/ 3675530 w 9144084"/>
              <a:gd name="connsiteY13" fmla="*/ 3983229 h 4309042"/>
              <a:gd name="connsiteX14" fmla="*/ 376518 w 9144084"/>
              <a:gd name="connsiteY14" fmla="*/ 4019087 h 4309042"/>
              <a:gd name="connsiteX15" fmla="*/ 358589 w 9144084"/>
              <a:gd name="connsiteY15" fmla="*/ 4288029 h 4309042"/>
              <a:gd name="connsiteX16" fmla="*/ 4249271 w 9144084"/>
              <a:gd name="connsiteY16" fmla="*/ 4270099 h 4309042"/>
              <a:gd name="connsiteX0" fmla="*/ 4921624 w 9144084"/>
              <a:gd name="connsiteY0" fmla="*/ 38758 h 4309042"/>
              <a:gd name="connsiteX1" fmla="*/ 8686800 w 9144084"/>
              <a:gd name="connsiteY1" fmla="*/ 56687 h 4309042"/>
              <a:gd name="connsiteX2" fmla="*/ 8695765 w 9144084"/>
              <a:gd name="connsiteY2" fmla="*/ 755935 h 4309042"/>
              <a:gd name="connsiteX3" fmla="*/ 5217459 w 9144084"/>
              <a:gd name="connsiteY3" fmla="*/ 746970 h 4309042"/>
              <a:gd name="connsiteX4" fmla="*/ 4589930 w 9144084"/>
              <a:gd name="connsiteY4" fmla="*/ 1338640 h 4309042"/>
              <a:gd name="connsiteX5" fmla="*/ 2034989 w 9144084"/>
              <a:gd name="connsiteY5" fmla="*/ 1338640 h 4309042"/>
              <a:gd name="connsiteX6" fmla="*/ 1497495 w 9144084"/>
              <a:gd name="connsiteY6" fmla="*/ 1822735 h 4309042"/>
              <a:gd name="connsiteX7" fmla="*/ 1981200 w 9144084"/>
              <a:gd name="connsiteY7" fmla="*/ 2037887 h 4309042"/>
              <a:gd name="connsiteX8" fmla="*/ 4652683 w 9144084"/>
              <a:gd name="connsiteY8" fmla="*/ 2046852 h 4309042"/>
              <a:gd name="connsiteX9" fmla="*/ 4840941 w 9144084"/>
              <a:gd name="connsiteY9" fmla="*/ 2504052 h 4309042"/>
              <a:gd name="connsiteX10" fmla="*/ 0 w 9144084"/>
              <a:gd name="connsiteY10" fmla="*/ 2521982 h 4309042"/>
              <a:gd name="connsiteX11" fmla="*/ 0 w 9144084"/>
              <a:gd name="connsiteY11" fmla="*/ 3140546 h 4309042"/>
              <a:gd name="connsiteX12" fmla="*/ 4132730 w 9144084"/>
              <a:gd name="connsiteY12" fmla="*/ 3167440 h 4309042"/>
              <a:gd name="connsiteX13" fmla="*/ 3675530 w 9144084"/>
              <a:gd name="connsiteY13" fmla="*/ 3983229 h 4309042"/>
              <a:gd name="connsiteX14" fmla="*/ 376518 w 9144084"/>
              <a:gd name="connsiteY14" fmla="*/ 4019087 h 4309042"/>
              <a:gd name="connsiteX15" fmla="*/ 358589 w 9144084"/>
              <a:gd name="connsiteY15" fmla="*/ 4288029 h 4309042"/>
              <a:gd name="connsiteX16" fmla="*/ 4249271 w 9144084"/>
              <a:gd name="connsiteY16" fmla="*/ 4270099 h 4309042"/>
              <a:gd name="connsiteX0" fmla="*/ 4963197 w 9185657"/>
              <a:gd name="connsiteY0" fmla="*/ 38758 h 4309042"/>
              <a:gd name="connsiteX1" fmla="*/ 8728373 w 9185657"/>
              <a:gd name="connsiteY1" fmla="*/ 56687 h 4309042"/>
              <a:gd name="connsiteX2" fmla="*/ 8737338 w 9185657"/>
              <a:gd name="connsiteY2" fmla="*/ 755935 h 4309042"/>
              <a:gd name="connsiteX3" fmla="*/ 5259032 w 9185657"/>
              <a:gd name="connsiteY3" fmla="*/ 746970 h 4309042"/>
              <a:gd name="connsiteX4" fmla="*/ 4631503 w 9185657"/>
              <a:gd name="connsiteY4" fmla="*/ 1338640 h 4309042"/>
              <a:gd name="connsiteX5" fmla="*/ 2076562 w 9185657"/>
              <a:gd name="connsiteY5" fmla="*/ 1338640 h 4309042"/>
              <a:gd name="connsiteX6" fmla="*/ 1539068 w 9185657"/>
              <a:gd name="connsiteY6" fmla="*/ 1822735 h 4309042"/>
              <a:gd name="connsiteX7" fmla="*/ 2022773 w 9185657"/>
              <a:gd name="connsiteY7" fmla="*/ 2037887 h 4309042"/>
              <a:gd name="connsiteX8" fmla="*/ 4694256 w 9185657"/>
              <a:gd name="connsiteY8" fmla="*/ 2046852 h 4309042"/>
              <a:gd name="connsiteX9" fmla="*/ 4882514 w 9185657"/>
              <a:gd name="connsiteY9" fmla="*/ 2504052 h 4309042"/>
              <a:gd name="connsiteX10" fmla="*/ 41573 w 9185657"/>
              <a:gd name="connsiteY10" fmla="*/ 2521982 h 4309042"/>
              <a:gd name="connsiteX11" fmla="*/ 41573 w 9185657"/>
              <a:gd name="connsiteY11" fmla="*/ 3140546 h 4309042"/>
              <a:gd name="connsiteX12" fmla="*/ 4174303 w 9185657"/>
              <a:gd name="connsiteY12" fmla="*/ 3167440 h 4309042"/>
              <a:gd name="connsiteX13" fmla="*/ 3717103 w 9185657"/>
              <a:gd name="connsiteY13" fmla="*/ 3983229 h 4309042"/>
              <a:gd name="connsiteX14" fmla="*/ 418091 w 9185657"/>
              <a:gd name="connsiteY14" fmla="*/ 4019087 h 4309042"/>
              <a:gd name="connsiteX15" fmla="*/ 400162 w 9185657"/>
              <a:gd name="connsiteY15" fmla="*/ 4288029 h 4309042"/>
              <a:gd name="connsiteX16" fmla="*/ 4290844 w 9185657"/>
              <a:gd name="connsiteY16" fmla="*/ 4270099 h 4309042"/>
              <a:gd name="connsiteX0" fmla="*/ 4995328 w 9217788"/>
              <a:gd name="connsiteY0" fmla="*/ 38758 h 4309042"/>
              <a:gd name="connsiteX1" fmla="*/ 8760504 w 9217788"/>
              <a:gd name="connsiteY1" fmla="*/ 56687 h 4309042"/>
              <a:gd name="connsiteX2" fmla="*/ 8769469 w 9217788"/>
              <a:gd name="connsiteY2" fmla="*/ 755935 h 4309042"/>
              <a:gd name="connsiteX3" fmla="*/ 5291163 w 9217788"/>
              <a:gd name="connsiteY3" fmla="*/ 746970 h 4309042"/>
              <a:gd name="connsiteX4" fmla="*/ 4663634 w 9217788"/>
              <a:gd name="connsiteY4" fmla="*/ 1338640 h 4309042"/>
              <a:gd name="connsiteX5" fmla="*/ 2108693 w 9217788"/>
              <a:gd name="connsiteY5" fmla="*/ 1338640 h 4309042"/>
              <a:gd name="connsiteX6" fmla="*/ 1571199 w 9217788"/>
              <a:gd name="connsiteY6" fmla="*/ 1822735 h 4309042"/>
              <a:gd name="connsiteX7" fmla="*/ 2054904 w 9217788"/>
              <a:gd name="connsiteY7" fmla="*/ 2037887 h 4309042"/>
              <a:gd name="connsiteX8" fmla="*/ 4726387 w 9217788"/>
              <a:gd name="connsiteY8" fmla="*/ 2046852 h 4309042"/>
              <a:gd name="connsiteX9" fmla="*/ 4914645 w 9217788"/>
              <a:gd name="connsiteY9" fmla="*/ 2504052 h 4309042"/>
              <a:gd name="connsiteX10" fmla="*/ 73704 w 9217788"/>
              <a:gd name="connsiteY10" fmla="*/ 2521982 h 4309042"/>
              <a:gd name="connsiteX11" fmla="*/ 73704 w 9217788"/>
              <a:gd name="connsiteY11" fmla="*/ 3140546 h 4309042"/>
              <a:gd name="connsiteX12" fmla="*/ 4206434 w 9217788"/>
              <a:gd name="connsiteY12" fmla="*/ 3167440 h 4309042"/>
              <a:gd name="connsiteX13" fmla="*/ 3749234 w 9217788"/>
              <a:gd name="connsiteY13" fmla="*/ 3983229 h 4309042"/>
              <a:gd name="connsiteX14" fmla="*/ 450222 w 9217788"/>
              <a:gd name="connsiteY14" fmla="*/ 4019087 h 4309042"/>
              <a:gd name="connsiteX15" fmla="*/ 432293 w 9217788"/>
              <a:gd name="connsiteY15" fmla="*/ 4288029 h 4309042"/>
              <a:gd name="connsiteX16" fmla="*/ 4322975 w 9217788"/>
              <a:gd name="connsiteY16" fmla="*/ 4270099 h 4309042"/>
              <a:gd name="connsiteX0" fmla="*/ 4995328 w 9217788"/>
              <a:gd name="connsiteY0" fmla="*/ 38758 h 4309042"/>
              <a:gd name="connsiteX1" fmla="*/ 8760504 w 9217788"/>
              <a:gd name="connsiteY1" fmla="*/ 56687 h 4309042"/>
              <a:gd name="connsiteX2" fmla="*/ 8769469 w 9217788"/>
              <a:gd name="connsiteY2" fmla="*/ 755935 h 4309042"/>
              <a:gd name="connsiteX3" fmla="*/ 5291163 w 9217788"/>
              <a:gd name="connsiteY3" fmla="*/ 746970 h 4309042"/>
              <a:gd name="connsiteX4" fmla="*/ 4663634 w 9217788"/>
              <a:gd name="connsiteY4" fmla="*/ 1338640 h 4309042"/>
              <a:gd name="connsiteX5" fmla="*/ 2108693 w 9217788"/>
              <a:gd name="connsiteY5" fmla="*/ 1338640 h 4309042"/>
              <a:gd name="connsiteX6" fmla="*/ 1571199 w 9217788"/>
              <a:gd name="connsiteY6" fmla="*/ 1822735 h 4309042"/>
              <a:gd name="connsiteX7" fmla="*/ 2054904 w 9217788"/>
              <a:gd name="connsiteY7" fmla="*/ 2037887 h 4309042"/>
              <a:gd name="connsiteX8" fmla="*/ 4726387 w 9217788"/>
              <a:gd name="connsiteY8" fmla="*/ 2046852 h 4309042"/>
              <a:gd name="connsiteX9" fmla="*/ 4914645 w 9217788"/>
              <a:gd name="connsiteY9" fmla="*/ 2504052 h 4309042"/>
              <a:gd name="connsiteX10" fmla="*/ 73704 w 9217788"/>
              <a:gd name="connsiteY10" fmla="*/ 2521982 h 4309042"/>
              <a:gd name="connsiteX11" fmla="*/ 73704 w 9217788"/>
              <a:gd name="connsiteY11" fmla="*/ 3140546 h 4309042"/>
              <a:gd name="connsiteX12" fmla="*/ 4206434 w 9217788"/>
              <a:gd name="connsiteY12" fmla="*/ 3167440 h 4309042"/>
              <a:gd name="connsiteX13" fmla="*/ 3749234 w 9217788"/>
              <a:gd name="connsiteY13" fmla="*/ 3983229 h 4309042"/>
              <a:gd name="connsiteX14" fmla="*/ 450222 w 9217788"/>
              <a:gd name="connsiteY14" fmla="*/ 4019087 h 4309042"/>
              <a:gd name="connsiteX15" fmla="*/ 432293 w 9217788"/>
              <a:gd name="connsiteY15" fmla="*/ 4288029 h 4309042"/>
              <a:gd name="connsiteX16" fmla="*/ 4322975 w 9217788"/>
              <a:gd name="connsiteY16" fmla="*/ 4270099 h 4309042"/>
              <a:gd name="connsiteX0" fmla="*/ 4995328 w 9217788"/>
              <a:gd name="connsiteY0" fmla="*/ 38758 h 4309042"/>
              <a:gd name="connsiteX1" fmla="*/ 8760504 w 9217788"/>
              <a:gd name="connsiteY1" fmla="*/ 56687 h 4309042"/>
              <a:gd name="connsiteX2" fmla="*/ 8769469 w 9217788"/>
              <a:gd name="connsiteY2" fmla="*/ 755935 h 4309042"/>
              <a:gd name="connsiteX3" fmla="*/ 5291163 w 9217788"/>
              <a:gd name="connsiteY3" fmla="*/ 746970 h 4309042"/>
              <a:gd name="connsiteX4" fmla="*/ 4663634 w 9217788"/>
              <a:gd name="connsiteY4" fmla="*/ 1338640 h 4309042"/>
              <a:gd name="connsiteX5" fmla="*/ 2108693 w 9217788"/>
              <a:gd name="connsiteY5" fmla="*/ 1338640 h 4309042"/>
              <a:gd name="connsiteX6" fmla="*/ 1571199 w 9217788"/>
              <a:gd name="connsiteY6" fmla="*/ 1822735 h 4309042"/>
              <a:gd name="connsiteX7" fmla="*/ 2054904 w 9217788"/>
              <a:gd name="connsiteY7" fmla="*/ 2037887 h 4309042"/>
              <a:gd name="connsiteX8" fmla="*/ 4726387 w 9217788"/>
              <a:gd name="connsiteY8" fmla="*/ 2046852 h 4309042"/>
              <a:gd name="connsiteX9" fmla="*/ 4914645 w 9217788"/>
              <a:gd name="connsiteY9" fmla="*/ 2504052 h 4309042"/>
              <a:gd name="connsiteX10" fmla="*/ 73704 w 9217788"/>
              <a:gd name="connsiteY10" fmla="*/ 2521982 h 4309042"/>
              <a:gd name="connsiteX11" fmla="*/ 73704 w 9217788"/>
              <a:gd name="connsiteY11" fmla="*/ 3140546 h 4309042"/>
              <a:gd name="connsiteX12" fmla="*/ 4206434 w 9217788"/>
              <a:gd name="connsiteY12" fmla="*/ 3167440 h 4309042"/>
              <a:gd name="connsiteX13" fmla="*/ 3749234 w 9217788"/>
              <a:gd name="connsiteY13" fmla="*/ 3983229 h 4309042"/>
              <a:gd name="connsiteX14" fmla="*/ 450222 w 9217788"/>
              <a:gd name="connsiteY14" fmla="*/ 4019087 h 4309042"/>
              <a:gd name="connsiteX15" fmla="*/ 432293 w 9217788"/>
              <a:gd name="connsiteY15" fmla="*/ 4288029 h 4309042"/>
              <a:gd name="connsiteX16" fmla="*/ 4322975 w 9217788"/>
              <a:gd name="connsiteY16" fmla="*/ 4270099 h 4309042"/>
              <a:gd name="connsiteX0" fmla="*/ 5285848 w 9508308"/>
              <a:gd name="connsiteY0" fmla="*/ 38758 h 4309042"/>
              <a:gd name="connsiteX1" fmla="*/ 9051024 w 9508308"/>
              <a:gd name="connsiteY1" fmla="*/ 56687 h 4309042"/>
              <a:gd name="connsiteX2" fmla="*/ 9059989 w 9508308"/>
              <a:gd name="connsiteY2" fmla="*/ 755935 h 4309042"/>
              <a:gd name="connsiteX3" fmla="*/ 5581683 w 9508308"/>
              <a:gd name="connsiteY3" fmla="*/ 746970 h 4309042"/>
              <a:gd name="connsiteX4" fmla="*/ 4954154 w 9508308"/>
              <a:gd name="connsiteY4" fmla="*/ 1338640 h 4309042"/>
              <a:gd name="connsiteX5" fmla="*/ 2399213 w 9508308"/>
              <a:gd name="connsiteY5" fmla="*/ 1338640 h 4309042"/>
              <a:gd name="connsiteX6" fmla="*/ 1861719 w 9508308"/>
              <a:gd name="connsiteY6" fmla="*/ 1822735 h 4309042"/>
              <a:gd name="connsiteX7" fmla="*/ 2345424 w 9508308"/>
              <a:gd name="connsiteY7" fmla="*/ 2037887 h 4309042"/>
              <a:gd name="connsiteX8" fmla="*/ 5016907 w 9508308"/>
              <a:gd name="connsiteY8" fmla="*/ 2046852 h 4309042"/>
              <a:gd name="connsiteX9" fmla="*/ 4956697 w 9508308"/>
              <a:gd name="connsiteY9" fmla="*/ 2323077 h 4309042"/>
              <a:gd name="connsiteX10" fmla="*/ 364224 w 9508308"/>
              <a:gd name="connsiteY10" fmla="*/ 2521982 h 4309042"/>
              <a:gd name="connsiteX11" fmla="*/ 364224 w 9508308"/>
              <a:gd name="connsiteY11" fmla="*/ 3140546 h 4309042"/>
              <a:gd name="connsiteX12" fmla="*/ 4496954 w 9508308"/>
              <a:gd name="connsiteY12" fmla="*/ 3167440 h 4309042"/>
              <a:gd name="connsiteX13" fmla="*/ 4039754 w 9508308"/>
              <a:gd name="connsiteY13" fmla="*/ 3983229 h 4309042"/>
              <a:gd name="connsiteX14" fmla="*/ 740742 w 9508308"/>
              <a:gd name="connsiteY14" fmla="*/ 4019087 h 4309042"/>
              <a:gd name="connsiteX15" fmla="*/ 722813 w 9508308"/>
              <a:gd name="connsiteY15" fmla="*/ 4288029 h 4309042"/>
              <a:gd name="connsiteX16" fmla="*/ 4613495 w 9508308"/>
              <a:gd name="connsiteY16" fmla="*/ 4270099 h 4309042"/>
              <a:gd name="connsiteX0" fmla="*/ 5285848 w 9508308"/>
              <a:gd name="connsiteY0" fmla="*/ 38758 h 4309042"/>
              <a:gd name="connsiteX1" fmla="*/ 9051024 w 9508308"/>
              <a:gd name="connsiteY1" fmla="*/ 56687 h 4309042"/>
              <a:gd name="connsiteX2" fmla="*/ 9059989 w 9508308"/>
              <a:gd name="connsiteY2" fmla="*/ 755935 h 4309042"/>
              <a:gd name="connsiteX3" fmla="*/ 5581683 w 9508308"/>
              <a:gd name="connsiteY3" fmla="*/ 746970 h 4309042"/>
              <a:gd name="connsiteX4" fmla="*/ 4954154 w 9508308"/>
              <a:gd name="connsiteY4" fmla="*/ 1338640 h 4309042"/>
              <a:gd name="connsiteX5" fmla="*/ 2399213 w 9508308"/>
              <a:gd name="connsiteY5" fmla="*/ 1338640 h 4309042"/>
              <a:gd name="connsiteX6" fmla="*/ 1861719 w 9508308"/>
              <a:gd name="connsiteY6" fmla="*/ 1822735 h 4309042"/>
              <a:gd name="connsiteX7" fmla="*/ 2345424 w 9508308"/>
              <a:gd name="connsiteY7" fmla="*/ 2037887 h 4309042"/>
              <a:gd name="connsiteX8" fmla="*/ 5016907 w 9508308"/>
              <a:gd name="connsiteY8" fmla="*/ 2046852 h 4309042"/>
              <a:gd name="connsiteX9" fmla="*/ 4956697 w 9508308"/>
              <a:gd name="connsiteY9" fmla="*/ 2323077 h 4309042"/>
              <a:gd name="connsiteX10" fmla="*/ 364224 w 9508308"/>
              <a:gd name="connsiteY10" fmla="*/ 2521982 h 4309042"/>
              <a:gd name="connsiteX11" fmla="*/ 364224 w 9508308"/>
              <a:gd name="connsiteY11" fmla="*/ 3140546 h 4309042"/>
              <a:gd name="connsiteX12" fmla="*/ 4496954 w 9508308"/>
              <a:gd name="connsiteY12" fmla="*/ 3167440 h 4309042"/>
              <a:gd name="connsiteX13" fmla="*/ 4039754 w 9508308"/>
              <a:gd name="connsiteY13" fmla="*/ 3983229 h 4309042"/>
              <a:gd name="connsiteX14" fmla="*/ 740742 w 9508308"/>
              <a:gd name="connsiteY14" fmla="*/ 4019087 h 4309042"/>
              <a:gd name="connsiteX15" fmla="*/ 722813 w 9508308"/>
              <a:gd name="connsiteY15" fmla="*/ 4288029 h 4309042"/>
              <a:gd name="connsiteX16" fmla="*/ 4613495 w 9508308"/>
              <a:gd name="connsiteY16" fmla="*/ 4270099 h 4309042"/>
              <a:gd name="connsiteX0" fmla="*/ 5285848 w 9508308"/>
              <a:gd name="connsiteY0" fmla="*/ 38758 h 4309042"/>
              <a:gd name="connsiteX1" fmla="*/ 9051024 w 9508308"/>
              <a:gd name="connsiteY1" fmla="*/ 56687 h 4309042"/>
              <a:gd name="connsiteX2" fmla="*/ 9059989 w 9508308"/>
              <a:gd name="connsiteY2" fmla="*/ 755935 h 4309042"/>
              <a:gd name="connsiteX3" fmla="*/ 5581683 w 9508308"/>
              <a:gd name="connsiteY3" fmla="*/ 746970 h 4309042"/>
              <a:gd name="connsiteX4" fmla="*/ 4954154 w 9508308"/>
              <a:gd name="connsiteY4" fmla="*/ 1338640 h 4309042"/>
              <a:gd name="connsiteX5" fmla="*/ 2399213 w 9508308"/>
              <a:gd name="connsiteY5" fmla="*/ 1338640 h 4309042"/>
              <a:gd name="connsiteX6" fmla="*/ 1861719 w 9508308"/>
              <a:gd name="connsiteY6" fmla="*/ 1822735 h 4309042"/>
              <a:gd name="connsiteX7" fmla="*/ 2345424 w 9508308"/>
              <a:gd name="connsiteY7" fmla="*/ 2037887 h 4309042"/>
              <a:gd name="connsiteX8" fmla="*/ 4808195 w 9508308"/>
              <a:gd name="connsiteY8" fmla="*/ 2046852 h 4309042"/>
              <a:gd name="connsiteX9" fmla="*/ 4956697 w 9508308"/>
              <a:gd name="connsiteY9" fmla="*/ 2323077 h 4309042"/>
              <a:gd name="connsiteX10" fmla="*/ 364224 w 9508308"/>
              <a:gd name="connsiteY10" fmla="*/ 2521982 h 4309042"/>
              <a:gd name="connsiteX11" fmla="*/ 364224 w 9508308"/>
              <a:gd name="connsiteY11" fmla="*/ 3140546 h 4309042"/>
              <a:gd name="connsiteX12" fmla="*/ 4496954 w 9508308"/>
              <a:gd name="connsiteY12" fmla="*/ 3167440 h 4309042"/>
              <a:gd name="connsiteX13" fmla="*/ 4039754 w 9508308"/>
              <a:gd name="connsiteY13" fmla="*/ 3983229 h 4309042"/>
              <a:gd name="connsiteX14" fmla="*/ 740742 w 9508308"/>
              <a:gd name="connsiteY14" fmla="*/ 4019087 h 4309042"/>
              <a:gd name="connsiteX15" fmla="*/ 722813 w 9508308"/>
              <a:gd name="connsiteY15" fmla="*/ 4288029 h 4309042"/>
              <a:gd name="connsiteX16" fmla="*/ 4613495 w 9508308"/>
              <a:gd name="connsiteY16" fmla="*/ 4270099 h 4309042"/>
              <a:gd name="connsiteX0" fmla="*/ 5106112 w 9328572"/>
              <a:gd name="connsiteY0" fmla="*/ 38758 h 4309042"/>
              <a:gd name="connsiteX1" fmla="*/ 8871288 w 9328572"/>
              <a:gd name="connsiteY1" fmla="*/ 56687 h 4309042"/>
              <a:gd name="connsiteX2" fmla="*/ 8880253 w 9328572"/>
              <a:gd name="connsiteY2" fmla="*/ 755935 h 4309042"/>
              <a:gd name="connsiteX3" fmla="*/ 5401947 w 9328572"/>
              <a:gd name="connsiteY3" fmla="*/ 746970 h 4309042"/>
              <a:gd name="connsiteX4" fmla="*/ 4774418 w 9328572"/>
              <a:gd name="connsiteY4" fmla="*/ 1338640 h 4309042"/>
              <a:gd name="connsiteX5" fmla="*/ 2219477 w 9328572"/>
              <a:gd name="connsiteY5" fmla="*/ 1338640 h 4309042"/>
              <a:gd name="connsiteX6" fmla="*/ 1681983 w 9328572"/>
              <a:gd name="connsiteY6" fmla="*/ 1822735 h 4309042"/>
              <a:gd name="connsiteX7" fmla="*/ 2165688 w 9328572"/>
              <a:gd name="connsiteY7" fmla="*/ 2037887 h 4309042"/>
              <a:gd name="connsiteX8" fmla="*/ 4628459 w 9328572"/>
              <a:gd name="connsiteY8" fmla="*/ 2046852 h 4309042"/>
              <a:gd name="connsiteX9" fmla="*/ 4776961 w 9328572"/>
              <a:gd name="connsiteY9" fmla="*/ 2323077 h 4309042"/>
              <a:gd name="connsiteX10" fmla="*/ 1128664 w 9328572"/>
              <a:gd name="connsiteY10" fmla="*/ 2302907 h 4309042"/>
              <a:gd name="connsiteX11" fmla="*/ 184488 w 9328572"/>
              <a:gd name="connsiteY11" fmla="*/ 3140546 h 4309042"/>
              <a:gd name="connsiteX12" fmla="*/ 4317218 w 9328572"/>
              <a:gd name="connsiteY12" fmla="*/ 3167440 h 4309042"/>
              <a:gd name="connsiteX13" fmla="*/ 3860018 w 9328572"/>
              <a:gd name="connsiteY13" fmla="*/ 3983229 h 4309042"/>
              <a:gd name="connsiteX14" fmla="*/ 561006 w 9328572"/>
              <a:gd name="connsiteY14" fmla="*/ 4019087 h 4309042"/>
              <a:gd name="connsiteX15" fmla="*/ 543077 w 9328572"/>
              <a:gd name="connsiteY15" fmla="*/ 4288029 h 4309042"/>
              <a:gd name="connsiteX16" fmla="*/ 4433759 w 9328572"/>
              <a:gd name="connsiteY16" fmla="*/ 4270099 h 4309042"/>
              <a:gd name="connsiteX0" fmla="*/ 5106112 w 9328572"/>
              <a:gd name="connsiteY0" fmla="*/ 38758 h 4309042"/>
              <a:gd name="connsiteX1" fmla="*/ 8871288 w 9328572"/>
              <a:gd name="connsiteY1" fmla="*/ 56687 h 4309042"/>
              <a:gd name="connsiteX2" fmla="*/ 8880253 w 9328572"/>
              <a:gd name="connsiteY2" fmla="*/ 755935 h 4309042"/>
              <a:gd name="connsiteX3" fmla="*/ 5401947 w 9328572"/>
              <a:gd name="connsiteY3" fmla="*/ 746970 h 4309042"/>
              <a:gd name="connsiteX4" fmla="*/ 4774418 w 9328572"/>
              <a:gd name="connsiteY4" fmla="*/ 1338640 h 4309042"/>
              <a:gd name="connsiteX5" fmla="*/ 2219477 w 9328572"/>
              <a:gd name="connsiteY5" fmla="*/ 1338640 h 4309042"/>
              <a:gd name="connsiteX6" fmla="*/ 1681983 w 9328572"/>
              <a:gd name="connsiteY6" fmla="*/ 1822735 h 4309042"/>
              <a:gd name="connsiteX7" fmla="*/ 2165688 w 9328572"/>
              <a:gd name="connsiteY7" fmla="*/ 2037887 h 4309042"/>
              <a:gd name="connsiteX8" fmla="*/ 4628459 w 9328572"/>
              <a:gd name="connsiteY8" fmla="*/ 2046852 h 4309042"/>
              <a:gd name="connsiteX9" fmla="*/ 4776961 w 9328572"/>
              <a:gd name="connsiteY9" fmla="*/ 2323077 h 4309042"/>
              <a:gd name="connsiteX10" fmla="*/ 1128664 w 9328572"/>
              <a:gd name="connsiteY10" fmla="*/ 2302907 h 4309042"/>
              <a:gd name="connsiteX11" fmla="*/ 184488 w 9328572"/>
              <a:gd name="connsiteY11" fmla="*/ 3140546 h 4309042"/>
              <a:gd name="connsiteX12" fmla="*/ 4317218 w 9328572"/>
              <a:gd name="connsiteY12" fmla="*/ 3167440 h 4309042"/>
              <a:gd name="connsiteX13" fmla="*/ 3860018 w 9328572"/>
              <a:gd name="connsiteY13" fmla="*/ 3983229 h 4309042"/>
              <a:gd name="connsiteX14" fmla="*/ 561006 w 9328572"/>
              <a:gd name="connsiteY14" fmla="*/ 4019087 h 4309042"/>
              <a:gd name="connsiteX15" fmla="*/ 543077 w 9328572"/>
              <a:gd name="connsiteY15" fmla="*/ 4288029 h 4309042"/>
              <a:gd name="connsiteX16" fmla="*/ 4433759 w 9328572"/>
              <a:gd name="connsiteY16" fmla="*/ 4270099 h 4309042"/>
              <a:gd name="connsiteX0" fmla="*/ 4919069 w 9141529"/>
              <a:gd name="connsiteY0" fmla="*/ 38758 h 4309042"/>
              <a:gd name="connsiteX1" fmla="*/ 8684245 w 9141529"/>
              <a:gd name="connsiteY1" fmla="*/ 56687 h 4309042"/>
              <a:gd name="connsiteX2" fmla="*/ 8693210 w 9141529"/>
              <a:gd name="connsiteY2" fmla="*/ 755935 h 4309042"/>
              <a:gd name="connsiteX3" fmla="*/ 5214904 w 9141529"/>
              <a:gd name="connsiteY3" fmla="*/ 746970 h 4309042"/>
              <a:gd name="connsiteX4" fmla="*/ 4587375 w 9141529"/>
              <a:gd name="connsiteY4" fmla="*/ 1338640 h 4309042"/>
              <a:gd name="connsiteX5" fmla="*/ 2032434 w 9141529"/>
              <a:gd name="connsiteY5" fmla="*/ 1338640 h 4309042"/>
              <a:gd name="connsiteX6" fmla="*/ 1494940 w 9141529"/>
              <a:gd name="connsiteY6" fmla="*/ 1822735 h 4309042"/>
              <a:gd name="connsiteX7" fmla="*/ 1978645 w 9141529"/>
              <a:gd name="connsiteY7" fmla="*/ 2037887 h 4309042"/>
              <a:gd name="connsiteX8" fmla="*/ 4441416 w 9141529"/>
              <a:gd name="connsiteY8" fmla="*/ 2046852 h 4309042"/>
              <a:gd name="connsiteX9" fmla="*/ 4589918 w 9141529"/>
              <a:gd name="connsiteY9" fmla="*/ 2323077 h 4309042"/>
              <a:gd name="connsiteX10" fmla="*/ 941621 w 9141529"/>
              <a:gd name="connsiteY10" fmla="*/ 2302907 h 4309042"/>
              <a:gd name="connsiteX11" fmla="*/ 216097 w 9141529"/>
              <a:gd name="connsiteY11" fmla="*/ 3026246 h 4309042"/>
              <a:gd name="connsiteX12" fmla="*/ 4130175 w 9141529"/>
              <a:gd name="connsiteY12" fmla="*/ 3167440 h 4309042"/>
              <a:gd name="connsiteX13" fmla="*/ 3672975 w 9141529"/>
              <a:gd name="connsiteY13" fmla="*/ 3983229 h 4309042"/>
              <a:gd name="connsiteX14" fmla="*/ 373963 w 9141529"/>
              <a:gd name="connsiteY14" fmla="*/ 4019087 h 4309042"/>
              <a:gd name="connsiteX15" fmla="*/ 356034 w 9141529"/>
              <a:gd name="connsiteY15" fmla="*/ 4288029 h 4309042"/>
              <a:gd name="connsiteX16" fmla="*/ 4246716 w 9141529"/>
              <a:gd name="connsiteY16" fmla="*/ 4270099 h 4309042"/>
              <a:gd name="connsiteX0" fmla="*/ 5019212 w 9241672"/>
              <a:gd name="connsiteY0" fmla="*/ 38758 h 4309042"/>
              <a:gd name="connsiteX1" fmla="*/ 8784388 w 9241672"/>
              <a:gd name="connsiteY1" fmla="*/ 56687 h 4309042"/>
              <a:gd name="connsiteX2" fmla="*/ 8793353 w 9241672"/>
              <a:gd name="connsiteY2" fmla="*/ 755935 h 4309042"/>
              <a:gd name="connsiteX3" fmla="*/ 5315047 w 9241672"/>
              <a:gd name="connsiteY3" fmla="*/ 746970 h 4309042"/>
              <a:gd name="connsiteX4" fmla="*/ 4687518 w 9241672"/>
              <a:gd name="connsiteY4" fmla="*/ 1338640 h 4309042"/>
              <a:gd name="connsiteX5" fmla="*/ 2132577 w 9241672"/>
              <a:gd name="connsiteY5" fmla="*/ 1338640 h 4309042"/>
              <a:gd name="connsiteX6" fmla="*/ 1595083 w 9241672"/>
              <a:gd name="connsiteY6" fmla="*/ 1822735 h 4309042"/>
              <a:gd name="connsiteX7" fmla="*/ 2078788 w 9241672"/>
              <a:gd name="connsiteY7" fmla="*/ 2037887 h 4309042"/>
              <a:gd name="connsiteX8" fmla="*/ 4541559 w 9241672"/>
              <a:gd name="connsiteY8" fmla="*/ 2046852 h 4309042"/>
              <a:gd name="connsiteX9" fmla="*/ 4690061 w 9241672"/>
              <a:gd name="connsiteY9" fmla="*/ 2323077 h 4309042"/>
              <a:gd name="connsiteX10" fmla="*/ 733664 w 9241672"/>
              <a:gd name="connsiteY10" fmla="*/ 2245757 h 4309042"/>
              <a:gd name="connsiteX11" fmla="*/ 316240 w 9241672"/>
              <a:gd name="connsiteY11" fmla="*/ 3026246 h 4309042"/>
              <a:gd name="connsiteX12" fmla="*/ 4230318 w 9241672"/>
              <a:gd name="connsiteY12" fmla="*/ 3167440 h 4309042"/>
              <a:gd name="connsiteX13" fmla="*/ 3773118 w 9241672"/>
              <a:gd name="connsiteY13" fmla="*/ 3983229 h 4309042"/>
              <a:gd name="connsiteX14" fmla="*/ 474106 w 9241672"/>
              <a:gd name="connsiteY14" fmla="*/ 4019087 h 4309042"/>
              <a:gd name="connsiteX15" fmla="*/ 456177 w 9241672"/>
              <a:gd name="connsiteY15" fmla="*/ 4288029 h 4309042"/>
              <a:gd name="connsiteX16" fmla="*/ 4346859 w 9241672"/>
              <a:gd name="connsiteY16" fmla="*/ 4270099 h 4309042"/>
              <a:gd name="connsiteX0" fmla="*/ 5052091 w 9274551"/>
              <a:gd name="connsiteY0" fmla="*/ 38758 h 4309042"/>
              <a:gd name="connsiteX1" fmla="*/ 8817267 w 9274551"/>
              <a:gd name="connsiteY1" fmla="*/ 56687 h 4309042"/>
              <a:gd name="connsiteX2" fmla="*/ 8826232 w 9274551"/>
              <a:gd name="connsiteY2" fmla="*/ 755935 h 4309042"/>
              <a:gd name="connsiteX3" fmla="*/ 5347926 w 9274551"/>
              <a:gd name="connsiteY3" fmla="*/ 746970 h 4309042"/>
              <a:gd name="connsiteX4" fmla="*/ 4720397 w 9274551"/>
              <a:gd name="connsiteY4" fmla="*/ 1338640 h 4309042"/>
              <a:gd name="connsiteX5" fmla="*/ 2165456 w 9274551"/>
              <a:gd name="connsiteY5" fmla="*/ 1338640 h 4309042"/>
              <a:gd name="connsiteX6" fmla="*/ 1627962 w 9274551"/>
              <a:gd name="connsiteY6" fmla="*/ 1822735 h 4309042"/>
              <a:gd name="connsiteX7" fmla="*/ 2111667 w 9274551"/>
              <a:gd name="connsiteY7" fmla="*/ 2037887 h 4309042"/>
              <a:gd name="connsiteX8" fmla="*/ 4574438 w 9274551"/>
              <a:gd name="connsiteY8" fmla="*/ 2046852 h 4309042"/>
              <a:gd name="connsiteX9" fmla="*/ 4722940 w 9274551"/>
              <a:gd name="connsiteY9" fmla="*/ 2323077 h 4309042"/>
              <a:gd name="connsiteX10" fmla="*/ 766543 w 9274551"/>
              <a:gd name="connsiteY10" fmla="*/ 2245757 h 4309042"/>
              <a:gd name="connsiteX11" fmla="*/ 349119 w 9274551"/>
              <a:gd name="connsiteY11" fmla="*/ 3026246 h 4309042"/>
              <a:gd name="connsiteX12" fmla="*/ 4263197 w 9274551"/>
              <a:gd name="connsiteY12" fmla="*/ 3167440 h 4309042"/>
              <a:gd name="connsiteX13" fmla="*/ 3805997 w 9274551"/>
              <a:gd name="connsiteY13" fmla="*/ 3983229 h 4309042"/>
              <a:gd name="connsiteX14" fmla="*/ 506985 w 9274551"/>
              <a:gd name="connsiteY14" fmla="*/ 4019087 h 4309042"/>
              <a:gd name="connsiteX15" fmla="*/ 489056 w 9274551"/>
              <a:gd name="connsiteY15" fmla="*/ 4288029 h 4309042"/>
              <a:gd name="connsiteX16" fmla="*/ 4379738 w 9274551"/>
              <a:gd name="connsiteY16" fmla="*/ 4270099 h 4309042"/>
              <a:gd name="connsiteX0" fmla="*/ 5035539 w 9257999"/>
              <a:gd name="connsiteY0" fmla="*/ 38758 h 4309042"/>
              <a:gd name="connsiteX1" fmla="*/ 8800715 w 9257999"/>
              <a:gd name="connsiteY1" fmla="*/ 56687 h 4309042"/>
              <a:gd name="connsiteX2" fmla="*/ 8809680 w 9257999"/>
              <a:gd name="connsiteY2" fmla="*/ 755935 h 4309042"/>
              <a:gd name="connsiteX3" fmla="*/ 5331374 w 9257999"/>
              <a:gd name="connsiteY3" fmla="*/ 746970 h 4309042"/>
              <a:gd name="connsiteX4" fmla="*/ 4703845 w 9257999"/>
              <a:gd name="connsiteY4" fmla="*/ 1338640 h 4309042"/>
              <a:gd name="connsiteX5" fmla="*/ 2148904 w 9257999"/>
              <a:gd name="connsiteY5" fmla="*/ 1338640 h 4309042"/>
              <a:gd name="connsiteX6" fmla="*/ 1611410 w 9257999"/>
              <a:gd name="connsiteY6" fmla="*/ 1822735 h 4309042"/>
              <a:gd name="connsiteX7" fmla="*/ 2095115 w 9257999"/>
              <a:gd name="connsiteY7" fmla="*/ 2037887 h 4309042"/>
              <a:gd name="connsiteX8" fmla="*/ 4557886 w 9257999"/>
              <a:gd name="connsiteY8" fmla="*/ 2046852 h 4309042"/>
              <a:gd name="connsiteX9" fmla="*/ 4706388 w 9257999"/>
              <a:gd name="connsiteY9" fmla="*/ 2323077 h 4309042"/>
              <a:gd name="connsiteX10" fmla="*/ 789746 w 9257999"/>
              <a:gd name="connsiteY10" fmla="*/ 2369582 h 4309042"/>
              <a:gd name="connsiteX11" fmla="*/ 332567 w 9257999"/>
              <a:gd name="connsiteY11" fmla="*/ 3026246 h 4309042"/>
              <a:gd name="connsiteX12" fmla="*/ 4246645 w 9257999"/>
              <a:gd name="connsiteY12" fmla="*/ 3167440 h 4309042"/>
              <a:gd name="connsiteX13" fmla="*/ 3789445 w 9257999"/>
              <a:gd name="connsiteY13" fmla="*/ 3983229 h 4309042"/>
              <a:gd name="connsiteX14" fmla="*/ 490433 w 9257999"/>
              <a:gd name="connsiteY14" fmla="*/ 4019087 h 4309042"/>
              <a:gd name="connsiteX15" fmla="*/ 472504 w 9257999"/>
              <a:gd name="connsiteY15" fmla="*/ 4288029 h 4309042"/>
              <a:gd name="connsiteX16" fmla="*/ 4363186 w 9257999"/>
              <a:gd name="connsiteY16" fmla="*/ 4270099 h 4309042"/>
              <a:gd name="connsiteX0" fmla="*/ 5035539 w 9257999"/>
              <a:gd name="connsiteY0" fmla="*/ 38758 h 4309042"/>
              <a:gd name="connsiteX1" fmla="*/ 8800715 w 9257999"/>
              <a:gd name="connsiteY1" fmla="*/ 56687 h 4309042"/>
              <a:gd name="connsiteX2" fmla="*/ 8809680 w 9257999"/>
              <a:gd name="connsiteY2" fmla="*/ 755935 h 4309042"/>
              <a:gd name="connsiteX3" fmla="*/ 5490393 w 9257999"/>
              <a:gd name="connsiteY3" fmla="*/ 680295 h 4309042"/>
              <a:gd name="connsiteX4" fmla="*/ 4703845 w 9257999"/>
              <a:gd name="connsiteY4" fmla="*/ 1338640 h 4309042"/>
              <a:gd name="connsiteX5" fmla="*/ 2148904 w 9257999"/>
              <a:gd name="connsiteY5" fmla="*/ 1338640 h 4309042"/>
              <a:gd name="connsiteX6" fmla="*/ 1611410 w 9257999"/>
              <a:gd name="connsiteY6" fmla="*/ 1822735 h 4309042"/>
              <a:gd name="connsiteX7" fmla="*/ 2095115 w 9257999"/>
              <a:gd name="connsiteY7" fmla="*/ 2037887 h 4309042"/>
              <a:gd name="connsiteX8" fmla="*/ 4557886 w 9257999"/>
              <a:gd name="connsiteY8" fmla="*/ 2046852 h 4309042"/>
              <a:gd name="connsiteX9" fmla="*/ 4706388 w 9257999"/>
              <a:gd name="connsiteY9" fmla="*/ 2323077 h 4309042"/>
              <a:gd name="connsiteX10" fmla="*/ 789746 w 9257999"/>
              <a:gd name="connsiteY10" fmla="*/ 2369582 h 4309042"/>
              <a:gd name="connsiteX11" fmla="*/ 332567 w 9257999"/>
              <a:gd name="connsiteY11" fmla="*/ 3026246 h 4309042"/>
              <a:gd name="connsiteX12" fmla="*/ 4246645 w 9257999"/>
              <a:gd name="connsiteY12" fmla="*/ 3167440 h 4309042"/>
              <a:gd name="connsiteX13" fmla="*/ 3789445 w 9257999"/>
              <a:gd name="connsiteY13" fmla="*/ 3983229 h 4309042"/>
              <a:gd name="connsiteX14" fmla="*/ 490433 w 9257999"/>
              <a:gd name="connsiteY14" fmla="*/ 4019087 h 4309042"/>
              <a:gd name="connsiteX15" fmla="*/ 472504 w 9257999"/>
              <a:gd name="connsiteY15" fmla="*/ 4288029 h 4309042"/>
              <a:gd name="connsiteX16" fmla="*/ 4363186 w 9257999"/>
              <a:gd name="connsiteY16" fmla="*/ 4270099 h 4309042"/>
              <a:gd name="connsiteX0" fmla="*/ 5035539 w 9231160"/>
              <a:gd name="connsiteY0" fmla="*/ 34548 h 4304832"/>
              <a:gd name="connsiteX1" fmla="*/ 8800715 w 9231160"/>
              <a:gd name="connsiteY1" fmla="*/ 52477 h 4304832"/>
              <a:gd name="connsiteX2" fmla="*/ 8759986 w 9231160"/>
              <a:gd name="connsiteY2" fmla="*/ 694575 h 4304832"/>
              <a:gd name="connsiteX3" fmla="*/ 5490393 w 9231160"/>
              <a:gd name="connsiteY3" fmla="*/ 676085 h 4304832"/>
              <a:gd name="connsiteX4" fmla="*/ 4703845 w 9231160"/>
              <a:gd name="connsiteY4" fmla="*/ 1334430 h 4304832"/>
              <a:gd name="connsiteX5" fmla="*/ 2148904 w 9231160"/>
              <a:gd name="connsiteY5" fmla="*/ 1334430 h 4304832"/>
              <a:gd name="connsiteX6" fmla="*/ 1611410 w 9231160"/>
              <a:gd name="connsiteY6" fmla="*/ 1818525 h 4304832"/>
              <a:gd name="connsiteX7" fmla="*/ 2095115 w 9231160"/>
              <a:gd name="connsiteY7" fmla="*/ 2033677 h 4304832"/>
              <a:gd name="connsiteX8" fmla="*/ 4557886 w 9231160"/>
              <a:gd name="connsiteY8" fmla="*/ 2042642 h 4304832"/>
              <a:gd name="connsiteX9" fmla="*/ 4706388 w 9231160"/>
              <a:gd name="connsiteY9" fmla="*/ 2318867 h 4304832"/>
              <a:gd name="connsiteX10" fmla="*/ 789746 w 9231160"/>
              <a:gd name="connsiteY10" fmla="*/ 2365372 h 4304832"/>
              <a:gd name="connsiteX11" fmla="*/ 332567 w 9231160"/>
              <a:gd name="connsiteY11" fmla="*/ 3022036 h 4304832"/>
              <a:gd name="connsiteX12" fmla="*/ 4246645 w 9231160"/>
              <a:gd name="connsiteY12" fmla="*/ 3163230 h 4304832"/>
              <a:gd name="connsiteX13" fmla="*/ 3789445 w 9231160"/>
              <a:gd name="connsiteY13" fmla="*/ 3979019 h 4304832"/>
              <a:gd name="connsiteX14" fmla="*/ 490433 w 9231160"/>
              <a:gd name="connsiteY14" fmla="*/ 4014877 h 4304832"/>
              <a:gd name="connsiteX15" fmla="*/ 472504 w 9231160"/>
              <a:gd name="connsiteY15" fmla="*/ 4283819 h 4304832"/>
              <a:gd name="connsiteX16" fmla="*/ 4363186 w 9231160"/>
              <a:gd name="connsiteY16" fmla="*/ 4265889 h 4304832"/>
              <a:gd name="connsiteX0" fmla="*/ 5035539 w 9242938"/>
              <a:gd name="connsiteY0" fmla="*/ 0 h 4270284"/>
              <a:gd name="connsiteX1" fmla="*/ 8800715 w 9242938"/>
              <a:gd name="connsiteY1" fmla="*/ 17929 h 4270284"/>
              <a:gd name="connsiteX2" fmla="*/ 8759986 w 9242938"/>
              <a:gd name="connsiteY2" fmla="*/ 660027 h 4270284"/>
              <a:gd name="connsiteX3" fmla="*/ 5490393 w 9242938"/>
              <a:gd name="connsiteY3" fmla="*/ 641537 h 4270284"/>
              <a:gd name="connsiteX4" fmla="*/ 4703845 w 9242938"/>
              <a:gd name="connsiteY4" fmla="*/ 1299882 h 4270284"/>
              <a:gd name="connsiteX5" fmla="*/ 2148904 w 9242938"/>
              <a:gd name="connsiteY5" fmla="*/ 1299882 h 4270284"/>
              <a:gd name="connsiteX6" fmla="*/ 1611410 w 9242938"/>
              <a:gd name="connsiteY6" fmla="*/ 1783977 h 4270284"/>
              <a:gd name="connsiteX7" fmla="*/ 2095115 w 9242938"/>
              <a:gd name="connsiteY7" fmla="*/ 1999129 h 4270284"/>
              <a:gd name="connsiteX8" fmla="*/ 4557886 w 9242938"/>
              <a:gd name="connsiteY8" fmla="*/ 2008094 h 4270284"/>
              <a:gd name="connsiteX9" fmla="*/ 4706388 w 9242938"/>
              <a:gd name="connsiteY9" fmla="*/ 2284319 h 4270284"/>
              <a:gd name="connsiteX10" fmla="*/ 789746 w 9242938"/>
              <a:gd name="connsiteY10" fmla="*/ 2330824 h 4270284"/>
              <a:gd name="connsiteX11" fmla="*/ 332567 w 9242938"/>
              <a:gd name="connsiteY11" fmla="*/ 2987488 h 4270284"/>
              <a:gd name="connsiteX12" fmla="*/ 4246645 w 9242938"/>
              <a:gd name="connsiteY12" fmla="*/ 3128682 h 4270284"/>
              <a:gd name="connsiteX13" fmla="*/ 3789445 w 9242938"/>
              <a:gd name="connsiteY13" fmla="*/ 3944471 h 4270284"/>
              <a:gd name="connsiteX14" fmla="*/ 490433 w 9242938"/>
              <a:gd name="connsiteY14" fmla="*/ 3980329 h 4270284"/>
              <a:gd name="connsiteX15" fmla="*/ 472504 w 9242938"/>
              <a:gd name="connsiteY15" fmla="*/ 4249271 h 4270284"/>
              <a:gd name="connsiteX16" fmla="*/ 4363186 w 9242938"/>
              <a:gd name="connsiteY16" fmla="*/ 4231341 h 4270284"/>
              <a:gd name="connsiteX0" fmla="*/ 5035539 w 9242938"/>
              <a:gd name="connsiteY0" fmla="*/ 0 h 4270284"/>
              <a:gd name="connsiteX1" fmla="*/ 8800715 w 9242938"/>
              <a:gd name="connsiteY1" fmla="*/ 17929 h 4270284"/>
              <a:gd name="connsiteX2" fmla="*/ 8759986 w 9242938"/>
              <a:gd name="connsiteY2" fmla="*/ 660027 h 4270284"/>
              <a:gd name="connsiteX3" fmla="*/ 5490393 w 9242938"/>
              <a:gd name="connsiteY3" fmla="*/ 641537 h 4270284"/>
              <a:gd name="connsiteX4" fmla="*/ 4723723 w 9242938"/>
              <a:gd name="connsiteY4" fmla="*/ 1252257 h 4270284"/>
              <a:gd name="connsiteX5" fmla="*/ 2148904 w 9242938"/>
              <a:gd name="connsiteY5" fmla="*/ 1299882 h 4270284"/>
              <a:gd name="connsiteX6" fmla="*/ 1611410 w 9242938"/>
              <a:gd name="connsiteY6" fmla="*/ 1783977 h 4270284"/>
              <a:gd name="connsiteX7" fmla="*/ 2095115 w 9242938"/>
              <a:gd name="connsiteY7" fmla="*/ 1999129 h 4270284"/>
              <a:gd name="connsiteX8" fmla="*/ 4557886 w 9242938"/>
              <a:gd name="connsiteY8" fmla="*/ 2008094 h 4270284"/>
              <a:gd name="connsiteX9" fmla="*/ 4706388 w 9242938"/>
              <a:gd name="connsiteY9" fmla="*/ 2284319 h 4270284"/>
              <a:gd name="connsiteX10" fmla="*/ 789746 w 9242938"/>
              <a:gd name="connsiteY10" fmla="*/ 2330824 h 4270284"/>
              <a:gd name="connsiteX11" fmla="*/ 332567 w 9242938"/>
              <a:gd name="connsiteY11" fmla="*/ 2987488 h 4270284"/>
              <a:gd name="connsiteX12" fmla="*/ 4246645 w 9242938"/>
              <a:gd name="connsiteY12" fmla="*/ 3128682 h 4270284"/>
              <a:gd name="connsiteX13" fmla="*/ 3789445 w 9242938"/>
              <a:gd name="connsiteY13" fmla="*/ 3944471 h 4270284"/>
              <a:gd name="connsiteX14" fmla="*/ 490433 w 9242938"/>
              <a:gd name="connsiteY14" fmla="*/ 3980329 h 4270284"/>
              <a:gd name="connsiteX15" fmla="*/ 472504 w 9242938"/>
              <a:gd name="connsiteY15" fmla="*/ 4249271 h 4270284"/>
              <a:gd name="connsiteX16" fmla="*/ 4363186 w 9242938"/>
              <a:gd name="connsiteY16" fmla="*/ 4231341 h 4270284"/>
              <a:gd name="connsiteX0" fmla="*/ 5035539 w 9242938"/>
              <a:gd name="connsiteY0" fmla="*/ 0 h 4270284"/>
              <a:gd name="connsiteX1" fmla="*/ 8800715 w 9242938"/>
              <a:gd name="connsiteY1" fmla="*/ 17929 h 4270284"/>
              <a:gd name="connsiteX2" fmla="*/ 8759986 w 9242938"/>
              <a:gd name="connsiteY2" fmla="*/ 660027 h 4270284"/>
              <a:gd name="connsiteX3" fmla="*/ 5490393 w 9242938"/>
              <a:gd name="connsiteY3" fmla="*/ 641537 h 4270284"/>
              <a:gd name="connsiteX4" fmla="*/ 4723723 w 9242938"/>
              <a:gd name="connsiteY4" fmla="*/ 1252257 h 4270284"/>
              <a:gd name="connsiteX5" fmla="*/ 2148904 w 9242938"/>
              <a:gd name="connsiteY5" fmla="*/ 1261782 h 4270284"/>
              <a:gd name="connsiteX6" fmla="*/ 1611410 w 9242938"/>
              <a:gd name="connsiteY6" fmla="*/ 1783977 h 4270284"/>
              <a:gd name="connsiteX7" fmla="*/ 2095115 w 9242938"/>
              <a:gd name="connsiteY7" fmla="*/ 1999129 h 4270284"/>
              <a:gd name="connsiteX8" fmla="*/ 4557886 w 9242938"/>
              <a:gd name="connsiteY8" fmla="*/ 2008094 h 4270284"/>
              <a:gd name="connsiteX9" fmla="*/ 4706388 w 9242938"/>
              <a:gd name="connsiteY9" fmla="*/ 2284319 h 4270284"/>
              <a:gd name="connsiteX10" fmla="*/ 789746 w 9242938"/>
              <a:gd name="connsiteY10" fmla="*/ 2330824 h 4270284"/>
              <a:gd name="connsiteX11" fmla="*/ 332567 w 9242938"/>
              <a:gd name="connsiteY11" fmla="*/ 2987488 h 4270284"/>
              <a:gd name="connsiteX12" fmla="*/ 4246645 w 9242938"/>
              <a:gd name="connsiteY12" fmla="*/ 3128682 h 4270284"/>
              <a:gd name="connsiteX13" fmla="*/ 3789445 w 9242938"/>
              <a:gd name="connsiteY13" fmla="*/ 3944471 h 4270284"/>
              <a:gd name="connsiteX14" fmla="*/ 490433 w 9242938"/>
              <a:gd name="connsiteY14" fmla="*/ 3980329 h 4270284"/>
              <a:gd name="connsiteX15" fmla="*/ 472504 w 9242938"/>
              <a:gd name="connsiteY15" fmla="*/ 4249271 h 4270284"/>
              <a:gd name="connsiteX16" fmla="*/ 4363186 w 9242938"/>
              <a:gd name="connsiteY16" fmla="*/ 4231341 h 4270284"/>
              <a:gd name="connsiteX0" fmla="*/ 5035539 w 9242938"/>
              <a:gd name="connsiteY0" fmla="*/ 0 h 4270284"/>
              <a:gd name="connsiteX1" fmla="*/ 8800715 w 9242938"/>
              <a:gd name="connsiteY1" fmla="*/ 17929 h 4270284"/>
              <a:gd name="connsiteX2" fmla="*/ 8759986 w 9242938"/>
              <a:gd name="connsiteY2" fmla="*/ 660027 h 4270284"/>
              <a:gd name="connsiteX3" fmla="*/ 5490393 w 9242938"/>
              <a:gd name="connsiteY3" fmla="*/ 641537 h 4270284"/>
              <a:gd name="connsiteX4" fmla="*/ 4723723 w 9242938"/>
              <a:gd name="connsiteY4" fmla="*/ 1252257 h 4270284"/>
              <a:gd name="connsiteX5" fmla="*/ 2158843 w 9242938"/>
              <a:gd name="connsiteY5" fmla="*/ 1309407 h 4270284"/>
              <a:gd name="connsiteX6" fmla="*/ 1611410 w 9242938"/>
              <a:gd name="connsiteY6" fmla="*/ 1783977 h 4270284"/>
              <a:gd name="connsiteX7" fmla="*/ 2095115 w 9242938"/>
              <a:gd name="connsiteY7" fmla="*/ 1999129 h 4270284"/>
              <a:gd name="connsiteX8" fmla="*/ 4557886 w 9242938"/>
              <a:gd name="connsiteY8" fmla="*/ 2008094 h 4270284"/>
              <a:gd name="connsiteX9" fmla="*/ 4706388 w 9242938"/>
              <a:gd name="connsiteY9" fmla="*/ 2284319 h 4270284"/>
              <a:gd name="connsiteX10" fmla="*/ 789746 w 9242938"/>
              <a:gd name="connsiteY10" fmla="*/ 2330824 h 4270284"/>
              <a:gd name="connsiteX11" fmla="*/ 332567 w 9242938"/>
              <a:gd name="connsiteY11" fmla="*/ 2987488 h 4270284"/>
              <a:gd name="connsiteX12" fmla="*/ 4246645 w 9242938"/>
              <a:gd name="connsiteY12" fmla="*/ 3128682 h 4270284"/>
              <a:gd name="connsiteX13" fmla="*/ 3789445 w 9242938"/>
              <a:gd name="connsiteY13" fmla="*/ 3944471 h 4270284"/>
              <a:gd name="connsiteX14" fmla="*/ 490433 w 9242938"/>
              <a:gd name="connsiteY14" fmla="*/ 3980329 h 4270284"/>
              <a:gd name="connsiteX15" fmla="*/ 472504 w 9242938"/>
              <a:gd name="connsiteY15" fmla="*/ 4249271 h 4270284"/>
              <a:gd name="connsiteX16" fmla="*/ 4363186 w 9242938"/>
              <a:gd name="connsiteY16" fmla="*/ 4231341 h 4270284"/>
              <a:gd name="connsiteX0" fmla="*/ 5035539 w 9227102"/>
              <a:gd name="connsiteY0" fmla="*/ 187832 h 4458116"/>
              <a:gd name="connsiteX1" fmla="*/ 8771263 w 9227102"/>
              <a:gd name="connsiteY1" fmla="*/ 131 h 4458116"/>
              <a:gd name="connsiteX2" fmla="*/ 8759986 w 9227102"/>
              <a:gd name="connsiteY2" fmla="*/ 847859 h 4458116"/>
              <a:gd name="connsiteX3" fmla="*/ 5490393 w 9227102"/>
              <a:gd name="connsiteY3" fmla="*/ 829369 h 4458116"/>
              <a:gd name="connsiteX4" fmla="*/ 4723723 w 9227102"/>
              <a:gd name="connsiteY4" fmla="*/ 1440089 h 4458116"/>
              <a:gd name="connsiteX5" fmla="*/ 2158843 w 9227102"/>
              <a:gd name="connsiteY5" fmla="*/ 1497239 h 4458116"/>
              <a:gd name="connsiteX6" fmla="*/ 1611410 w 9227102"/>
              <a:gd name="connsiteY6" fmla="*/ 1971809 h 4458116"/>
              <a:gd name="connsiteX7" fmla="*/ 2095115 w 9227102"/>
              <a:gd name="connsiteY7" fmla="*/ 2186961 h 4458116"/>
              <a:gd name="connsiteX8" fmla="*/ 4557886 w 9227102"/>
              <a:gd name="connsiteY8" fmla="*/ 2195926 h 4458116"/>
              <a:gd name="connsiteX9" fmla="*/ 4706388 w 9227102"/>
              <a:gd name="connsiteY9" fmla="*/ 2472151 h 4458116"/>
              <a:gd name="connsiteX10" fmla="*/ 789746 w 9227102"/>
              <a:gd name="connsiteY10" fmla="*/ 2518656 h 4458116"/>
              <a:gd name="connsiteX11" fmla="*/ 332567 w 9227102"/>
              <a:gd name="connsiteY11" fmla="*/ 3175320 h 4458116"/>
              <a:gd name="connsiteX12" fmla="*/ 4246645 w 9227102"/>
              <a:gd name="connsiteY12" fmla="*/ 3316514 h 4458116"/>
              <a:gd name="connsiteX13" fmla="*/ 3789445 w 9227102"/>
              <a:gd name="connsiteY13" fmla="*/ 4132303 h 4458116"/>
              <a:gd name="connsiteX14" fmla="*/ 490433 w 9227102"/>
              <a:gd name="connsiteY14" fmla="*/ 4168161 h 4458116"/>
              <a:gd name="connsiteX15" fmla="*/ 472504 w 9227102"/>
              <a:gd name="connsiteY15" fmla="*/ 4437103 h 4458116"/>
              <a:gd name="connsiteX16" fmla="*/ 4363186 w 9227102"/>
              <a:gd name="connsiteY16" fmla="*/ 4419173 h 4458116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80345 h 4490602"/>
              <a:gd name="connsiteX3" fmla="*/ 5490393 w 9227102"/>
              <a:gd name="connsiteY3" fmla="*/ 861855 h 4490602"/>
              <a:gd name="connsiteX4" fmla="*/ 4723723 w 9227102"/>
              <a:gd name="connsiteY4" fmla="*/ 1472575 h 4490602"/>
              <a:gd name="connsiteX5" fmla="*/ 2158843 w 9227102"/>
              <a:gd name="connsiteY5" fmla="*/ 1529725 h 4490602"/>
              <a:gd name="connsiteX6" fmla="*/ 1611410 w 9227102"/>
              <a:gd name="connsiteY6" fmla="*/ 2004295 h 4490602"/>
              <a:gd name="connsiteX7" fmla="*/ 2095115 w 9227102"/>
              <a:gd name="connsiteY7" fmla="*/ 2219447 h 4490602"/>
              <a:gd name="connsiteX8" fmla="*/ 4557886 w 9227102"/>
              <a:gd name="connsiteY8" fmla="*/ 2228412 h 4490602"/>
              <a:gd name="connsiteX9" fmla="*/ 4706388 w 9227102"/>
              <a:gd name="connsiteY9" fmla="*/ 2504637 h 4490602"/>
              <a:gd name="connsiteX10" fmla="*/ 789746 w 9227102"/>
              <a:gd name="connsiteY10" fmla="*/ 2551142 h 4490602"/>
              <a:gd name="connsiteX11" fmla="*/ 332567 w 9227102"/>
              <a:gd name="connsiteY11" fmla="*/ 3207806 h 4490602"/>
              <a:gd name="connsiteX12" fmla="*/ 4246645 w 9227102"/>
              <a:gd name="connsiteY12" fmla="*/ 3349000 h 4490602"/>
              <a:gd name="connsiteX13" fmla="*/ 3789445 w 9227102"/>
              <a:gd name="connsiteY13" fmla="*/ 4164789 h 4490602"/>
              <a:gd name="connsiteX14" fmla="*/ 490433 w 9227102"/>
              <a:gd name="connsiteY14" fmla="*/ 4200647 h 4490602"/>
              <a:gd name="connsiteX15" fmla="*/ 472504 w 9227102"/>
              <a:gd name="connsiteY15" fmla="*/ 4469589 h 4490602"/>
              <a:gd name="connsiteX16" fmla="*/ 4363186 w 9227102"/>
              <a:gd name="connsiteY16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3 w 9227102"/>
              <a:gd name="connsiteY3" fmla="*/ 861855 h 4490602"/>
              <a:gd name="connsiteX4" fmla="*/ 4723723 w 9227102"/>
              <a:gd name="connsiteY4" fmla="*/ 1472575 h 4490602"/>
              <a:gd name="connsiteX5" fmla="*/ 2158843 w 9227102"/>
              <a:gd name="connsiteY5" fmla="*/ 1529725 h 4490602"/>
              <a:gd name="connsiteX6" fmla="*/ 1611410 w 9227102"/>
              <a:gd name="connsiteY6" fmla="*/ 2004295 h 4490602"/>
              <a:gd name="connsiteX7" fmla="*/ 2095115 w 9227102"/>
              <a:gd name="connsiteY7" fmla="*/ 2219447 h 4490602"/>
              <a:gd name="connsiteX8" fmla="*/ 4557886 w 9227102"/>
              <a:gd name="connsiteY8" fmla="*/ 2228412 h 4490602"/>
              <a:gd name="connsiteX9" fmla="*/ 4706388 w 9227102"/>
              <a:gd name="connsiteY9" fmla="*/ 2504637 h 4490602"/>
              <a:gd name="connsiteX10" fmla="*/ 789746 w 9227102"/>
              <a:gd name="connsiteY10" fmla="*/ 2551142 h 4490602"/>
              <a:gd name="connsiteX11" fmla="*/ 332567 w 9227102"/>
              <a:gd name="connsiteY11" fmla="*/ 3207806 h 4490602"/>
              <a:gd name="connsiteX12" fmla="*/ 4246645 w 9227102"/>
              <a:gd name="connsiteY12" fmla="*/ 3349000 h 4490602"/>
              <a:gd name="connsiteX13" fmla="*/ 3789445 w 9227102"/>
              <a:gd name="connsiteY13" fmla="*/ 4164789 h 4490602"/>
              <a:gd name="connsiteX14" fmla="*/ 490433 w 9227102"/>
              <a:gd name="connsiteY14" fmla="*/ 4200647 h 4490602"/>
              <a:gd name="connsiteX15" fmla="*/ 472504 w 9227102"/>
              <a:gd name="connsiteY15" fmla="*/ 4469589 h 4490602"/>
              <a:gd name="connsiteX16" fmla="*/ 4363186 w 9227102"/>
              <a:gd name="connsiteY16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4 w 9227102"/>
              <a:gd name="connsiteY3" fmla="*/ 803103 h 4490602"/>
              <a:gd name="connsiteX4" fmla="*/ 4723723 w 9227102"/>
              <a:gd name="connsiteY4" fmla="*/ 1472575 h 4490602"/>
              <a:gd name="connsiteX5" fmla="*/ 2158843 w 9227102"/>
              <a:gd name="connsiteY5" fmla="*/ 1529725 h 4490602"/>
              <a:gd name="connsiteX6" fmla="*/ 1611410 w 9227102"/>
              <a:gd name="connsiteY6" fmla="*/ 2004295 h 4490602"/>
              <a:gd name="connsiteX7" fmla="*/ 2095115 w 9227102"/>
              <a:gd name="connsiteY7" fmla="*/ 2219447 h 4490602"/>
              <a:gd name="connsiteX8" fmla="*/ 4557886 w 9227102"/>
              <a:gd name="connsiteY8" fmla="*/ 2228412 h 4490602"/>
              <a:gd name="connsiteX9" fmla="*/ 4706388 w 9227102"/>
              <a:gd name="connsiteY9" fmla="*/ 2504637 h 4490602"/>
              <a:gd name="connsiteX10" fmla="*/ 789746 w 9227102"/>
              <a:gd name="connsiteY10" fmla="*/ 2551142 h 4490602"/>
              <a:gd name="connsiteX11" fmla="*/ 332567 w 9227102"/>
              <a:gd name="connsiteY11" fmla="*/ 3207806 h 4490602"/>
              <a:gd name="connsiteX12" fmla="*/ 4246645 w 9227102"/>
              <a:gd name="connsiteY12" fmla="*/ 3349000 h 4490602"/>
              <a:gd name="connsiteX13" fmla="*/ 3789445 w 9227102"/>
              <a:gd name="connsiteY13" fmla="*/ 4164789 h 4490602"/>
              <a:gd name="connsiteX14" fmla="*/ 490433 w 9227102"/>
              <a:gd name="connsiteY14" fmla="*/ 4200647 h 4490602"/>
              <a:gd name="connsiteX15" fmla="*/ 472504 w 9227102"/>
              <a:gd name="connsiteY15" fmla="*/ 4469589 h 4490602"/>
              <a:gd name="connsiteX16" fmla="*/ 4363186 w 9227102"/>
              <a:gd name="connsiteY16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4 w 9227102"/>
              <a:gd name="connsiteY3" fmla="*/ 803103 h 4490602"/>
              <a:gd name="connsiteX4" fmla="*/ 4723723 w 9227102"/>
              <a:gd name="connsiteY4" fmla="*/ 1472575 h 4490602"/>
              <a:gd name="connsiteX5" fmla="*/ 2158843 w 9227102"/>
              <a:gd name="connsiteY5" fmla="*/ 1529725 h 4490602"/>
              <a:gd name="connsiteX6" fmla="*/ 2095115 w 9227102"/>
              <a:gd name="connsiteY6" fmla="*/ 2219447 h 4490602"/>
              <a:gd name="connsiteX7" fmla="*/ 4557886 w 9227102"/>
              <a:gd name="connsiteY7" fmla="*/ 2228412 h 4490602"/>
              <a:gd name="connsiteX8" fmla="*/ 4706388 w 9227102"/>
              <a:gd name="connsiteY8" fmla="*/ 2504637 h 4490602"/>
              <a:gd name="connsiteX9" fmla="*/ 789746 w 9227102"/>
              <a:gd name="connsiteY9" fmla="*/ 2551142 h 4490602"/>
              <a:gd name="connsiteX10" fmla="*/ 332567 w 9227102"/>
              <a:gd name="connsiteY10" fmla="*/ 3207806 h 4490602"/>
              <a:gd name="connsiteX11" fmla="*/ 4246645 w 9227102"/>
              <a:gd name="connsiteY11" fmla="*/ 3349000 h 4490602"/>
              <a:gd name="connsiteX12" fmla="*/ 3789445 w 9227102"/>
              <a:gd name="connsiteY12" fmla="*/ 4164789 h 4490602"/>
              <a:gd name="connsiteX13" fmla="*/ 490433 w 9227102"/>
              <a:gd name="connsiteY13" fmla="*/ 4200647 h 4490602"/>
              <a:gd name="connsiteX14" fmla="*/ 472504 w 9227102"/>
              <a:gd name="connsiteY14" fmla="*/ 4469589 h 4490602"/>
              <a:gd name="connsiteX15" fmla="*/ 4363186 w 9227102"/>
              <a:gd name="connsiteY15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4 w 9227102"/>
              <a:gd name="connsiteY3" fmla="*/ 803103 h 4490602"/>
              <a:gd name="connsiteX4" fmla="*/ 4723723 w 9227102"/>
              <a:gd name="connsiteY4" fmla="*/ 1472575 h 4490602"/>
              <a:gd name="connsiteX5" fmla="*/ 2158843 w 9227102"/>
              <a:gd name="connsiteY5" fmla="*/ 1529725 h 4490602"/>
              <a:gd name="connsiteX6" fmla="*/ 4557886 w 9227102"/>
              <a:gd name="connsiteY6" fmla="*/ 2228412 h 4490602"/>
              <a:gd name="connsiteX7" fmla="*/ 4706388 w 9227102"/>
              <a:gd name="connsiteY7" fmla="*/ 2504637 h 4490602"/>
              <a:gd name="connsiteX8" fmla="*/ 789746 w 9227102"/>
              <a:gd name="connsiteY8" fmla="*/ 2551142 h 4490602"/>
              <a:gd name="connsiteX9" fmla="*/ 332567 w 9227102"/>
              <a:gd name="connsiteY9" fmla="*/ 3207806 h 4490602"/>
              <a:gd name="connsiteX10" fmla="*/ 4246645 w 9227102"/>
              <a:gd name="connsiteY10" fmla="*/ 3349000 h 4490602"/>
              <a:gd name="connsiteX11" fmla="*/ 3789445 w 9227102"/>
              <a:gd name="connsiteY11" fmla="*/ 4164789 h 4490602"/>
              <a:gd name="connsiteX12" fmla="*/ 490433 w 9227102"/>
              <a:gd name="connsiteY12" fmla="*/ 4200647 h 4490602"/>
              <a:gd name="connsiteX13" fmla="*/ 472504 w 9227102"/>
              <a:gd name="connsiteY13" fmla="*/ 4469589 h 4490602"/>
              <a:gd name="connsiteX14" fmla="*/ 4363186 w 9227102"/>
              <a:gd name="connsiteY14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4 w 9227102"/>
              <a:gd name="connsiteY3" fmla="*/ 803103 h 4490602"/>
              <a:gd name="connsiteX4" fmla="*/ 4723723 w 9227102"/>
              <a:gd name="connsiteY4" fmla="*/ 1472575 h 4490602"/>
              <a:gd name="connsiteX5" fmla="*/ 2335554 w 9227102"/>
              <a:gd name="connsiteY5" fmla="*/ 1750042 h 4490602"/>
              <a:gd name="connsiteX6" fmla="*/ 4557886 w 9227102"/>
              <a:gd name="connsiteY6" fmla="*/ 2228412 h 4490602"/>
              <a:gd name="connsiteX7" fmla="*/ 4706388 w 9227102"/>
              <a:gd name="connsiteY7" fmla="*/ 2504637 h 4490602"/>
              <a:gd name="connsiteX8" fmla="*/ 789746 w 9227102"/>
              <a:gd name="connsiteY8" fmla="*/ 2551142 h 4490602"/>
              <a:gd name="connsiteX9" fmla="*/ 332567 w 9227102"/>
              <a:gd name="connsiteY9" fmla="*/ 3207806 h 4490602"/>
              <a:gd name="connsiteX10" fmla="*/ 4246645 w 9227102"/>
              <a:gd name="connsiteY10" fmla="*/ 3349000 h 4490602"/>
              <a:gd name="connsiteX11" fmla="*/ 3789445 w 9227102"/>
              <a:gd name="connsiteY11" fmla="*/ 4164789 h 4490602"/>
              <a:gd name="connsiteX12" fmla="*/ 490433 w 9227102"/>
              <a:gd name="connsiteY12" fmla="*/ 4200647 h 4490602"/>
              <a:gd name="connsiteX13" fmla="*/ 472504 w 9227102"/>
              <a:gd name="connsiteY13" fmla="*/ 4469589 h 4490602"/>
              <a:gd name="connsiteX14" fmla="*/ 4363186 w 9227102"/>
              <a:gd name="connsiteY14" fmla="*/ 4451659 h 4490602"/>
              <a:gd name="connsiteX0" fmla="*/ 5035539 w 9227102"/>
              <a:gd name="connsiteY0" fmla="*/ 0 h 4490602"/>
              <a:gd name="connsiteX1" fmla="*/ 8771263 w 9227102"/>
              <a:gd name="connsiteY1" fmla="*/ 32617 h 4490602"/>
              <a:gd name="connsiteX2" fmla="*/ 8759986 w 9227102"/>
              <a:gd name="connsiteY2" fmla="*/ 821594 h 4490602"/>
              <a:gd name="connsiteX3" fmla="*/ 5490394 w 9227102"/>
              <a:gd name="connsiteY3" fmla="*/ 803103 h 4490602"/>
              <a:gd name="connsiteX4" fmla="*/ 4723723 w 9227102"/>
              <a:gd name="connsiteY4" fmla="*/ 1472575 h 4490602"/>
              <a:gd name="connsiteX5" fmla="*/ 2335554 w 9227102"/>
              <a:gd name="connsiteY5" fmla="*/ 1750042 h 4490602"/>
              <a:gd name="connsiteX6" fmla="*/ 4557886 w 9227102"/>
              <a:gd name="connsiteY6" fmla="*/ 2228412 h 4490602"/>
              <a:gd name="connsiteX7" fmla="*/ 4706388 w 9227102"/>
              <a:gd name="connsiteY7" fmla="*/ 2504637 h 4490602"/>
              <a:gd name="connsiteX8" fmla="*/ 789746 w 9227102"/>
              <a:gd name="connsiteY8" fmla="*/ 2551142 h 4490602"/>
              <a:gd name="connsiteX9" fmla="*/ 332567 w 9227102"/>
              <a:gd name="connsiteY9" fmla="*/ 3207806 h 4490602"/>
              <a:gd name="connsiteX10" fmla="*/ 4246645 w 9227102"/>
              <a:gd name="connsiteY10" fmla="*/ 3349000 h 4490602"/>
              <a:gd name="connsiteX11" fmla="*/ 3789445 w 9227102"/>
              <a:gd name="connsiteY11" fmla="*/ 4164789 h 4490602"/>
              <a:gd name="connsiteX12" fmla="*/ 490433 w 9227102"/>
              <a:gd name="connsiteY12" fmla="*/ 4200647 h 4490602"/>
              <a:gd name="connsiteX13" fmla="*/ 472504 w 9227102"/>
              <a:gd name="connsiteY13" fmla="*/ 4469589 h 4490602"/>
              <a:gd name="connsiteX14" fmla="*/ 4363186 w 9227102"/>
              <a:gd name="connsiteY14" fmla="*/ 4451659 h 4490602"/>
              <a:gd name="connsiteX0" fmla="*/ 4704241 w 8895804"/>
              <a:gd name="connsiteY0" fmla="*/ 0 h 4490602"/>
              <a:gd name="connsiteX1" fmla="*/ 8439965 w 8895804"/>
              <a:gd name="connsiteY1" fmla="*/ 32617 h 4490602"/>
              <a:gd name="connsiteX2" fmla="*/ 8428688 w 8895804"/>
              <a:gd name="connsiteY2" fmla="*/ 821594 h 4490602"/>
              <a:gd name="connsiteX3" fmla="*/ 5159096 w 8895804"/>
              <a:gd name="connsiteY3" fmla="*/ 803103 h 4490602"/>
              <a:gd name="connsiteX4" fmla="*/ 4392425 w 8895804"/>
              <a:gd name="connsiteY4" fmla="*/ 1472575 h 4490602"/>
              <a:gd name="connsiteX5" fmla="*/ 2004256 w 8895804"/>
              <a:gd name="connsiteY5" fmla="*/ 1750042 h 4490602"/>
              <a:gd name="connsiteX6" fmla="*/ 4226588 w 8895804"/>
              <a:gd name="connsiteY6" fmla="*/ 2228412 h 4490602"/>
              <a:gd name="connsiteX7" fmla="*/ 4375090 w 8895804"/>
              <a:gd name="connsiteY7" fmla="*/ 2504637 h 4490602"/>
              <a:gd name="connsiteX8" fmla="*/ 1269 w 8895804"/>
              <a:gd name="connsiteY8" fmla="*/ 3207806 h 4490602"/>
              <a:gd name="connsiteX9" fmla="*/ 3915347 w 8895804"/>
              <a:gd name="connsiteY9" fmla="*/ 3349000 h 4490602"/>
              <a:gd name="connsiteX10" fmla="*/ 3458147 w 8895804"/>
              <a:gd name="connsiteY10" fmla="*/ 4164789 h 4490602"/>
              <a:gd name="connsiteX11" fmla="*/ 159135 w 8895804"/>
              <a:gd name="connsiteY11" fmla="*/ 4200647 h 4490602"/>
              <a:gd name="connsiteX12" fmla="*/ 141206 w 8895804"/>
              <a:gd name="connsiteY12" fmla="*/ 4469589 h 4490602"/>
              <a:gd name="connsiteX13" fmla="*/ 4031888 w 8895804"/>
              <a:gd name="connsiteY13" fmla="*/ 4451659 h 4490602"/>
              <a:gd name="connsiteX0" fmla="*/ 4663169 w 8854732"/>
              <a:gd name="connsiteY0" fmla="*/ 0 h 4490602"/>
              <a:gd name="connsiteX1" fmla="*/ 8398893 w 8854732"/>
              <a:gd name="connsiteY1" fmla="*/ 32617 h 4490602"/>
              <a:gd name="connsiteX2" fmla="*/ 8387616 w 8854732"/>
              <a:gd name="connsiteY2" fmla="*/ 821594 h 4490602"/>
              <a:gd name="connsiteX3" fmla="*/ 5118024 w 8854732"/>
              <a:gd name="connsiteY3" fmla="*/ 803103 h 4490602"/>
              <a:gd name="connsiteX4" fmla="*/ 4351353 w 8854732"/>
              <a:gd name="connsiteY4" fmla="*/ 1472575 h 4490602"/>
              <a:gd name="connsiteX5" fmla="*/ 1963184 w 8854732"/>
              <a:gd name="connsiteY5" fmla="*/ 1750042 h 4490602"/>
              <a:gd name="connsiteX6" fmla="*/ 4185516 w 8854732"/>
              <a:gd name="connsiteY6" fmla="*/ 2228412 h 4490602"/>
              <a:gd name="connsiteX7" fmla="*/ 4334018 w 8854732"/>
              <a:gd name="connsiteY7" fmla="*/ 2504637 h 4490602"/>
              <a:gd name="connsiteX8" fmla="*/ 3874275 w 8854732"/>
              <a:gd name="connsiteY8" fmla="*/ 3349000 h 4490602"/>
              <a:gd name="connsiteX9" fmla="*/ 3417075 w 8854732"/>
              <a:gd name="connsiteY9" fmla="*/ 4164789 h 4490602"/>
              <a:gd name="connsiteX10" fmla="*/ 118063 w 8854732"/>
              <a:gd name="connsiteY10" fmla="*/ 4200647 h 4490602"/>
              <a:gd name="connsiteX11" fmla="*/ 100134 w 8854732"/>
              <a:gd name="connsiteY11" fmla="*/ 4469589 h 4490602"/>
              <a:gd name="connsiteX12" fmla="*/ 3990816 w 8854732"/>
              <a:gd name="connsiteY12" fmla="*/ 4451659 h 4490602"/>
              <a:gd name="connsiteX0" fmla="*/ 4663169 w 8854732"/>
              <a:gd name="connsiteY0" fmla="*/ 0 h 5009851"/>
              <a:gd name="connsiteX1" fmla="*/ 8398893 w 8854732"/>
              <a:gd name="connsiteY1" fmla="*/ 32617 h 5009851"/>
              <a:gd name="connsiteX2" fmla="*/ 8387616 w 8854732"/>
              <a:gd name="connsiteY2" fmla="*/ 821594 h 5009851"/>
              <a:gd name="connsiteX3" fmla="*/ 5118024 w 8854732"/>
              <a:gd name="connsiteY3" fmla="*/ 803103 h 5009851"/>
              <a:gd name="connsiteX4" fmla="*/ 4351353 w 8854732"/>
              <a:gd name="connsiteY4" fmla="*/ 1472575 h 5009851"/>
              <a:gd name="connsiteX5" fmla="*/ 1963184 w 8854732"/>
              <a:gd name="connsiteY5" fmla="*/ 1750042 h 5009851"/>
              <a:gd name="connsiteX6" fmla="*/ 4185516 w 8854732"/>
              <a:gd name="connsiteY6" fmla="*/ 2228412 h 5009851"/>
              <a:gd name="connsiteX7" fmla="*/ 4334018 w 8854732"/>
              <a:gd name="connsiteY7" fmla="*/ 2504637 h 5009851"/>
              <a:gd name="connsiteX8" fmla="*/ 3874275 w 8854732"/>
              <a:gd name="connsiteY8" fmla="*/ 3349000 h 5009851"/>
              <a:gd name="connsiteX9" fmla="*/ 3417075 w 8854732"/>
              <a:gd name="connsiteY9" fmla="*/ 4164789 h 5009851"/>
              <a:gd name="connsiteX10" fmla="*/ 118063 w 8854732"/>
              <a:gd name="connsiteY10" fmla="*/ 4200647 h 5009851"/>
              <a:gd name="connsiteX11" fmla="*/ 100134 w 8854732"/>
              <a:gd name="connsiteY11" fmla="*/ 4469589 h 5009851"/>
              <a:gd name="connsiteX12" fmla="*/ 3961364 w 8854732"/>
              <a:gd name="connsiteY12" fmla="*/ 5009798 h 5009851"/>
              <a:gd name="connsiteX0" fmla="*/ 5395538 w 9587101"/>
              <a:gd name="connsiteY0" fmla="*/ 0 h 5127244"/>
              <a:gd name="connsiteX1" fmla="*/ 9131262 w 9587101"/>
              <a:gd name="connsiteY1" fmla="*/ 32617 h 5127244"/>
              <a:gd name="connsiteX2" fmla="*/ 9119985 w 9587101"/>
              <a:gd name="connsiteY2" fmla="*/ 821594 h 5127244"/>
              <a:gd name="connsiteX3" fmla="*/ 5850393 w 9587101"/>
              <a:gd name="connsiteY3" fmla="*/ 803103 h 5127244"/>
              <a:gd name="connsiteX4" fmla="*/ 5083722 w 9587101"/>
              <a:gd name="connsiteY4" fmla="*/ 1472575 h 5127244"/>
              <a:gd name="connsiteX5" fmla="*/ 2695553 w 9587101"/>
              <a:gd name="connsiteY5" fmla="*/ 1750042 h 5127244"/>
              <a:gd name="connsiteX6" fmla="*/ 4917885 w 9587101"/>
              <a:gd name="connsiteY6" fmla="*/ 2228412 h 5127244"/>
              <a:gd name="connsiteX7" fmla="*/ 5066387 w 9587101"/>
              <a:gd name="connsiteY7" fmla="*/ 2504637 h 5127244"/>
              <a:gd name="connsiteX8" fmla="*/ 4606644 w 9587101"/>
              <a:gd name="connsiteY8" fmla="*/ 3349000 h 5127244"/>
              <a:gd name="connsiteX9" fmla="*/ 4149444 w 9587101"/>
              <a:gd name="connsiteY9" fmla="*/ 4164789 h 5127244"/>
              <a:gd name="connsiteX10" fmla="*/ 850432 w 9587101"/>
              <a:gd name="connsiteY10" fmla="*/ 4200647 h 5127244"/>
              <a:gd name="connsiteX11" fmla="*/ 37306 w 9587101"/>
              <a:gd name="connsiteY11" fmla="*/ 5115855 h 5127244"/>
              <a:gd name="connsiteX12" fmla="*/ 4693733 w 9587101"/>
              <a:gd name="connsiteY12" fmla="*/ 5009798 h 5127244"/>
              <a:gd name="connsiteX0" fmla="*/ 5768762 w 9960325"/>
              <a:gd name="connsiteY0" fmla="*/ 0 h 5127244"/>
              <a:gd name="connsiteX1" fmla="*/ 9504486 w 9960325"/>
              <a:gd name="connsiteY1" fmla="*/ 32617 h 5127244"/>
              <a:gd name="connsiteX2" fmla="*/ 9493209 w 9960325"/>
              <a:gd name="connsiteY2" fmla="*/ 821594 h 5127244"/>
              <a:gd name="connsiteX3" fmla="*/ 6223617 w 9960325"/>
              <a:gd name="connsiteY3" fmla="*/ 803103 h 5127244"/>
              <a:gd name="connsiteX4" fmla="*/ 5456946 w 9960325"/>
              <a:gd name="connsiteY4" fmla="*/ 1472575 h 5127244"/>
              <a:gd name="connsiteX5" fmla="*/ 3068777 w 9960325"/>
              <a:gd name="connsiteY5" fmla="*/ 1750042 h 5127244"/>
              <a:gd name="connsiteX6" fmla="*/ 5291109 w 9960325"/>
              <a:gd name="connsiteY6" fmla="*/ 2228412 h 5127244"/>
              <a:gd name="connsiteX7" fmla="*/ 5439611 w 9960325"/>
              <a:gd name="connsiteY7" fmla="*/ 2504637 h 5127244"/>
              <a:gd name="connsiteX8" fmla="*/ 4979868 w 9960325"/>
              <a:gd name="connsiteY8" fmla="*/ 3349000 h 5127244"/>
              <a:gd name="connsiteX9" fmla="*/ 4522668 w 9960325"/>
              <a:gd name="connsiteY9" fmla="*/ 4164789 h 5127244"/>
              <a:gd name="connsiteX10" fmla="*/ 310652 w 9960325"/>
              <a:gd name="connsiteY10" fmla="*/ 4611907 h 5127244"/>
              <a:gd name="connsiteX11" fmla="*/ 410530 w 9960325"/>
              <a:gd name="connsiteY11" fmla="*/ 5115855 h 5127244"/>
              <a:gd name="connsiteX12" fmla="*/ 5066957 w 9960325"/>
              <a:gd name="connsiteY12" fmla="*/ 5009798 h 5127244"/>
              <a:gd name="connsiteX0" fmla="*/ 5757855 w 9949418"/>
              <a:gd name="connsiteY0" fmla="*/ 0 h 5127244"/>
              <a:gd name="connsiteX1" fmla="*/ 9493579 w 9949418"/>
              <a:gd name="connsiteY1" fmla="*/ 32617 h 5127244"/>
              <a:gd name="connsiteX2" fmla="*/ 9482302 w 9949418"/>
              <a:gd name="connsiteY2" fmla="*/ 821594 h 5127244"/>
              <a:gd name="connsiteX3" fmla="*/ 6212710 w 9949418"/>
              <a:gd name="connsiteY3" fmla="*/ 803103 h 5127244"/>
              <a:gd name="connsiteX4" fmla="*/ 5446039 w 9949418"/>
              <a:gd name="connsiteY4" fmla="*/ 1472575 h 5127244"/>
              <a:gd name="connsiteX5" fmla="*/ 3057870 w 9949418"/>
              <a:gd name="connsiteY5" fmla="*/ 1750042 h 5127244"/>
              <a:gd name="connsiteX6" fmla="*/ 5280202 w 9949418"/>
              <a:gd name="connsiteY6" fmla="*/ 2228412 h 5127244"/>
              <a:gd name="connsiteX7" fmla="*/ 5428704 w 9949418"/>
              <a:gd name="connsiteY7" fmla="*/ 2504637 h 5127244"/>
              <a:gd name="connsiteX8" fmla="*/ 4968961 w 9949418"/>
              <a:gd name="connsiteY8" fmla="*/ 3349000 h 5127244"/>
              <a:gd name="connsiteX9" fmla="*/ 4364502 w 9949418"/>
              <a:gd name="connsiteY9" fmla="*/ 4546673 h 5127244"/>
              <a:gd name="connsiteX10" fmla="*/ 299745 w 9949418"/>
              <a:gd name="connsiteY10" fmla="*/ 4611907 h 5127244"/>
              <a:gd name="connsiteX11" fmla="*/ 399623 w 9949418"/>
              <a:gd name="connsiteY11" fmla="*/ 5115855 h 5127244"/>
              <a:gd name="connsiteX12" fmla="*/ 5056050 w 9949418"/>
              <a:gd name="connsiteY12" fmla="*/ 5009798 h 5127244"/>
              <a:gd name="connsiteX0" fmla="*/ 5757855 w 9949418"/>
              <a:gd name="connsiteY0" fmla="*/ 0 h 5127244"/>
              <a:gd name="connsiteX1" fmla="*/ 9493579 w 9949418"/>
              <a:gd name="connsiteY1" fmla="*/ 32617 h 5127244"/>
              <a:gd name="connsiteX2" fmla="*/ 9482302 w 9949418"/>
              <a:gd name="connsiteY2" fmla="*/ 821594 h 5127244"/>
              <a:gd name="connsiteX3" fmla="*/ 6212710 w 9949418"/>
              <a:gd name="connsiteY3" fmla="*/ 803103 h 5127244"/>
              <a:gd name="connsiteX4" fmla="*/ 5446039 w 9949418"/>
              <a:gd name="connsiteY4" fmla="*/ 1472575 h 5127244"/>
              <a:gd name="connsiteX5" fmla="*/ 3352388 w 9949418"/>
              <a:gd name="connsiteY5" fmla="*/ 1720667 h 5127244"/>
              <a:gd name="connsiteX6" fmla="*/ 5280202 w 9949418"/>
              <a:gd name="connsiteY6" fmla="*/ 2228412 h 5127244"/>
              <a:gd name="connsiteX7" fmla="*/ 5428704 w 9949418"/>
              <a:gd name="connsiteY7" fmla="*/ 2504637 h 5127244"/>
              <a:gd name="connsiteX8" fmla="*/ 4968961 w 9949418"/>
              <a:gd name="connsiteY8" fmla="*/ 3349000 h 5127244"/>
              <a:gd name="connsiteX9" fmla="*/ 4364502 w 9949418"/>
              <a:gd name="connsiteY9" fmla="*/ 4546673 h 5127244"/>
              <a:gd name="connsiteX10" fmla="*/ 299745 w 9949418"/>
              <a:gd name="connsiteY10" fmla="*/ 4611907 h 5127244"/>
              <a:gd name="connsiteX11" fmla="*/ 399623 w 9949418"/>
              <a:gd name="connsiteY11" fmla="*/ 5115855 h 5127244"/>
              <a:gd name="connsiteX12" fmla="*/ 5056050 w 9949418"/>
              <a:gd name="connsiteY12" fmla="*/ 5009798 h 5127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949418" h="5127244">
                <a:moveTo>
                  <a:pt x="5757855" y="0"/>
                </a:moveTo>
                <a:lnTo>
                  <a:pt x="9493579" y="32617"/>
                </a:lnTo>
                <a:cubicBezTo>
                  <a:pt x="10144135" y="56896"/>
                  <a:pt x="10060526" y="706547"/>
                  <a:pt x="9482302" y="821594"/>
                </a:cubicBezTo>
                <a:lnTo>
                  <a:pt x="6212710" y="803103"/>
                </a:lnTo>
                <a:cubicBezTo>
                  <a:pt x="5053275" y="800115"/>
                  <a:pt x="5976451" y="1373963"/>
                  <a:pt x="5446039" y="1472575"/>
                </a:cubicBezTo>
                <a:cubicBezTo>
                  <a:pt x="4594392" y="1472575"/>
                  <a:pt x="3586190" y="1227498"/>
                  <a:pt x="3352388" y="1720667"/>
                </a:cubicBezTo>
                <a:cubicBezTo>
                  <a:pt x="3118586" y="2213836"/>
                  <a:pt x="4934149" y="2097750"/>
                  <a:pt x="5280202" y="2228412"/>
                </a:cubicBezTo>
                <a:cubicBezTo>
                  <a:pt x="5626255" y="2359074"/>
                  <a:pt x="5480577" y="2317872"/>
                  <a:pt x="5428704" y="2504637"/>
                </a:cubicBezTo>
                <a:cubicBezTo>
                  <a:pt x="5376831" y="2691402"/>
                  <a:pt x="5146328" y="3008661"/>
                  <a:pt x="4968961" y="3349000"/>
                </a:cubicBezTo>
                <a:cubicBezTo>
                  <a:pt x="4791594" y="3689339"/>
                  <a:pt x="5142705" y="4336189"/>
                  <a:pt x="4364502" y="4546673"/>
                </a:cubicBezTo>
                <a:cubicBezTo>
                  <a:pt x="3586299" y="4757157"/>
                  <a:pt x="960558" y="4517043"/>
                  <a:pt x="299745" y="4611907"/>
                </a:cubicBezTo>
                <a:cubicBezTo>
                  <a:pt x="-361068" y="4706771"/>
                  <a:pt x="255934" y="5062066"/>
                  <a:pt x="399623" y="5115855"/>
                </a:cubicBezTo>
                <a:cubicBezTo>
                  <a:pt x="543312" y="5169644"/>
                  <a:pt x="3759156" y="5015775"/>
                  <a:pt x="5056050" y="5009798"/>
                </a:cubicBezTo>
              </a:path>
            </a:pathLst>
          </a:cu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2285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19" y="1883284"/>
            <a:ext cx="753110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5677341" y="2539918"/>
            <a:ext cx="2371284" cy="1908599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416645" name="Rectangle 5"/>
          <p:cNvSpPr>
            <a:spLocks noChangeArrowheads="1"/>
          </p:cNvSpPr>
          <p:nvPr/>
        </p:nvSpPr>
        <p:spPr bwMode="auto">
          <a:xfrm>
            <a:off x="985837" y="1098550"/>
            <a:ext cx="717232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Use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ACE_Svc_Handler</a:t>
            </a:r>
            <a:r>
              <a:rPr lang="en-US" sz="2000" u="none" dirty="0" smtClean="0">
                <a:latin typeface="+mj-lt"/>
              </a:rPr>
              <a:t> to implement “half-</a:t>
            </a:r>
            <a:r>
              <a:rPr lang="en-US" sz="2000" u="none" dirty="0" err="1" smtClean="0">
                <a:latin typeface="+mj-lt"/>
              </a:rPr>
              <a:t>async</a:t>
            </a:r>
            <a:r>
              <a:rPr lang="en-US" sz="2000" u="none" dirty="0" smtClean="0">
                <a:latin typeface="+mj-lt"/>
              </a:rPr>
              <a:t>” portion of JAWS web server based on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>
                <a:latin typeface="+mj-lt"/>
              </a:rPr>
              <a:t>A</a:t>
            </a:r>
            <a:r>
              <a:rPr lang="en-US" sz="2000" i="1" u="none" dirty="0" err="1" smtClean="0">
                <a:latin typeface="+mj-lt"/>
              </a:rPr>
              <a:t>sync</a:t>
            </a:r>
            <a:r>
              <a:rPr lang="en-US" sz="2000" u="none" dirty="0" smtClean="0">
                <a:latin typeface="+mj-lt"/>
              </a:rPr>
              <a:t> pattern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473389" y="2192721"/>
            <a:ext cx="1927410" cy="24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34403" y="2169887"/>
            <a:ext cx="210138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Server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5024" y="5519310"/>
            <a:ext cx="164170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1643" y="2534814"/>
            <a:ext cx="99742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sz="1400" b="1" u="none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Clients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50356" y="3906509"/>
            <a:ext cx="113851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2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>
              <a:lnSpc>
                <a:spcPts val="1100"/>
              </a:lnSpc>
            </a:pPr>
            <a:r>
              <a:rPr lang="en-US" sz="12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125879" y="2795304"/>
            <a:ext cx="1446915" cy="493963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TP_HTTP</a:t>
            </a:r>
          </a:p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_Acceptor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168791" y="2568492"/>
            <a:ext cx="164170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TP_HTTP_Task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76" y="238125"/>
            <a:ext cx="8801847" cy="914400"/>
          </a:xfrm>
        </p:spPr>
        <p:txBody>
          <a:bodyPr/>
          <a:lstStyle/>
          <a:p>
            <a:r>
              <a:rPr lang="en-US" dirty="0" smtClean="0"/>
              <a:t>Half-</a:t>
            </a:r>
            <a:r>
              <a:rPr lang="en-US" dirty="0" err="1" smtClean="0"/>
              <a:t>Async</a:t>
            </a:r>
            <a:r>
              <a:rPr lang="en-US" dirty="0" smtClean="0"/>
              <a:t> with </a:t>
            </a:r>
            <a:r>
              <a:rPr lang="en-US" dirty="0" err="1" smtClean="0"/>
              <a:t>ACE_Svc_Handler</a:t>
            </a:r>
            <a:r>
              <a:rPr lang="en-US" dirty="0" smtClean="0"/>
              <a:t> Class</a:t>
            </a:r>
            <a:endParaRPr lang="en-US" dirty="0"/>
          </a:p>
        </p:txBody>
      </p:sp>
      <p:pic>
        <p:nvPicPr>
          <p:cNvPr id="18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71" y="5072187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 bwMode="auto">
          <a:xfrm>
            <a:off x="4001736" y="3425759"/>
            <a:ext cx="1446915" cy="493963"/>
          </a:xfrm>
          <a:prstGeom prst="roundRect">
            <a:avLst/>
          </a:prstGeom>
          <a:solidFill>
            <a:srgbClr val="D9F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TP_HTTP</a:t>
            </a:r>
          </a:p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_Handler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988578" y="4081907"/>
            <a:ext cx="1821922" cy="3284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ACE_Message_Queue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ounded Rectangle 1"/>
          <p:cNvSpPr>
            <a:spLocks noChangeAspect="1"/>
          </p:cNvSpPr>
          <p:nvPr/>
        </p:nvSpPr>
        <p:spPr bwMode="auto">
          <a:xfrm>
            <a:off x="3067050" y="2515764"/>
            <a:ext cx="2434278" cy="1952031"/>
          </a:xfrm>
          <a:prstGeom prst="roundRect">
            <a:avLst>
              <a:gd name="adj" fmla="val 3361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59"/>
          <p:cNvSpPr>
            <a:spLocks noChangeArrowheads="1"/>
          </p:cNvSpPr>
          <p:nvPr/>
        </p:nvSpPr>
        <p:spPr bwMode="auto">
          <a:xfrm>
            <a:off x="4930079" y="3956559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572794" y="4144447"/>
            <a:ext cx="415661" cy="2033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3354034" y="4072088"/>
            <a:ext cx="1504792" cy="3284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ACE_Reactor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Callout 1 21"/>
          <p:cNvSpPr/>
          <p:nvPr/>
        </p:nvSpPr>
        <p:spPr bwMode="auto">
          <a:xfrm>
            <a:off x="136525" y="5210687"/>
            <a:ext cx="1978025" cy="923330"/>
          </a:xfrm>
          <a:prstGeom prst="borderCallout1">
            <a:avLst>
              <a:gd name="adj1" fmla="val 21105"/>
              <a:gd name="adj2" fmla="val 100429"/>
              <a:gd name="adj3" fmla="val -79612"/>
              <a:gd name="adj4" fmla="val 15884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Reactor-based portion of JAWS web server</a:t>
            </a:r>
            <a:endParaRPr lang="en-US" i="1" u="none" dirty="0"/>
          </a:p>
        </p:txBody>
      </p: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942976" y="6411106"/>
            <a:ext cx="7116346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This implementation is the most complex we’ve seen thus far</a:t>
            </a:r>
          </a:p>
        </p:txBody>
      </p:sp>
    </p:spTree>
    <p:extLst>
      <p:ext uri="{BB962C8B-B14F-4D97-AF65-F5344CB8AC3E}">
        <p14:creationId xmlns:p14="http://schemas.microsoft.com/office/powerpoint/2010/main" val="219039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43299" name="Text Box 3"/>
          <p:cNvSpPr txBox="1">
            <a:spLocks noChangeArrowheads="1"/>
          </p:cNvSpPr>
          <p:nvPr/>
        </p:nvSpPr>
        <p:spPr bwMode="auto">
          <a:xfrm>
            <a:off x="208109" y="1722670"/>
            <a:ext cx="886973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class 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TP_HTTP_Handler</a:t>
            </a:r>
            <a:endParaRPr lang="en-US" b="1" u="none" dirty="0" smtClean="0">
              <a:solidFill>
                <a:srgbClr val="FF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: public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ACE_Svc_Handler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ACE_SOCK_Stream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ACE_NULL_SYNCH&gt;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private: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TP_HTTP_Task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&amp;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tp_http_task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_;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public: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TP_HTTP_Task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&amp;task):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tp_http_task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_ (task) {}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743301" name="Rectangle 5"/>
          <p:cNvSpPr>
            <a:spLocks noChangeArrowheads="1"/>
          </p:cNvSpPr>
          <p:nvPr/>
        </p:nvSpPr>
        <p:spPr bwMode="auto">
          <a:xfrm>
            <a:off x="1836017" y="1160695"/>
            <a:ext cx="62547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 an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ACE_Svc_Handler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43302" name="AutoShape 6"/>
          <p:cNvSpPr>
            <a:spLocks noChangeArrowheads="1"/>
          </p:cNvSpPr>
          <p:nvPr/>
        </p:nvSpPr>
        <p:spPr bwMode="auto">
          <a:xfrm rot="5400000" flipV="1">
            <a:off x="1292878" y="1302775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85724" y="4632807"/>
            <a:ext cx="9058276" cy="193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open (void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*) {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reactor()-&gt;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register_handler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(this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::READ_MASK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reactor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()-&gt;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schedule_timer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(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this, 0,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ACE_Time_Value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(CLIENT_TIMEOUT));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}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092505" y="4493760"/>
            <a:ext cx="26827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Register with reactor to handle input events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 rot="16200000">
            <a:off x="1046162" y="6043537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72811" y="3814914"/>
            <a:ext cx="6006782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Activation hook method called by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r>
              <a:rPr lang="en-US" b="1" u="none" dirty="0" smtClean="0">
                <a:solidFill>
                  <a:srgbClr val="336699"/>
                </a:solidFill>
              </a:rPr>
              <a:t> for each connection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16200000" flipH="1" flipV="1">
            <a:off x="2505683" y="4267391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512888" y="6261894"/>
            <a:ext cx="7186759" cy="355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336699"/>
                </a:solidFill>
              </a:rPr>
              <a:t>Register </a:t>
            </a:r>
            <a:r>
              <a:rPr lang="en-US" b="1" u="none" dirty="0" smtClean="0">
                <a:solidFill>
                  <a:srgbClr val="336699"/>
                </a:solidFill>
              </a:rPr>
              <a:t>timeout, </a:t>
            </a:r>
            <a:r>
              <a:rPr lang="en-US" b="1" u="none" dirty="0">
                <a:solidFill>
                  <a:srgbClr val="336699"/>
                </a:solidFill>
              </a:rPr>
              <a:t>in case </a:t>
            </a:r>
            <a:r>
              <a:rPr lang="en-US" b="1" u="none" dirty="0" smtClean="0">
                <a:solidFill>
                  <a:srgbClr val="336699"/>
                </a:solidFill>
              </a:rPr>
              <a:t>a client sends no HTTP request(s)</a:t>
            </a:r>
            <a:endParaRPr lang="en-US" b="1" u="none" dirty="0">
              <a:solidFill>
                <a:srgbClr val="336699"/>
              </a:solidFill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 rot="5400000" flipV="1">
            <a:off x="5529409" y="4752423"/>
            <a:ext cx="484187" cy="449262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297707" y="2544417"/>
            <a:ext cx="333003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Reference to active </a:t>
            </a:r>
            <a:r>
              <a:rPr lang="en-US" b="1" u="none" dirty="0">
                <a:solidFill>
                  <a:srgbClr val="336699"/>
                </a:solidFill>
              </a:rPr>
              <a:t>o</a:t>
            </a:r>
            <a:r>
              <a:rPr lang="en-US" b="1" u="none" dirty="0" smtClean="0">
                <a:solidFill>
                  <a:srgbClr val="336699"/>
                </a:solidFill>
              </a:rPr>
              <a:t>bject 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76" y="266700"/>
            <a:ext cx="8801847" cy="914400"/>
          </a:xfrm>
        </p:spPr>
        <p:txBody>
          <a:bodyPr/>
          <a:lstStyle/>
          <a:p>
            <a:r>
              <a:rPr lang="en-US" dirty="0" smtClean="0"/>
              <a:t>Half-</a:t>
            </a:r>
            <a:r>
              <a:rPr lang="en-US" dirty="0" err="1" smtClean="0"/>
              <a:t>Async</a:t>
            </a:r>
            <a:r>
              <a:rPr lang="en-US" dirty="0" smtClean="0"/>
              <a:t> w/</a:t>
            </a:r>
            <a:r>
              <a:rPr lang="en-US" dirty="0" err="1" smtClean="0"/>
              <a:t>ACE_Svc_Handler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16" name="AutoShape 8"/>
          <p:cNvSpPr>
            <a:spLocks noChangeArrowheads="1"/>
          </p:cNvSpPr>
          <p:nvPr/>
        </p:nvSpPr>
        <p:spPr bwMode="auto">
          <a:xfrm rot="10800000" flipH="1">
            <a:off x="4534767" y="2586500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9" name="AutoShape 8"/>
          <p:cNvSpPr>
            <a:spLocks noChangeArrowheads="1"/>
          </p:cNvSpPr>
          <p:nvPr/>
        </p:nvSpPr>
        <p:spPr bwMode="auto">
          <a:xfrm rot="5400000" flipH="1">
            <a:off x="7285929" y="3029485"/>
            <a:ext cx="581164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39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3301" grpId="0"/>
      <p:bldP spid="2743302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6" grpId="0" animBg="1"/>
      <p:bldP spid="1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076" y="266700"/>
            <a:ext cx="8801847" cy="914400"/>
          </a:xfrm>
        </p:spPr>
        <p:txBody>
          <a:bodyPr/>
          <a:lstStyle/>
          <a:p>
            <a:r>
              <a:rPr lang="en-US" dirty="0" smtClean="0"/>
              <a:t>Half-</a:t>
            </a:r>
            <a:r>
              <a:rPr lang="en-US" dirty="0" err="1" smtClean="0"/>
              <a:t>Async</a:t>
            </a:r>
            <a:r>
              <a:rPr lang="en-US" dirty="0" smtClean="0"/>
              <a:t> w/</a:t>
            </a:r>
            <a:r>
              <a:rPr lang="en-US" dirty="0" err="1" smtClean="0"/>
              <a:t>ACE_Svc_Handler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9" name="Slide Number Placeholder 2"/>
          <p:cNvSpPr txBox="1">
            <a:spLocks/>
          </p:cNvSpPr>
          <p:nvPr/>
        </p:nvSpPr>
        <p:spPr bwMode="auto">
          <a:xfrm>
            <a:off x="-913065" y="7924348"/>
            <a:ext cx="260350" cy="122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defRPr sz="900" b="0" u="sng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u="sng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B87BCFCB-652A-4891-917F-9B1B5246CBED}" type="slidenum">
              <a:rPr lang="en-US" smtClean="0">
                <a:solidFill>
                  <a:srgbClr val="000000"/>
                </a:solidFill>
              </a:rPr>
              <a:pPr/>
              <a:t>83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0" y="1543683"/>
            <a:ext cx="9144000" cy="525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handle_timeout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ACE_Time_Value&amp;,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const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void*){</a:t>
            </a: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reactor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()-&gt;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remove_handler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(this, </a:t>
            </a:r>
          </a:p>
          <a:p>
            <a:pPr>
              <a:lnSpc>
                <a:spcPct val="95000"/>
              </a:lnSpc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::READ_MASK);</a:t>
            </a: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}</a:t>
            </a: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lnSpc>
                <a:spcPct val="95000"/>
              </a:lnSpc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virtual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handle_input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(ACE_HANDLE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ACE_Message_Block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msg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=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0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b="1" u="none" dirty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if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recv_request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msg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)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== HTTP_REQUEST_COMPLETE) {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reactor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()-&gt;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remove_handler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(this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,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                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ACE_Event_Handler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::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READ_MASK);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reactor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()-&gt;</a:t>
            </a:r>
            <a:r>
              <a:rPr lang="en-US" b="1" u="none" dirty="0" err="1">
                <a:solidFill>
                  <a:srgbClr val="000000"/>
                </a:solidFill>
                <a:latin typeface="Courier New" pitchFamily="49" charset="0"/>
              </a:rPr>
              <a:t>cancel_timer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(this);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tp_http_task_.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put</a:t>
            </a:r>
            <a:r>
              <a:rPr lang="en-US" b="1" u="none" dirty="0" smtClean="0">
                <a:solidFill>
                  <a:srgbClr val="FF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msg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timeout_);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}</a:t>
            </a:r>
          </a:p>
          <a:p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// ...</a:t>
            </a:r>
          </a:p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}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598842" y="1221428"/>
            <a:ext cx="605658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Method called back by Reactor when clients timeout to remove the handler &amp; conserve resources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 rot="5400000" flipV="1">
            <a:off x="1936616" y="1360896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790526" y="2815650"/>
            <a:ext cx="7003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</a:rPr>
              <a:t>Reactor dispatches this method when HTTP requests arrive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5400000" flipV="1">
            <a:off x="1200078" y="2941466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3412436" y="4088594"/>
            <a:ext cx="70038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Try to receive complete message</a:t>
            </a:r>
            <a:endParaRPr lang="en-US" b="1" u="none" dirty="0">
              <a:solidFill>
                <a:srgbClr val="336699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5400000" flipV="1">
            <a:off x="2898188" y="4199105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383618" y="6088869"/>
            <a:ext cx="54840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Cleanup resources &amp; pass message to active object for subsequent processing</a:t>
            </a:r>
            <a:endParaRPr lang="en-US" b="1" u="none" dirty="0">
              <a:solidFill>
                <a:srgbClr val="336699"/>
              </a:solidFill>
            </a:endParaRP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 rot="16200000">
            <a:off x="1869370" y="6010525"/>
            <a:ext cx="4841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8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  <p:bldP spid="14" grpId="0" animBg="1"/>
      <p:bldP spid="15" grpId="0"/>
      <p:bldP spid="16" grpId="0" animBg="1"/>
      <p:bldP spid="20" grpId="0"/>
      <p:bldP spid="2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19" y="1883284"/>
            <a:ext cx="7531100" cy="422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16645" name="Rectangle 5"/>
          <p:cNvSpPr>
            <a:spLocks noChangeArrowheads="1"/>
          </p:cNvSpPr>
          <p:nvPr/>
        </p:nvSpPr>
        <p:spPr bwMode="auto">
          <a:xfrm>
            <a:off x="1205727" y="1098550"/>
            <a:ext cx="67325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30000"/>
              </a:spcBef>
            </a:pPr>
            <a:r>
              <a:rPr lang="en-US" sz="2000" u="none" dirty="0" smtClean="0">
                <a:latin typeface="+mj-lt"/>
              </a:rPr>
              <a:t>Use </a:t>
            </a:r>
            <a:r>
              <a:rPr lang="en-US" sz="2000" b="1" u="none" dirty="0" err="1" smtClean="0"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sz="2000" u="none" dirty="0" smtClean="0">
                <a:latin typeface="+mj-lt"/>
              </a:rPr>
              <a:t> to implement “half-sync” portion of JAWS web server based on the </a:t>
            </a:r>
            <a:r>
              <a:rPr lang="en-US" sz="2000" i="1" u="none" dirty="0" smtClean="0">
                <a:latin typeface="+mj-lt"/>
              </a:rPr>
              <a:t>Half-Sync/Half-</a:t>
            </a:r>
            <a:r>
              <a:rPr lang="en-US" sz="2000" i="1" u="none" dirty="0" err="1">
                <a:latin typeface="+mj-lt"/>
              </a:rPr>
              <a:t>A</a:t>
            </a:r>
            <a:r>
              <a:rPr lang="en-US" sz="2000" i="1" u="none" dirty="0" err="1" smtClean="0">
                <a:latin typeface="+mj-lt"/>
              </a:rPr>
              <a:t>sync</a:t>
            </a:r>
            <a:r>
              <a:rPr lang="en-US" sz="2000" u="none" dirty="0" smtClean="0">
                <a:latin typeface="+mj-lt"/>
              </a:rPr>
              <a:t> pattern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473389" y="2192721"/>
            <a:ext cx="1927410" cy="2479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Narrow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34403" y="2169887"/>
            <a:ext cx="210138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Web Server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305024" y="5519310"/>
            <a:ext cx="1641709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Server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31643" y="2534814"/>
            <a:ext cx="99742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endParaRPr lang="en-US" sz="1400" b="1" u="none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1400" b="1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Clients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750356" y="3906509"/>
            <a:ext cx="1138516" cy="37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2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</a:t>
            </a:r>
          </a:p>
          <a:p>
            <a:pPr algn="ctr">
              <a:lnSpc>
                <a:spcPts val="1100"/>
              </a:lnSpc>
            </a:pPr>
            <a:r>
              <a:rPr lang="en-US" sz="1200" u="none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Requests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3125879" y="2795304"/>
            <a:ext cx="1446915" cy="493963"/>
          </a:xfrm>
          <a:prstGeom prst="roundRect">
            <a:avLst/>
          </a:prstGeom>
          <a:solidFill>
            <a:srgbClr val="FFFF99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TP_HTTP</a:t>
            </a:r>
          </a:p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_Acceptor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042162" y="2543779"/>
            <a:ext cx="164170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200" b="1" u="none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TP_HTTP_Task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971" y="5072187"/>
            <a:ext cx="875418" cy="1103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ounded Rectangle 18"/>
          <p:cNvSpPr/>
          <p:nvPr/>
        </p:nvSpPr>
        <p:spPr bwMode="auto">
          <a:xfrm>
            <a:off x="4001736" y="3425759"/>
            <a:ext cx="1446915" cy="493963"/>
          </a:xfrm>
          <a:prstGeom prst="roundRect">
            <a:avLst/>
          </a:prstGeom>
          <a:solidFill>
            <a:srgbClr val="D9F6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TP_HTTP</a:t>
            </a:r>
          </a:p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1" u="none" dirty="0" smtClean="0">
                <a:latin typeface="Arial" pitchFamily="34" charset="0"/>
                <a:cs typeface="Arial" pitchFamily="34" charset="0"/>
              </a:rPr>
              <a:t>_Handler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5988578" y="4081907"/>
            <a:ext cx="1821922" cy="3284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ACE_Message_Queue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6225"/>
            <a:ext cx="9144000" cy="914400"/>
          </a:xfrm>
        </p:spPr>
        <p:txBody>
          <a:bodyPr/>
          <a:lstStyle/>
          <a:p>
            <a:r>
              <a:rPr lang="en-US" dirty="0" smtClean="0"/>
              <a:t>Half-Sync with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24" name="Rectangle 59"/>
          <p:cNvSpPr>
            <a:spLocks noChangeArrowheads="1"/>
          </p:cNvSpPr>
          <p:nvPr/>
        </p:nvSpPr>
        <p:spPr bwMode="auto">
          <a:xfrm>
            <a:off x="4930079" y="3956559"/>
            <a:ext cx="464871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put()</a:t>
            </a:r>
            <a:endParaRPr lang="en-US" sz="1600" b="1" u="none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572794" y="4144447"/>
            <a:ext cx="415661" cy="20337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3354034" y="4072088"/>
            <a:ext cx="1504792" cy="328461"/>
          </a:xfrm>
          <a:prstGeom prst="round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ACE_Reactor</a:t>
            </a: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Callout 1 19"/>
          <p:cNvSpPr/>
          <p:nvPr/>
        </p:nvSpPr>
        <p:spPr bwMode="auto">
          <a:xfrm>
            <a:off x="6042162" y="5608993"/>
            <a:ext cx="3006587" cy="646331"/>
          </a:xfrm>
          <a:prstGeom prst="borderCallout1">
            <a:avLst>
              <a:gd name="adj1" fmla="val -558"/>
              <a:gd name="adj2" fmla="val 62418"/>
              <a:gd name="adj3" fmla="val -172013"/>
              <a:gd name="adj4" fmla="val 4196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Active Object-based portion of JAWS web server</a:t>
            </a:r>
            <a:endParaRPr lang="en-US" i="1" u="none" dirty="0"/>
          </a:p>
        </p:txBody>
      </p:sp>
      <p:sp>
        <p:nvSpPr>
          <p:cNvPr id="22" name="Rounded Rectangle 21"/>
          <p:cNvSpPr/>
          <p:nvPr/>
        </p:nvSpPr>
        <p:spPr bwMode="auto">
          <a:xfrm>
            <a:off x="5667816" y="2539918"/>
            <a:ext cx="2371284" cy="1908599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ounded Rectangle 1"/>
          <p:cNvSpPr>
            <a:spLocks noChangeAspect="1"/>
          </p:cNvSpPr>
          <p:nvPr/>
        </p:nvSpPr>
        <p:spPr bwMode="auto">
          <a:xfrm>
            <a:off x="5629275" y="2506239"/>
            <a:ext cx="2458621" cy="1971551"/>
          </a:xfrm>
          <a:prstGeom prst="roundRect">
            <a:avLst>
              <a:gd name="adj" fmla="val 3361"/>
            </a:avLst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6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-1" y="6381750"/>
            <a:ext cx="9144001" cy="47625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7028" name="Text Box 4"/>
          <p:cNvSpPr txBox="1">
            <a:spLocks noChangeArrowheads="1"/>
          </p:cNvSpPr>
          <p:nvPr/>
        </p:nvSpPr>
        <p:spPr bwMode="auto">
          <a:xfrm>
            <a:off x="457200" y="1644650"/>
            <a:ext cx="7353295" cy="4678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sz="1800" u="none" dirty="0" err="1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: public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ACE_Task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&lt;ACE_MT_SYNCH&gt;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{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public:</a:t>
            </a: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enum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THREAD_POOL_SIZE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=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8 };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() { 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    activate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THR_BOUND, THREAD_POOL_SIZE); 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}</a:t>
            </a:r>
          </a:p>
          <a:p>
            <a:pPr algn="l"/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virtual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int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put (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*message,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      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ACE_Time_Value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*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timeout) { 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return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putq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(message,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timeout); </a:t>
            </a: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}</a:t>
            </a:r>
          </a:p>
          <a:p>
            <a:pPr algn="l">
              <a:spcAft>
                <a:spcPts val="1200"/>
              </a:spcAft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/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... // Continued on next slide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257029" name="Rectangle 5"/>
          <p:cNvSpPr>
            <a:spLocks noChangeArrowheads="1"/>
          </p:cNvSpPr>
          <p:nvPr/>
        </p:nvSpPr>
        <p:spPr bwMode="auto">
          <a:xfrm>
            <a:off x="4704558" y="2653649"/>
            <a:ext cx="28676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Become an active object 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30" name="AutoShape 6"/>
          <p:cNvSpPr>
            <a:spLocks noChangeArrowheads="1"/>
          </p:cNvSpPr>
          <p:nvPr/>
        </p:nvSpPr>
        <p:spPr bwMode="auto">
          <a:xfrm rot="5400000" flipV="1">
            <a:off x="4175126" y="2794214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57031" name="Rectangle 7"/>
          <p:cNvSpPr>
            <a:spLocks noChangeArrowheads="1"/>
          </p:cNvSpPr>
          <p:nvPr/>
        </p:nvSpPr>
        <p:spPr bwMode="auto">
          <a:xfrm>
            <a:off x="3342443" y="3679825"/>
            <a:ext cx="46664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Hook method called by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half-</a:t>
            </a:r>
            <a:r>
              <a:rPr lang="en-US" b="1" u="none" dirty="0" err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async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layer to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pass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GET request to half-sync layer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32" name="AutoShape 8"/>
          <p:cNvSpPr>
            <a:spLocks noChangeArrowheads="1"/>
          </p:cNvSpPr>
          <p:nvPr/>
        </p:nvSpPr>
        <p:spPr bwMode="auto">
          <a:xfrm rot="5400000" flipV="1">
            <a:off x="2832855" y="3903663"/>
            <a:ext cx="484188" cy="449262"/>
          </a:xfrm>
          <a:custGeom>
            <a:avLst/>
            <a:gdLst>
              <a:gd name="T0" fmla="*/ 339066 w 21600"/>
              <a:gd name="T1" fmla="*/ 0 h 21600"/>
              <a:gd name="T2" fmla="*/ 339066 w 21600"/>
              <a:gd name="T3" fmla="*/ 252876 h 21600"/>
              <a:gd name="T4" fmla="*/ 72561 w 21600"/>
              <a:gd name="T5" fmla="*/ 449262 h 21600"/>
              <a:gd name="T6" fmla="*/ 484188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57033" name="Rectangle 9"/>
          <p:cNvSpPr>
            <a:spLocks noChangeArrowheads="1"/>
          </p:cNvSpPr>
          <p:nvPr/>
        </p:nvSpPr>
        <p:spPr bwMode="auto">
          <a:xfrm>
            <a:off x="3063875" y="5438775"/>
            <a:ext cx="6080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err="1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Enqueue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message for subsequent processing 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34" name="AutoShape 10"/>
          <p:cNvSpPr>
            <a:spLocks noChangeArrowheads="1"/>
          </p:cNvSpPr>
          <p:nvPr/>
        </p:nvSpPr>
        <p:spPr bwMode="auto">
          <a:xfrm rot="-5400000">
            <a:off x="2544763" y="5276850"/>
            <a:ext cx="484187" cy="449263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7 h 21600"/>
              <a:gd name="T4" fmla="*/ 72561 w 21600"/>
              <a:gd name="T5" fmla="*/ 449263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57035" name="Rectangle 11"/>
          <p:cNvSpPr>
            <a:spLocks noChangeArrowheads="1"/>
          </p:cNvSpPr>
          <p:nvPr/>
        </p:nvSpPr>
        <p:spPr bwMode="auto">
          <a:xfrm>
            <a:off x="142874" y="1096962"/>
            <a:ext cx="72691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Be an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ACE_Task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with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multi-threaded synchronization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trait 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7036" name="AutoShape 12"/>
          <p:cNvSpPr>
            <a:spLocks noChangeArrowheads="1"/>
          </p:cNvSpPr>
          <p:nvPr/>
        </p:nvSpPr>
        <p:spPr bwMode="auto">
          <a:xfrm rot="16200000" flipH="1" flipV="1">
            <a:off x="6715128" y="1257301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6225"/>
            <a:ext cx="9144000" cy="914400"/>
          </a:xfrm>
        </p:spPr>
        <p:txBody>
          <a:bodyPr/>
          <a:lstStyle/>
          <a:p>
            <a:r>
              <a:rPr lang="en-US" dirty="0" smtClean="0"/>
              <a:t>Half-Sync with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23850" y="6411106"/>
            <a:ext cx="85725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We’ll explain how the synchronized message queue works in the next part </a:t>
            </a:r>
          </a:p>
        </p:txBody>
      </p:sp>
    </p:spTree>
    <p:extLst>
      <p:ext uri="{BB962C8B-B14F-4D97-AF65-F5344CB8AC3E}">
        <p14:creationId xmlns:p14="http://schemas.microsoft.com/office/powerpoint/2010/main" val="1401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7029" grpId="0"/>
      <p:bldP spid="257030" grpId="0" animBg="1"/>
      <p:bldP spid="257031" grpId="0"/>
      <p:bldP spid="257032" grpId="0" animBg="1"/>
      <p:bldP spid="257033" grpId="0"/>
      <p:bldP spid="257034" grpId="0" animBg="1"/>
      <p:bldP spid="257035" grpId="0"/>
      <p:bldP spid="257036" grpId="0" animBg="1"/>
      <p:bldP spid="1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0" name="Text Box 3"/>
          <p:cNvSpPr txBox="1">
            <a:spLocks noChangeArrowheads="1"/>
          </p:cNvSpPr>
          <p:nvPr/>
        </p:nvSpPr>
        <p:spPr bwMode="auto">
          <a:xfrm>
            <a:off x="0" y="1724025"/>
            <a:ext cx="845616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int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svc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() {</a:t>
            </a:r>
          </a:p>
          <a:p>
            <a:pPr algn="l">
              <a:spcBef>
                <a:spcPts val="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ts val="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for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ACE_Message_Block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*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msg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;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getq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msg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!= -1; )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{</a:t>
            </a:r>
          </a:p>
          <a:p>
            <a:pPr algn="l">
              <a:spcBef>
                <a:spcPts val="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std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::string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pathname (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</a:rPr>
              <a:t>get_pathname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msg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));</a:t>
            </a:r>
          </a:p>
          <a:p>
            <a:pPr algn="l">
              <a:spcBef>
                <a:spcPts val="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ACE_Mem_Map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mapped_file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pathname.c_str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());</a:t>
            </a:r>
          </a:p>
          <a:p>
            <a:pPr algn="l">
              <a:spcBef>
                <a:spcPts val="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ts val="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ts val="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     switch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get_stream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msg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).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</a:rPr>
              <a:t>send_n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(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</a:rPr>
              <a:t>mapped_file.addr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(), </a:t>
            </a: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                      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          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</a:rPr>
              <a:t>mapped_file.size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())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{</a:t>
            </a:r>
          </a:p>
          <a:p>
            <a:pPr algn="l">
              <a:spcBef>
                <a:spcPts val="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   ...</a:t>
            </a: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  } </a:t>
            </a: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</a:rPr>
              <a:t>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</a:rPr>
              <a:t>}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spcBef>
                <a:spcPts val="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1176680" y="1230997"/>
            <a:ext cx="77863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This hook method runs in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separate thread(s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via ACE </a:t>
            </a:r>
            <a:r>
              <a:rPr lang="en-US" b="1" i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Task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framework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0342" name="AutoShape 6"/>
          <p:cNvSpPr>
            <a:spLocks noChangeArrowheads="1"/>
          </p:cNvSpPr>
          <p:nvPr/>
        </p:nvSpPr>
        <p:spPr bwMode="auto">
          <a:xfrm rot="5400000" flipV="1">
            <a:off x="717951" y="1375460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4868863" y="1955800"/>
            <a:ext cx="4314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This loop blocks until new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message arrives from half-</a:t>
            </a:r>
            <a:r>
              <a:rPr lang="en-US" b="1" u="none" dirty="0" err="1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async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layer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0344" name="AutoShape 8"/>
          <p:cNvSpPr>
            <a:spLocks noChangeArrowheads="1"/>
          </p:cNvSpPr>
          <p:nvPr/>
        </p:nvSpPr>
        <p:spPr bwMode="auto">
          <a:xfrm rot="5400000" flipV="1">
            <a:off x="4402138" y="2274887"/>
            <a:ext cx="484187" cy="449263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7 h 21600"/>
              <a:gd name="T4" fmla="*/ 72561 w 21600"/>
              <a:gd name="T5" fmla="*/ 449263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6225"/>
            <a:ext cx="9144000" cy="914400"/>
          </a:xfrm>
        </p:spPr>
        <p:txBody>
          <a:bodyPr/>
          <a:lstStyle/>
          <a:p>
            <a:r>
              <a:rPr lang="en-US" dirty="0" smtClean="0"/>
              <a:t>Half-Sync with </a:t>
            </a:r>
            <a:r>
              <a:rPr lang="en-US" dirty="0" err="1" smtClean="0"/>
              <a:t>ACE_Task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62050" y="6411106"/>
            <a:ext cx="670242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Note how the core web server logic is the same as always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43930" y="3697643"/>
            <a:ext cx="4150971" cy="831413"/>
            <a:chOff x="4043930" y="3640493"/>
            <a:chExt cx="4150971" cy="831413"/>
          </a:xfrm>
        </p:grpSpPr>
        <p:sp>
          <p:nvSpPr>
            <p:cNvPr id="18" name="Rectangle 6"/>
            <p:cNvSpPr>
              <a:spLocks noChangeArrowheads="1"/>
            </p:cNvSpPr>
            <p:nvPr/>
          </p:nvSpPr>
          <p:spPr bwMode="auto">
            <a:xfrm>
              <a:off x="4510881" y="3733034"/>
              <a:ext cx="368402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b="1" u="none" dirty="0" smtClean="0">
                  <a:solidFill>
                    <a:srgbClr val="336699"/>
                  </a:solidFill>
                </a:rPr>
                <a:t>Map file &amp; send the requested web content back to the client</a:t>
              </a:r>
              <a:endParaRPr lang="en-US" u="none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043930" y="3640493"/>
              <a:ext cx="449263" cy="831413"/>
              <a:chOff x="4043930" y="3640493"/>
              <a:chExt cx="449263" cy="831413"/>
            </a:xfrm>
          </p:grpSpPr>
          <p:sp>
            <p:nvSpPr>
              <p:cNvPr id="270346" name="AutoShape 10"/>
              <p:cNvSpPr>
                <a:spLocks noChangeArrowheads="1"/>
              </p:cNvSpPr>
              <p:nvPr/>
            </p:nvSpPr>
            <p:spPr bwMode="auto">
              <a:xfrm rot="16200000">
                <a:off x="4026468" y="3657956"/>
                <a:ext cx="484187" cy="449262"/>
              </a:xfrm>
              <a:custGeom>
                <a:avLst/>
                <a:gdLst>
                  <a:gd name="T0" fmla="*/ 339065 w 21600"/>
                  <a:gd name="T1" fmla="*/ 0 h 21600"/>
                  <a:gd name="T2" fmla="*/ 339065 w 21600"/>
                  <a:gd name="T3" fmla="*/ 252876 h 21600"/>
                  <a:gd name="T4" fmla="*/ 72561 w 21600"/>
                  <a:gd name="T5" fmla="*/ 449262 h 21600"/>
                  <a:gd name="T6" fmla="*/ 484187 w 21600"/>
                  <a:gd name="T7" fmla="*/ 126438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2912 h 21600"/>
                  <a:gd name="T14" fmla="*/ 18227 w 21600"/>
                  <a:gd name="T15" fmla="*/ 92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sz="1200" b="1" u="none">
                  <a:solidFill>
                    <a:srgbClr val="000000"/>
                  </a:solidFill>
                  <a:latin typeface="Arial Narrow" pitchFamily="34" charset="0"/>
                  <a:cs typeface="Arial" pitchFamily="34" charset="0"/>
                </a:endParaRPr>
              </a:p>
            </p:txBody>
          </p:sp>
          <p:sp>
            <p:nvSpPr>
              <p:cNvPr id="13" name="AutoShape 10"/>
              <p:cNvSpPr>
                <a:spLocks noChangeArrowheads="1"/>
              </p:cNvSpPr>
              <p:nvPr/>
            </p:nvSpPr>
            <p:spPr bwMode="auto">
              <a:xfrm rot="5400000" flipV="1">
                <a:off x="4026467" y="4005182"/>
                <a:ext cx="484187" cy="449262"/>
              </a:xfrm>
              <a:custGeom>
                <a:avLst/>
                <a:gdLst>
                  <a:gd name="T0" fmla="*/ 339065 w 21600"/>
                  <a:gd name="T1" fmla="*/ 0 h 21600"/>
                  <a:gd name="T2" fmla="*/ 339065 w 21600"/>
                  <a:gd name="T3" fmla="*/ 252876 h 21600"/>
                  <a:gd name="T4" fmla="*/ 72561 w 21600"/>
                  <a:gd name="T5" fmla="*/ 449262 h 21600"/>
                  <a:gd name="T6" fmla="*/ 484187 w 21600"/>
                  <a:gd name="T7" fmla="*/ 126438 h 21600"/>
                  <a:gd name="T8" fmla="*/ 17694720 60000 65536"/>
                  <a:gd name="T9" fmla="*/ 5898240 60000 65536"/>
                  <a:gd name="T10" fmla="*/ 5898240 60000 65536"/>
                  <a:gd name="T11" fmla="*/ 0 60000 65536"/>
                  <a:gd name="T12" fmla="*/ 12427 w 21600"/>
                  <a:gd name="T13" fmla="*/ 2912 h 21600"/>
                  <a:gd name="T14" fmla="*/ 18227 w 21600"/>
                  <a:gd name="T15" fmla="*/ 9246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6079"/>
                    </a:moveTo>
                    <a:lnTo>
                      <a:pt x="15126" y="0"/>
                    </a:lnTo>
                    <a:lnTo>
                      <a:pt x="15126" y="2912"/>
                    </a:lnTo>
                    <a:lnTo>
                      <a:pt x="12427" y="2912"/>
                    </a:lnTo>
                    <a:cubicBezTo>
                      <a:pt x="5564" y="2912"/>
                      <a:pt x="0" y="7052"/>
                      <a:pt x="0" y="12158"/>
                    </a:cubicBezTo>
                    <a:lnTo>
                      <a:pt x="0" y="21600"/>
                    </a:lnTo>
                    <a:lnTo>
                      <a:pt x="6474" y="21600"/>
                    </a:lnTo>
                    <a:lnTo>
                      <a:pt x="6474" y="12158"/>
                    </a:lnTo>
                    <a:cubicBezTo>
                      <a:pt x="6474" y="10550"/>
                      <a:pt x="9139" y="9246"/>
                      <a:pt x="12427" y="9246"/>
                    </a:cubicBezTo>
                    <a:lnTo>
                      <a:pt x="15126" y="9246"/>
                    </a:lnTo>
                    <a:lnTo>
                      <a:pt x="15126" y="12158"/>
                    </a:lnTo>
                    <a:lnTo>
                      <a:pt x="21600" y="6079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sz="1200" b="1" u="none">
                  <a:solidFill>
                    <a:srgbClr val="000000"/>
                  </a:solidFill>
                  <a:latin typeface="Arial Narrow" pitchFamily="34" charset="0"/>
                  <a:cs typeface="Arial" pitchFamily="34" charset="0"/>
                </a:endParaRPr>
              </a:p>
            </p:txBody>
          </p:sp>
          <p:sp>
            <p:nvSpPr>
              <p:cNvPr id="2" name="Oval 1"/>
              <p:cNvSpPr/>
              <p:nvPr/>
            </p:nvSpPr>
            <p:spPr bwMode="auto">
              <a:xfrm rot="19929372">
                <a:off x="4161074" y="3992447"/>
                <a:ext cx="128930" cy="52889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589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3" grpId="0"/>
      <p:bldP spid="270344" grpId="0" animBg="1"/>
      <p:bldP spid="1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0340" name="Text Box 3"/>
          <p:cNvSpPr txBox="1">
            <a:spLocks noChangeArrowheads="1"/>
          </p:cNvSpPr>
          <p:nvPr/>
        </p:nvSpPr>
        <p:spPr bwMode="auto">
          <a:xfrm>
            <a:off x="0" y="1568909"/>
            <a:ext cx="9145452" cy="5066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2950" indent="-28575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30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02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57400" indent="-22860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class </a:t>
            </a:r>
            <a:r>
              <a:rPr lang="en-US" sz="1800" u="none" dirty="0" err="1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TP_HTTP_Acceptor</a:t>
            </a:r>
            <a:r>
              <a:rPr lang="en-US" sz="1800" u="none" dirty="0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: public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TP_HTTP_Handler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                                    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ACE_SOCK_Acceptor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{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public: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ACE_SOCK_Acceptor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::PEER_ADDR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addr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):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&lt;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TP_HTTP_Handler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,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ACE_SOCK_Acceptor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&gt;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addr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) {}</a:t>
            </a:r>
          </a:p>
          <a:p>
            <a:pPr algn="l">
              <a:spcBef>
                <a:spcPct val="1000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ct val="10000"/>
              </a:spcBef>
            </a:pPr>
            <a:endParaRPr lang="en-US" sz="1800" u="none" dirty="0" smtClean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ct val="10000"/>
              </a:spcBef>
            </a:pP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virtual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int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err="1" smtClean="0">
                <a:solidFill>
                  <a:srgbClr val="FF0000"/>
                </a:solidFill>
                <a:latin typeface="Courier New" pitchFamily="49" charset="0"/>
                <a:cs typeface="Arial" pitchFamily="34" charset="0"/>
              </a:rPr>
              <a:t>make_svc_handler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800" u="none" dirty="0" err="1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TP_HTTP_Handler</a:t>
            </a: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&amp;*handler) {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handler = new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TP_HTTP_Handler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(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_);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return 0;</a:t>
            </a:r>
          </a:p>
          <a:p>
            <a:pPr algn="l">
              <a:spcBef>
                <a:spcPts val="12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}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  <a:p>
            <a:pPr algn="l"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private: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    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err="1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tp_http_task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_;</a:t>
            </a:r>
          </a:p>
          <a:p>
            <a:pPr algn="l">
              <a:spcBef>
                <a:spcPct val="10000"/>
              </a:spcBef>
            </a:pPr>
            <a:r>
              <a:rPr lang="en-US" sz="1800" u="none" dirty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</a:t>
            </a:r>
            <a:r>
              <a:rPr lang="en-US" sz="1800" u="none" dirty="0" smtClean="0">
                <a:solidFill>
                  <a:srgbClr val="000000"/>
                </a:solidFill>
                <a:latin typeface="Courier New" pitchFamily="49" charset="0"/>
                <a:cs typeface="Arial" pitchFamily="34" charset="0"/>
              </a:rPr>
              <a:t> };</a:t>
            </a:r>
            <a:endParaRPr lang="en-US" sz="1800" u="none" dirty="0">
              <a:solidFill>
                <a:srgbClr val="000000"/>
              </a:solidFill>
              <a:latin typeface="Courier New" pitchFamily="49" charset="0"/>
              <a:cs typeface="Arial" pitchFamily="34" charset="0"/>
            </a:endParaRPr>
          </a:p>
        </p:txBody>
      </p: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1104900" y="3674851"/>
            <a:ext cx="6934199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Hook </a:t>
            </a:r>
            <a:r>
              <a:rPr lang="en-US" b="1" u="none" dirty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method 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called by </a:t>
            </a:r>
            <a:r>
              <a:rPr lang="en-US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handle_input</a:t>
            </a:r>
            <a:r>
              <a:rPr lang="en-US" b="1" u="none" dirty="0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()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TP_HTTP_Handler</a:t>
            </a:r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 that receives GET requests from clients</a:t>
            </a:r>
            <a:endParaRPr lang="en-US" u="none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0342" name="AutoShape 6"/>
          <p:cNvSpPr>
            <a:spLocks noChangeArrowheads="1"/>
          </p:cNvSpPr>
          <p:nvPr/>
        </p:nvSpPr>
        <p:spPr bwMode="auto">
          <a:xfrm rot="5400000" flipV="1">
            <a:off x="436847" y="4030868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2652202" y="2192279"/>
            <a:ext cx="4815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  <a:latin typeface="Arial" pitchFamily="34" charset="0"/>
                <a:cs typeface="Arial" pitchFamily="34" charset="0"/>
              </a:rPr>
              <a:t>Constructor forwards to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b="1" u="none" dirty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0344" name="AutoShape 8"/>
          <p:cNvSpPr>
            <a:spLocks noChangeArrowheads="1"/>
          </p:cNvSpPr>
          <p:nvPr/>
        </p:nvSpPr>
        <p:spPr bwMode="auto">
          <a:xfrm rot="5400000" flipV="1">
            <a:off x="2105308" y="2304436"/>
            <a:ext cx="484187" cy="449263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7 h 21600"/>
              <a:gd name="T4" fmla="*/ 72561 w 21600"/>
              <a:gd name="T5" fmla="*/ 449263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270346" name="AutoShape 10"/>
          <p:cNvSpPr>
            <a:spLocks noChangeArrowheads="1"/>
          </p:cNvSpPr>
          <p:nvPr/>
        </p:nvSpPr>
        <p:spPr bwMode="auto">
          <a:xfrm rot="5400000" flipV="1">
            <a:off x="3642298" y="5465414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124440" y="5339763"/>
            <a:ext cx="36840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Active object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(passed by reference)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0" y="304228"/>
            <a:ext cx="9144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2pPr>
            <a:lvl3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3pPr>
            <a:lvl4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4pPr>
            <a:lvl5pPr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336699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200" b="0" u="none" dirty="0">
                <a:solidFill>
                  <a:srgbClr val="FF0000"/>
                </a:solidFill>
              </a:rPr>
              <a:t>Half-Sync/Half-</a:t>
            </a:r>
            <a:r>
              <a:rPr lang="en-US" sz="3200" b="0" u="none" dirty="0" err="1">
                <a:solidFill>
                  <a:srgbClr val="FF0000"/>
                </a:solidFill>
              </a:rPr>
              <a:t>Async</a:t>
            </a:r>
            <a:r>
              <a:rPr lang="en-US" sz="3200" b="0" u="none" dirty="0">
                <a:solidFill>
                  <a:srgbClr val="FF0000"/>
                </a:solidFill>
              </a:rPr>
              <a:t> with </a:t>
            </a:r>
            <a:r>
              <a:rPr lang="en-US" sz="3200" b="0" u="none" dirty="0" err="1">
                <a:solidFill>
                  <a:srgbClr val="FF0000"/>
                </a:solidFill>
              </a:rPr>
              <a:t>ACE_Acceptor</a:t>
            </a:r>
            <a:r>
              <a:rPr lang="en-US" sz="3200" b="0" u="none" dirty="0">
                <a:solidFill>
                  <a:srgbClr val="FF0000"/>
                </a:solidFill>
              </a:rPr>
              <a:t> Class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rot="5400000" flipV="1">
            <a:off x="3567455" y="1236091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4067290" y="1110459"/>
            <a:ext cx="36840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Be an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ACE_Acceptor</a:t>
            </a:r>
            <a:endParaRPr lang="en-US" sz="2000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 rot="5400000" flipH="1">
            <a:off x="5742135" y="5134816"/>
            <a:ext cx="484187" cy="449262"/>
          </a:xfrm>
          <a:custGeom>
            <a:avLst/>
            <a:gdLst>
              <a:gd name="T0" fmla="*/ 339065 w 21600"/>
              <a:gd name="T1" fmla="*/ 0 h 21600"/>
              <a:gd name="T2" fmla="*/ 339065 w 21600"/>
              <a:gd name="T3" fmla="*/ 252876 h 21600"/>
              <a:gd name="T4" fmla="*/ 72561 w 21600"/>
              <a:gd name="T5" fmla="*/ 449262 h 21600"/>
              <a:gd name="T6" fmla="*/ 484187 w 21600"/>
              <a:gd name="T7" fmla="*/ 126438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en-US" sz="1200" b="1" u="none">
              <a:solidFill>
                <a:srgbClr val="000000"/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08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1" grpId="0"/>
      <p:bldP spid="270342" grpId="0" animBg="1"/>
      <p:bldP spid="270343" grpId="0"/>
      <p:bldP spid="270344" grpId="0" animBg="1"/>
      <p:bldP spid="270346" grpId="0" animBg="1"/>
      <p:bldP spid="18" grpId="0"/>
      <p:bldP spid="11" grpId="0" animBg="1"/>
      <p:bldP spid="12" grpId="0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 bwMode="auto">
          <a:xfrm>
            <a:off x="0" y="6392054"/>
            <a:ext cx="9144000" cy="4647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700" y="1577169"/>
            <a:ext cx="7215437" cy="4025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b="1" u="none" dirty="0"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1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typedef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Reactor_HTTP_Server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&lt;</a:t>
            </a:r>
            <a:r>
              <a:rPr lang="en-US" b="1" u="none" dirty="0" err="1" smtClean="0">
                <a:solidFill>
                  <a:srgbClr val="FF0000"/>
                </a:solidFill>
                <a:latin typeface="Courier New" pitchFamily="49" charset="0"/>
              </a:rPr>
              <a:t>TP_HTTP_Acceptor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&gt;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2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 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</a:t>
            </a: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3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main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int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char *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[]) {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4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ACE_Reactor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reactor; 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5   new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HTTP_Server_Daemon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argc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argv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, &amp;reactor);</a:t>
            </a: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</a:t>
            </a: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endParaRPr lang="en-US" b="1" u="none" dirty="0" smtClean="0">
              <a:solidFill>
                <a:srgbClr val="000000"/>
              </a:solidFill>
              <a:latin typeface="Courier New" pitchFamily="49" charset="0"/>
            </a:endParaRPr>
          </a:p>
          <a:p>
            <a:pPr>
              <a:spcBef>
                <a:spcPct val="20000"/>
              </a:spcBef>
            </a:pPr>
            <a:r>
              <a:rPr lang="en-US" b="1" u="none" dirty="0">
                <a:solidFill>
                  <a:srgbClr val="000000"/>
                </a:solidFill>
                <a:latin typeface="Courier New" pitchFamily="49" charset="0"/>
              </a:rPr>
              <a:t> 5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</a:t>
            </a:r>
            <a:r>
              <a:rPr lang="en-US" b="1" u="none" dirty="0" err="1" smtClean="0">
                <a:solidFill>
                  <a:srgbClr val="000000"/>
                </a:solidFill>
                <a:latin typeface="Courier New" pitchFamily="49" charset="0"/>
              </a:rPr>
              <a:t>reactor.run_reactor_event_loop</a:t>
            </a: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();</a:t>
            </a:r>
          </a:p>
          <a:p>
            <a:pPr>
              <a:spcBef>
                <a:spcPct val="20000"/>
              </a:spcBef>
            </a:pPr>
            <a:r>
              <a:rPr lang="en-US" b="1" u="none" dirty="0" smtClean="0">
                <a:solidFill>
                  <a:srgbClr val="000000"/>
                </a:solidFill>
                <a:latin typeface="Courier New" pitchFamily="49" charset="0"/>
              </a:rPr>
              <a:t>     ...</a:t>
            </a:r>
          </a:p>
        </p:txBody>
      </p:sp>
      <p:sp>
        <p:nvSpPr>
          <p:cNvPr id="27033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2425"/>
            <a:ext cx="9144000" cy="914400"/>
          </a:xfrm>
        </p:spPr>
        <p:txBody>
          <a:bodyPr/>
          <a:lstStyle/>
          <a:p>
            <a:r>
              <a:rPr lang="en-US" dirty="0" smtClean="0"/>
              <a:t>Driver for Half-Sync/Half-</a:t>
            </a:r>
            <a:r>
              <a:rPr lang="en-US" dirty="0" err="1" smtClean="0"/>
              <a:t>Async</a:t>
            </a:r>
            <a:r>
              <a:rPr lang="en-US" dirty="0" smtClean="0"/>
              <a:t> Web Server</a:t>
            </a:r>
          </a:p>
        </p:txBody>
      </p:sp>
      <p:sp>
        <p:nvSpPr>
          <p:cNvPr id="28" name="Text Box 4"/>
          <p:cNvSpPr txBox="1">
            <a:spLocks noChangeArrowheads="1"/>
          </p:cNvSpPr>
          <p:nvPr/>
        </p:nvSpPr>
        <p:spPr bwMode="auto">
          <a:xfrm>
            <a:off x="38100" y="6411106"/>
            <a:ext cx="89916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This main program is nearly identical to the thread-per-connection web server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46331" y="4477118"/>
            <a:ext cx="6127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Dynamic allocation ensures proper deletion semantics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5400000" flipH="1" flipV="1">
            <a:off x="1500641" y="4240183"/>
            <a:ext cx="39131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473574" y="3542494"/>
            <a:ext cx="34100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Event loop controller object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10800000" flipH="1">
            <a:off x="3608841" y="3584517"/>
            <a:ext cx="785357" cy="285285"/>
          </a:xfrm>
          <a:prstGeom prst="leftArrow">
            <a:avLst>
              <a:gd name="adj1" fmla="val 50000"/>
              <a:gd name="adj2" fmla="val 60965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 anchor="ctr">
            <a:spAutoFit/>
          </a:bodyPr>
          <a:lstStyle/>
          <a:p>
            <a:endParaRPr lang="en-US" sz="2000" u="none" smtClean="0">
              <a:solidFill>
                <a:srgbClr val="000000"/>
              </a:solidFill>
            </a:endParaRPr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4834730" y="5510200"/>
            <a:ext cx="295508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Run server event loop</a:t>
            </a:r>
            <a:endParaRPr lang="en-US" u="none" dirty="0" smtClean="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 rot="5400000" flipH="1" flipV="1">
            <a:off x="4342605" y="5319700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615158" y="2289520"/>
            <a:ext cx="34762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Reuse our earlier template driver &amp; Instantiate it with </a:t>
            </a:r>
            <a:br>
              <a:rPr lang="en-US" b="1" u="none" dirty="0" smtClean="0">
                <a:solidFill>
                  <a:srgbClr val="336699"/>
                </a:solidFill>
              </a:rPr>
            </a:br>
            <a:r>
              <a:rPr lang="en-US" b="1" u="none" dirty="0" smtClean="0">
                <a:solidFill>
                  <a:srgbClr val="336699"/>
                </a:solidFill>
              </a:rPr>
              <a:t>the </a:t>
            </a:r>
            <a:r>
              <a:rPr lang="en-US" sz="2000" b="1" u="none" dirty="0" err="1" smtClean="0">
                <a:solidFill>
                  <a:srgbClr val="336699"/>
                </a:solidFill>
                <a:latin typeface="Courier New" pitchFamily="49" charset="0"/>
                <a:cs typeface="Courier New" pitchFamily="49" charset="0"/>
              </a:rPr>
              <a:t>TP_HTTP_Acceptor</a:t>
            </a:r>
            <a:endParaRPr lang="en-US" sz="2000" b="1" u="none" dirty="0" smtClean="0">
              <a:solidFill>
                <a:srgbClr val="00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AutoShape 6"/>
          <p:cNvSpPr>
            <a:spLocks noChangeArrowheads="1"/>
          </p:cNvSpPr>
          <p:nvPr/>
        </p:nvSpPr>
        <p:spPr bwMode="auto">
          <a:xfrm rot="5400000" flipH="1" flipV="1">
            <a:off x="4973694" y="2376487"/>
            <a:ext cx="484187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86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There are many more “moving parts” in this implementation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Knowledge of patterns &amp; frameworks is essential to </a:t>
            </a:r>
            <a:br>
              <a:rPr lang="en-US" sz="2000" u="none" dirty="0" smtClean="0">
                <a:solidFill>
                  <a:srgbClr val="000000"/>
                </a:solidFill>
                <a:latin typeface="Tahoma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keep track of all the parts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30" y="922973"/>
            <a:ext cx="4893458" cy="3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067175" y="3390900"/>
            <a:ext cx="714376" cy="1038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581650" y="3281362"/>
            <a:ext cx="3143250" cy="14088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Rounded Rectangle 74"/>
          <p:cNvSpPr/>
          <p:nvPr/>
        </p:nvSpPr>
        <p:spPr bwMode="auto">
          <a:xfrm>
            <a:off x="6647303" y="1383794"/>
            <a:ext cx="2106171" cy="1708718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589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 bwMode="auto">
          <a:xfrm>
            <a:off x="0" y="6315075"/>
            <a:ext cx="9144000" cy="5429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120650" y="381000"/>
            <a:ext cx="8778875" cy="9144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u="none" dirty="0" smtClean="0"/>
              <a:t>Improving Upon Reactive Event Handling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050" y="3102270"/>
            <a:ext cx="6254375" cy="3755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8731" y="3122652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/>
              <a:t>Dynamics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2286000" y="29673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</p:txBody>
      </p:sp>
      <p:sp>
        <p:nvSpPr>
          <p:cNvPr id="54" name="Line Callout 1 53"/>
          <p:cNvSpPr/>
          <p:nvPr/>
        </p:nvSpPr>
        <p:spPr bwMode="auto">
          <a:xfrm>
            <a:off x="120651" y="4724012"/>
            <a:ext cx="2546350" cy="646331"/>
          </a:xfrm>
          <a:prstGeom prst="borderCallout1">
            <a:avLst>
              <a:gd name="adj1" fmla="val -1353"/>
              <a:gd name="adj2" fmla="val 47016"/>
              <a:gd name="adj3" fmla="val -109959"/>
              <a:gd name="adj4" fmla="val 15813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u="none" dirty="0" smtClean="0">
                <a:latin typeface="+mj-lt"/>
              </a:rPr>
              <a:t>Client invokes a method call on a proxy</a:t>
            </a:r>
            <a:endParaRPr lang="en-US" i="1" dirty="0">
              <a:latin typeface="+mj-lt"/>
            </a:endParaRPr>
          </a:p>
        </p:txBody>
      </p:sp>
      <p:graphicFrame>
        <p:nvGraphicFramePr>
          <p:cNvPr id="10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189363"/>
              </p:ext>
            </p:extLst>
          </p:nvPr>
        </p:nvGraphicFramePr>
        <p:xfrm>
          <a:off x="9525" y="987425"/>
          <a:ext cx="9118600" cy="2103120"/>
        </p:xfrm>
        <a:graphic>
          <a:graphicData uri="http://schemas.openxmlformats.org/drawingml/2006/table">
            <a:tbl>
              <a:tblPr/>
              <a:tblGrid>
                <a:gridCol w="2276475"/>
                <a:gridCol w="3524250"/>
                <a:gridCol w="3317875"/>
              </a:tblGrid>
              <a:tr h="196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585913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High-performance web servers that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need to </a:t>
                      </a: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leverage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advances in hardware &amp; software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7800" marR="0" lvl="0" indent="-1778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  <a:defRPr/>
                      </a:pP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To improve quality-of-service (</a:t>
                      </a:r>
                      <a:r>
                        <a:rPr kumimoji="0" lang="en-US" sz="18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QoS</a:t>
                      </a:r>
                      <a:r>
                        <a:rPr kumimoji="0" 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charset="0"/>
                          <a:ea typeface="+mn-ea"/>
                          <a:cs typeface="+mn-cs"/>
                        </a:rPr>
                        <a:t>) for all connected clients, a web server must not block while waiting for connection flow control to abate &amp; must fully leverage parallelism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Active Object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scale up server performance by processing each HTTP request concurrently in its own thread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95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30" y="922973"/>
            <a:ext cx="4893458" cy="3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067175" y="3390900"/>
            <a:ext cx="714376" cy="1038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581650" y="3281362"/>
            <a:ext cx="3143250" cy="14088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Line Callout 1 72"/>
          <p:cNvSpPr/>
          <p:nvPr/>
        </p:nvSpPr>
        <p:spPr bwMode="auto">
          <a:xfrm>
            <a:off x="6042161" y="4227868"/>
            <a:ext cx="3006587" cy="646331"/>
          </a:xfrm>
          <a:prstGeom prst="borderCallout1">
            <a:avLst>
              <a:gd name="adj1" fmla="val -558"/>
              <a:gd name="adj2" fmla="val 62418"/>
              <a:gd name="adj3" fmla="val -172013"/>
              <a:gd name="adj4" fmla="val 4196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Active Object-based portion of JAWS web server</a:t>
            </a:r>
            <a:endParaRPr lang="en-US" i="1" u="none" dirty="0"/>
          </a:p>
        </p:txBody>
      </p:sp>
      <p:sp>
        <p:nvSpPr>
          <p:cNvPr id="74" name="Line Callout 1 73"/>
          <p:cNvSpPr/>
          <p:nvPr/>
        </p:nvSpPr>
        <p:spPr bwMode="auto">
          <a:xfrm>
            <a:off x="1595598" y="4551033"/>
            <a:ext cx="2577157" cy="646331"/>
          </a:xfrm>
          <a:prstGeom prst="borderCallout1">
            <a:avLst>
              <a:gd name="adj1" fmla="val -558"/>
              <a:gd name="adj2" fmla="val 62418"/>
              <a:gd name="adj3" fmla="val -219171"/>
              <a:gd name="adj4" fmla="val 10737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Reactor-based portion of JAWS web server</a:t>
            </a:r>
            <a:endParaRPr lang="en-US" i="1" u="none" dirty="0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340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There are many more “moving parts” in this implementation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Knowledge of patterns &amp; frameworks is essential to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keep track of all the parts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The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Half-Sync/Half-</a:t>
            </a:r>
            <a:r>
              <a:rPr lang="en-US" sz="2000" i="1" u="none" dirty="0" err="1">
                <a:solidFill>
                  <a:srgbClr val="000000"/>
                </a:solidFill>
                <a:latin typeface="Tahoma"/>
              </a:rPr>
              <a:t>Async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implementation of JAWS combines the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&amp;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Tahoma"/>
              </a:rPr>
            </a:br>
            <a:r>
              <a:rPr lang="en-US" sz="2000" i="1" u="none" dirty="0" smtClean="0">
                <a:solidFill>
                  <a:srgbClr val="000000"/>
                </a:solidFill>
                <a:latin typeface="Tahoma"/>
              </a:rPr>
              <a:t>Active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Object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patterns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u="none" dirty="0" smtClean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647303" y="1383794"/>
            <a:ext cx="2106171" cy="1708718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325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30" y="922973"/>
            <a:ext cx="4893458" cy="3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067175" y="3390900"/>
            <a:ext cx="714376" cy="1038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581650" y="3281362"/>
            <a:ext cx="3143250" cy="14088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Line Callout 1 6"/>
          <p:cNvSpPr/>
          <p:nvPr/>
        </p:nvSpPr>
        <p:spPr bwMode="auto">
          <a:xfrm>
            <a:off x="6042162" y="4227868"/>
            <a:ext cx="2749414" cy="646331"/>
          </a:xfrm>
          <a:prstGeom prst="borderCallout1">
            <a:avLst>
              <a:gd name="adj1" fmla="val -558"/>
              <a:gd name="adj2" fmla="val 62418"/>
              <a:gd name="adj3" fmla="val -172013"/>
              <a:gd name="adj4" fmla="val 4196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ACE Task-based portion of JAWS web server</a:t>
            </a:r>
            <a:endParaRPr lang="en-US" i="1" u="none" dirty="0"/>
          </a:p>
        </p:txBody>
      </p:sp>
      <p:sp>
        <p:nvSpPr>
          <p:cNvPr id="8" name="Line Callout 1 7"/>
          <p:cNvSpPr/>
          <p:nvPr/>
        </p:nvSpPr>
        <p:spPr bwMode="auto">
          <a:xfrm>
            <a:off x="2338387" y="5209134"/>
            <a:ext cx="2809875" cy="923330"/>
          </a:xfrm>
          <a:prstGeom prst="borderCallout1">
            <a:avLst>
              <a:gd name="adj1" fmla="val -558"/>
              <a:gd name="adj2" fmla="val 62418"/>
              <a:gd name="adj3" fmla="val -227277"/>
              <a:gd name="adj4" fmla="val 7387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ACE Reactor &amp; Acceptor-Connection-based portion of JAWS web server</a:t>
            </a:r>
            <a:endParaRPr lang="en-US" i="1" u="none" dirty="0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8124" y="884873"/>
            <a:ext cx="4164631" cy="4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There are many more “moving parts” in this implementation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Knowledge of patterns &amp; frameworks is essential to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keep track of all the parts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Half-Sync/Half-</a:t>
            </a:r>
            <a:r>
              <a:rPr lang="en-US" sz="2000" i="1" u="none" dirty="0" err="1">
                <a:solidFill>
                  <a:schemeClr val="bg1">
                    <a:lumMod val="75000"/>
                  </a:schemeClr>
                </a:solidFill>
                <a:latin typeface="Tahoma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implementation of JAWS combines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Active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Object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patterns</a:t>
            </a:r>
          </a:p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Likewise, it combines the ACE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,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Acceptor-Connector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, </a:t>
            </a: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rgbClr val="000000"/>
                </a:solidFill>
                <a:latin typeface="Tahoma"/>
              </a:rPr>
            </a:br>
            <a:r>
              <a:rPr lang="en-US" sz="2000" u="none" dirty="0" smtClean="0">
                <a:solidFill>
                  <a:srgbClr val="000000"/>
                </a:solidFill>
                <a:latin typeface="Tahoma"/>
              </a:rPr>
              <a:t>&amp; </a:t>
            </a:r>
            <a:r>
              <a:rPr lang="en-US" sz="2000" i="1" u="none" dirty="0">
                <a:solidFill>
                  <a:srgbClr val="000000"/>
                </a:solidFill>
                <a:latin typeface="Tahoma"/>
              </a:rPr>
              <a:t>Task</a:t>
            </a:r>
            <a:r>
              <a:rPr lang="en-US" sz="2000" u="none" dirty="0">
                <a:solidFill>
                  <a:srgbClr val="000000"/>
                </a:solidFill>
                <a:latin typeface="Tahoma"/>
              </a:rPr>
              <a:t> frameworks </a:t>
            </a:r>
            <a:endParaRPr lang="en-US" sz="2000" i="1" u="none" dirty="0">
              <a:solidFill>
                <a:srgbClr val="000000"/>
              </a:solidFill>
              <a:latin typeface="Tahoma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u="none" dirty="0">
              <a:solidFill>
                <a:srgbClr val="000000"/>
              </a:solidFill>
              <a:latin typeface="Tahoma"/>
            </a:endParaRP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u="none" dirty="0" smtClean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6647303" y="1383794"/>
            <a:ext cx="2106171" cy="1708718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70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230" y="922973"/>
            <a:ext cx="4893458" cy="37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067175" y="3390900"/>
            <a:ext cx="714376" cy="10382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Rectangle 71"/>
          <p:cNvSpPr/>
          <p:nvPr/>
        </p:nvSpPr>
        <p:spPr bwMode="auto">
          <a:xfrm>
            <a:off x="5581650" y="3281362"/>
            <a:ext cx="3143250" cy="140887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07371" y="3630555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04295" y="3630555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01219" y="3630555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98143" y="3630555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124" y="884873"/>
            <a:ext cx="9048564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There are many more “moving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parts” in this implementation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Knowledge of patterns &amp;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frameworks is essential to </a:t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keep track of all the parts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Half-Sync/Half-</a:t>
            </a:r>
            <a:r>
              <a:rPr lang="en-US" sz="2000" i="1" u="none" dirty="0" err="1">
                <a:solidFill>
                  <a:schemeClr val="bg1">
                    <a:lumMod val="75000"/>
                  </a:schemeClr>
                </a:solidFill>
                <a:latin typeface="Tahoma"/>
              </a:rPr>
              <a:t>Async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implementation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of JAWS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combines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&amp;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Active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Object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patterns</a:t>
            </a:r>
          </a:p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Likewise, it combines the ACE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Reactor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,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, 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/>
            </a:r>
            <a:b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  <a:latin typeface="Tahoma"/>
              </a:rPr>
              <a:t>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  <a:latin typeface="Tahoma"/>
              </a:rPr>
              <a:t> frameworks </a:t>
            </a:r>
            <a:endParaRPr lang="en-US" sz="2000" u="none" dirty="0" smtClean="0">
              <a:solidFill>
                <a:schemeClr val="bg1">
                  <a:lumMod val="75000"/>
                </a:schemeClr>
              </a:solidFill>
              <a:latin typeface="Tahoma"/>
            </a:endParaRPr>
          </a:p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This pattern-oriented software architecture may scale better to multi-core &amp; multi-CPU platforms </a:t>
            </a: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rgbClr val="000000"/>
                </a:solidFill>
                <a:latin typeface="Tahoma"/>
              </a:rPr>
              <a:t>e.g., by bounding the number of threads to match the available parallel processing resources more effectively</a:t>
            </a:r>
          </a:p>
          <a:p>
            <a:pPr marL="233363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i="1" u="none" dirty="0">
              <a:solidFill>
                <a:srgbClr val="000000"/>
              </a:solidFill>
              <a:latin typeface="Tahoma"/>
            </a:endParaRP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u="none" dirty="0">
              <a:solidFill>
                <a:srgbClr val="000000"/>
              </a:solidFill>
              <a:latin typeface="Tahoma"/>
            </a:endParaRPr>
          </a:p>
          <a:p>
            <a:pPr marL="452438" lvl="0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endParaRPr lang="en-US" sz="2000" u="none" dirty="0" smtClean="0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647303" y="1383794"/>
            <a:ext cx="2106171" cy="1708718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0" bIns="3657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345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219075" y="330523"/>
            <a:ext cx="868880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  <a:defRPr/>
            </a:pPr>
            <a:r>
              <a:rPr lang="en-US" sz="4000" u="none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Patterns &amp; Frameworks for Concurrency &amp; Synchronization: Part </a:t>
            </a:r>
            <a:r>
              <a:rPr lang="en-US" sz="4000" u="none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6</a:t>
            </a:r>
            <a:endParaRPr lang="en-US" sz="4000" u="none" kern="0" dirty="0" smtClean="0">
              <a:solidFill>
                <a:srgbClr val="FF0000"/>
              </a:solidFill>
              <a:latin typeface="Impact" pitchFamily="34" charset="0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800" u="none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u="none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u="none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 eaLnBrk="1" hangingPunct="1">
              <a:lnSpc>
                <a:spcPct val="90000"/>
              </a:lnSpc>
              <a:spcBef>
                <a:spcPct val="50000"/>
              </a:spcBef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u="none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u="none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u="none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255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8123" y="980123"/>
            <a:ext cx="5811652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Active Object 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pattern</a:t>
            </a:r>
          </a:p>
          <a:p>
            <a:pPr marL="233363" indent="-233363">
              <a:spcBef>
                <a:spcPts val="6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Describe the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Apply ACE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Task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sz="2000" i="1" u="none" dirty="0">
                <a:solidFill>
                  <a:schemeClr val="bg1">
                    <a:lumMod val="75000"/>
                  </a:schemeClr>
                </a:solidFill>
              </a:rPr>
              <a:t>Acceptor-Connector</a:t>
            </a:r>
            <a:r>
              <a:rPr lang="en-US" sz="2000" u="none" dirty="0">
                <a:solidFill>
                  <a:schemeClr val="bg1">
                    <a:lumMod val="75000"/>
                  </a:schemeClr>
                </a:solidFill>
              </a:rPr>
              <a:t> frameworks to JAWS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Describe the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 pattern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Implement 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>Half-Sync/Half-</a:t>
            </a:r>
            <a:r>
              <a:rPr lang="en-US" sz="2000" i="1" u="none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u="none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none" dirty="0" smtClean="0">
                <a:solidFill>
                  <a:schemeClr val="bg1">
                    <a:lumMod val="75000"/>
                  </a:schemeClr>
                </a:solidFill>
              </a:rPr>
              <a:t>using ACE frameworks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u="none" dirty="0" smtClean="0"/>
              <a:t>Describe the </a:t>
            </a:r>
            <a:r>
              <a:rPr lang="en-US" sz="2000" i="1" u="none" dirty="0" smtClean="0"/>
              <a:t>Monitor Object </a:t>
            </a:r>
            <a:r>
              <a:rPr lang="en-US" sz="2000" u="none" dirty="0" smtClean="0"/>
              <a:t>pattern</a:t>
            </a:r>
            <a:br>
              <a:rPr lang="en-US" sz="2000" u="none" dirty="0" smtClean="0"/>
            </a:br>
            <a:endParaRPr lang="en-US" sz="2000" u="none" dirty="0" smtClean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u="none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96" y="1199198"/>
            <a:ext cx="4832385" cy="29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0751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Line Callout 1 125"/>
          <p:cNvSpPr/>
          <p:nvPr/>
        </p:nvSpPr>
        <p:spPr bwMode="auto">
          <a:xfrm>
            <a:off x="5972580" y="5087598"/>
            <a:ext cx="3055354" cy="1200329"/>
          </a:xfrm>
          <a:prstGeom prst="borderCallout1">
            <a:avLst>
              <a:gd name="adj1" fmla="val -816"/>
              <a:gd name="adj2" fmla="val 58940"/>
              <a:gd name="adj3" fmla="val -83887"/>
              <a:gd name="adj4" fmla="val -3004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These </a:t>
            </a:r>
            <a:r>
              <a:rPr lang="en-US" i="1" u="none" dirty="0"/>
              <a:t>threads will ‘busy wait’ when the queue is empty or full, which wastes CPU cycles unnecessarily</a:t>
            </a:r>
          </a:p>
        </p:txBody>
      </p:sp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157789" name="Rectangle 147"/>
          <p:cNvSpPr>
            <a:spLocks noChangeArrowheads="1"/>
          </p:cNvSpPr>
          <p:nvPr/>
        </p:nvSpPr>
        <p:spPr bwMode="auto">
          <a:xfrm>
            <a:off x="5221288" y="4194175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790" name="Rectangle 148"/>
          <p:cNvSpPr>
            <a:spLocks noChangeArrowheads="1"/>
          </p:cNvSpPr>
          <p:nvPr/>
        </p:nvSpPr>
        <p:spPr bwMode="auto">
          <a:xfrm>
            <a:off x="5303838" y="4194175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791" name="Rectangle 151"/>
          <p:cNvSpPr>
            <a:spLocks noChangeArrowheads="1"/>
          </p:cNvSpPr>
          <p:nvPr/>
        </p:nvSpPr>
        <p:spPr bwMode="auto">
          <a:xfrm>
            <a:off x="5786438" y="4194175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795" name="Rectangle 152"/>
          <p:cNvSpPr>
            <a:spLocks noChangeArrowheads="1"/>
          </p:cNvSpPr>
          <p:nvPr/>
        </p:nvSpPr>
        <p:spPr bwMode="auto">
          <a:xfrm>
            <a:off x="6461125" y="4194175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074473" y="33880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2074473" y="34547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2074473" y="397382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2163373" y="40643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3209535" y="406431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3276210" y="406431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Rectangle 25"/>
          <p:cNvSpPr>
            <a:spLocks noChangeArrowheads="1"/>
          </p:cNvSpPr>
          <p:nvPr/>
        </p:nvSpPr>
        <p:spPr bwMode="auto">
          <a:xfrm>
            <a:off x="6682985" y="338803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6682985" y="34547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9"/>
          <p:cNvSpPr>
            <a:spLocks noChangeArrowheads="1"/>
          </p:cNvSpPr>
          <p:nvPr/>
        </p:nvSpPr>
        <p:spPr bwMode="auto">
          <a:xfrm>
            <a:off x="6682985" y="397382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31"/>
          <p:cNvSpPr>
            <a:spLocks noChangeArrowheads="1"/>
          </p:cNvSpPr>
          <p:nvPr/>
        </p:nvSpPr>
        <p:spPr bwMode="auto">
          <a:xfrm>
            <a:off x="6594085" y="406431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5614598" y="40643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5547923" y="4064312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42"/>
          <p:cNvSpPr>
            <a:spLocks noChangeArrowheads="1"/>
          </p:cNvSpPr>
          <p:nvPr/>
        </p:nvSpPr>
        <p:spPr bwMode="auto">
          <a:xfrm>
            <a:off x="4411273" y="336422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4411273" y="34547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45"/>
          <p:cNvSpPr>
            <a:spLocks noChangeArrowheads="1"/>
          </p:cNvSpPr>
          <p:nvPr/>
        </p:nvSpPr>
        <p:spPr bwMode="auto">
          <a:xfrm>
            <a:off x="4411273" y="3521387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46"/>
          <p:cNvSpPr>
            <a:spLocks noChangeArrowheads="1"/>
          </p:cNvSpPr>
          <p:nvPr/>
        </p:nvSpPr>
        <p:spPr bwMode="auto">
          <a:xfrm>
            <a:off x="4411273" y="363886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53"/>
          <p:cNvSpPr>
            <a:spLocks noChangeArrowheads="1"/>
          </p:cNvSpPr>
          <p:nvPr/>
        </p:nvSpPr>
        <p:spPr bwMode="auto">
          <a:xfrm>
            <a:off x="4411273" y="466756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54"/>
          <p:cNvSpPr>
            <a:spLocks noChangeArrowheads="1"/>
          </p:cNvSpPr>
          <p:nvPr/>
        </p:nvSpPr>
        <p:spPr bwMode="auto">
          <a:xfrm>
            <a:off x="4411273" y="457707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Rectangle 56"/>
          <p:cNvSpPr>
            <a:spLocks noChangeArrowheads="1"/>
          </p:cNvSpPr>
          <p:nvPr/>
        </p:nvSpPr>
        <p:spPr bwMode="auto">
          <a:xfrm>
            <a:off x="4411273" y="457707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57"/>
          <p:cNvSpPr>
            <a:spLocks noChangeArrowheads="1"/>
          </p:cNvSpPr>
          <p:nvPr/>
        </p:nvSpPr>
        <p:spPr bwMode="auto">
          <a:xfrm>
            <a:off x="4411273" y="448817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101"/>
          <p:cNvSpPr>
            <a:spLocks noChangeArrowheads="1"/>
          </p:cNvSpPr>
          <p:nvPr/>
        </p:nvSpPr>
        <p:spPr bwMode="auto">
          <a:xfrm>
            <a:off x="1918898" y="3476937"/>
            <a:ext cx="1587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Rectangle 137"/>
          <p:cNvSpPr>
            <a:spLocks noChangeArrowheads="1"/>
          </p:cNvSpPr>
          <p:nvPr/>
        </p:nvSpPr>
        <p:spPr bwMode="auto">
          <a:xfrm>
            <a:off x="3387335" y="5315262"/>
            <a:ext cx="1588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167"/>
          <p:cNvSpPr>
            <a:spLocks noChangeArrowheads="1"/>
          </p:cNvSpPr>
          <p:nvPr/>
        </p:nvSpPr>
        <p:spPr bwMode="auto">
          <a:xfrm>
            <a:off x="4411273" y="5270812"/>
            <a:ext cx="22225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Rectangle 168"/>
          <p:cNvSpPr>
            <a:spLocks noChangeArrowheads="1"/>
          </p:cNvSpPr>
          <p:nvPr/>
        </p:nvSpPr>
        <p:spPr bwMode="auto">
          <a:xfrm>
            <a:off x="4411273" y="5002525"/>
            <a:ext cx="22225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4"/>
          <p:cNvSpPr>
            <a:spLocks noChangeArrowheads="1"/>
          </p:cNvSpPr>
          <p:nvPr/>
        </p:nvSpPr>
        <p:spPr bwMode="auto">
          <a:xfrm>
            <a:off x="2152260" y="3796025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3109523" y="4064312"/>
            <a:ext cx="2444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6"/>
          <p:cNvSpPr>
            <a:spLocks/>
          </p:cNvSpPr>
          <p:nvPr/>
        </p:nvSpPr>
        <p:spPr bwMode="auto">
          <a:xfrm>
            <a:off x="3131748" y="3996050"/>
            <a:ext cx="290512" cy="90487"/>
          </a:xfrm>
          <a:custGeom>
            <a:avLst/>
            <a:gdLst>
              <a:gd name="T0" fmla="*/ 0 w 183"/>
              <a:gd name="T1" fmla="*/ 0 h 57"/>
              <a:gd name="T2" fmla="*/ 0 w 183"/>
              <a:gd name="T3" fmla="*/ 2147483647 h 57"/>
              <a:gd name="T4" fmla="*/ 2147483647 w 183"/>
              <a:gd name="T5" fmla="*/ 2147483647 h 57"/>
              <a:gd name="T6" fmla="*/ 2147483647 w 183"/>
              <a:gd name="T7" fmla="*/ 2147483647 h 57"/>
              <a:gd name="T8" fmla="*/ 2147483647 w 183"/>
              <a:gd name="T9" fmla="*/ 2147483647 h 57"/>
              <a:gd name="T10" fmla="*/ 2147483647 w 183"/>
              <a:gd name="T11" fmla="*/ 2147483647 h 57"/>
              <a:gd name="T12" fmla="*/ 0 w 183"/>
              <a:gd name="T13" fmla="*/ 0 h 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7"/>
              <a:gd name="T23" fmla="*/ 183 w 183"/>
              <a:gd name="T24" fmla="*/ 57 h 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7">
                <a:moveTo>
                  <a:pt x="0" y="0"/>
                </a:moveTo>
                <a:lnTo>
                  <a:pt x="0" y="15"/>
                </a:lnTo>
                <a:lnTo>
                  <a:pt x="140" y="57"/>
                </a:lnTo>
                <a:lnTo>
                  <a:pt x="183" y="43"/>
                </a:lnTo>
                <a:lnTo>
                  <a:pt x="140" y="4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7"/>
          <p:cNvSpPr>
            <a:spLocks/>
          </p:cNvSpPr>
          <p:nvPr/>
        </p:nvSpPr>
        <p:spPr bwMode="auto">
          <a:xfrm>
            <a:off x="3131748" y="4064312"/>
            <a:ext cx="222250" cy="88900"/>
          </a:xfrm>
          <a:custGeom>
            <a:avLst/>
            <a:gdLst>
              <a:gd name="T0" fmla="*/ 2147483647 w 140"/>
              <a:gd name="T1" fmla="*/ 2147483647 h 56"/>
              <a:gd name="T2" fmla="*/ 2147483647 w 140"/>
              <a:gd name="T3" fmla="*/ 0 h 56"/>
              <a:gd name="T4" fmla="*/ 0 w 140"/>
              <a:gd name="T5" fmla="*/ 2147483647 h 56"/>
              <a:gd name="T6" fmla="*/ 0 w 140"/>
              <a:gd name="T7" fmla="*/ 2147483647 h 56"/>
              <a:gd name="T8" fmla="*/ 2147483647 w 140"/>
              <a:gd name="T9" fmla="*/ 2147483647 h 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0"/>
              <a:gd name="T16" fmla="*/ 0 h 56"/>
              <a:gd name="T17" fmla="*/ 140 w 140"/>
              <a:gd name="T18" fmla="*/ 56 h 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0" h="56">
                <a:moveTo>
                  <a:pt x="140" y="14"/>
                </a:moveTo>
                <a:lnTo>
                  <a:pt x="140" y="0"/>
                </a:lnTo>
                <a:lnTo>
                  <a:pt x="0" y="42"/>
                </a:lnTo>
                <a:lnTo>
                  <a:pt x="0" y="56"/>
                </a:lnTo>
                <a:lnTo>
                  <a:pt x="140" y="14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Rectangle 10"/>
          <p:cNvSpPr>
            <a:spLocks noChangeArrowheads="1"/>
          </p:cNvSpPr>
          <p:nvPr/>
        </p:nvSpPr>
        <p:spPr bwMode="auto">
          <a:xfrm>
            <a:off x="1907785" y="3388037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Line 11"/>
          <p:cNvSpPr>
            <a:spLocks noChangeShapeType="1"/>
          </p:cNvSpPr>
          <p:nvPr/>
        </p:nvSpPr>
        <p:spPr bwMode="auto">
          <a:xfrm>
            <a:off x="1907785" y="3638862"/>
            <a:ext cx="1588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13"/>
          <p:cNvSpPr>
            <a:spLocks noChangeArrowheads="1"/>
          </p:cNvSpPr>
          <p:nvPr/>
        </p:nvSpPr>
        <p:spPr bwMode="auto">
          <a:xfrm>
            <a:off x="1907785" y="3973825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1907785" y="4064312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16"/>
          <p:cNvSpPr>
            <a:spLocks noChangeShapeType="1"/>
          </p:cNvSpPr>
          <p:nvPr/>
        </p:nvSpPr>
        <p:spPr bwMode="auto">
          <a:xfrm>
            <a:off x="2130035" y="406431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Line 17"/>
          <p:cNvSpPr>
            <a:spLocks noChangeShapeType="1"/>
          </p:cNvSpPr>
          <p:nvPr/>
        </p:nvSpPr>
        <p:spPr bwMode="auto">
          <a:xfrm>
            <a:off x="2418960" y="4064312"/>
            <a:ext cx="179388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Line 18"/>
          <p:cNvSpPr>
            <a:spLocks noChangeShapeType="1"/>
          </p:cNvSpPr>
          <p:nvPr/>
        </p:nvSpPr>
        <p:spPr bwMode="auto">
          <a:xfrm>
            <a:off x="2731698" y="406431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Rectangle 21"/>
          <p:cNvSpPr>
            <a:spLocks noChangeArrowheads="1"/>
          </p:cNvSpPr>
          <p:nvPr/>
        </p:nvSpPr>
        <p:spPr bwMode="auto">
          <a:xfrm>
            <a:off x="3042848" y="4064312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22"/>
          <p:cNvSpPr>
            <a:spLocks noChangeArrowheads="1"/>
          </p:cNvSpPr>
          <p:nvPr/>
        </p:nvSpPr>
        <p:spPr bwMode="auto">
          <a:xfrm>
            <a:off x="5135173" y="4042087"/>
            <a:ext cx="246062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Freeform 23"/>
          <p:cNvSpPr>
            <a:spLocks/>
          </p:cNvSpPr>
          <p:nvPr/>
        </p:nvSpPr>
        <p:spPr bwMode="auto">
          <a:xfrm>
            <a:off x="5068498" y="4042087"/>
            <a:ext cx="290512" cy="88900"/>
          </a:xfrm>
          <a:custGeom>
            <a:avLst/>
            <a:gdLst>
              <a:gd name="T0" fmla="*/ 2147483647 w 183"/>
              <a:gd name="T1" fmla="*/ 2147483647 h 56"/>
              <a:gd name="T2" fmla="*/ 2147483647 w 183"/>
              <a:gd name="T3" fmla="*/ 2147483647 h 56"/>
              <a:gd name="T4" fmla="*/ 2147483647 w 183"/>
              <a:gd name="T5" fmla="*/ 0 h 56"/>
              <a:gd name="T6" fmla="*/ 2147483647 w 183"/>
              <a:gd name="T7" fmla="*/ 0 h 56"/>
              <a:gd name="T8" fmla="*/ 0 w 183"/>
              <a:gd name="T9" fmla="*/ 2147483647 h 56"/>
              <a:gd name="T10" fmla="*/ 2147483647 w 183"/>
              <a:gd name="T11" fmla="*/ 2147483647 h 56"/>
              <a:gd name="T12" fmla="*/ 2147483647 w 183"/>
              <a:gd name="T13" fmla="*/ 2147483647 h 5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3"/>
              <a:gd name="T22" fmla="*/ 0 h 56"/>
              <a:gd name="T23" fmla="*/ 183 w 183"/>
              <a:gd name="T24" fmla="*/ 56 h 5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3" h="56">
                <a:moveTo>
                  <a:pt x="183" y="56"/>
                </a:moveTo>
                <a:lnTo>
                  <a:pt x="183" y="42"/>
                </a:lnTo>
                <a:lnTo>
                  <a:pt x="42" y="0"/>
                </a:lnTo>
                <a:lnTo>
                  <a:pt x="0" y="14"/>
                </a:lnTo>
                <a:lnTo>
                  <a:pt x="42" y="14"/>
                </a:lnTo>
                <a:lnTo>
                  <a:pt x="183" y="5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Freeform 24"/>
          <p:cNvSpPr>
            <a:spLocks/>
          </p:cNvSpPr>
          <p:nvPr/>
        </p:nvSpPr>
        <p:spPr bwMode="auto">
          <a:xfrm>
            <a:off x="5135173" y="3973825"/>
            <a:ext cx="223837" cy="90487"/>
          </a:xfrm>
          <a:custGeom>
            <a:avLst/>
            <a:gdLst>
              <a:gd name="T0" fmla="*/ 0 w 141"/>
              <a:gd name="T1" fmla="*/ 2147483647 h 57"/>
              <a:gd name="T2" fmla="*/ 0 w 141"/>
              <a:gd name="T3" fmla="*/ 2147483647 h 57"/>
              <a:gd name="T4" fmla="*/ 2147483647 w 141"/>
              <a:gd name="T5" fmla="*/ 2147483647 h 57"/>
              <a:gd name="T6" fmla="*/ 2147483647 w 141"/>
              <a:gd name="T7" fmla="*/ 0 h 57"/>
              <a:gd name="T8" fmla="*/ 0 w 141"/>
              <a:gd name="T9" fmla="*/ 2147483647 h 5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1"/>
              <a:gd name="T16" fmla="*/ 0 h 57"/>
              <a:gd name="T17" fmla="*/ 141 w 141"/>
              <a:gd name="T18" fmla="*/ 57 h 5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1" h="57">
                <a:moveTo>
                  <a:pt x="0" y="43"/>
                </a:moveTo>
                <a:lnTo>
                  <a:pt x="0" y="57"/>
                </a:lnTo>
                <a:lnTo>
                  <a:pt x="141" y="14"/>
                </a:lnTo>
                <a:lnTo>
                  <a:pt x="141" y="0"/>
                </a:lnTo>
                <a:lnTo>
                  <a:pt x="0" y="4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Rectangle 27"/>
          <p:cNvSpPr>
            <a:spLocks noChangeArrowheads="1"/>
          </p:cNvSpPr>
          <p:nvPr/>
        </p:nvSpPr>
        <p:spPr bwMode="auto">
          <a:xfrm>
            <a:off x="6516298" y="3388037"/>
            <a:ext cx="22225" cy="666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Line 28"/>
          <p:cNvSpPr>
            <a:spLocks noChangeShapeType="1"/>
          </p:cNvSpPr>
          <p:nvPr/>
        </p:nvSpPr>
        <p:spPr bwMode="auto">
          <a:xfrm>
            <a:off x="6516298" y="3638862"/>
            <a:ext cx="1587" cy="1793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30"/>
          <p:cNvSpPr>
            <a:spLocks noChangeArrowheads="1"/>
          </p:cNvSpPr>
          <p:nvPr/>
        </p:nvSpPr>
        <p:spPr bwMode="auto">
          <a:xfrm>
            <a:off x="6516298" y="3973825"/>
            <a:ext cx="22225" cy="112712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Rectangle 32"/>
          <p:cNvSpPr>
            <a:spLocks noChangeArrowheads="1"/>
          </p:cNvSpPr>
          <p:nvPr/>
        </p:nvSpPr>
        <p:spPr bwMode="auto">
          <a:xfrm>
            <a:off x="6427398" y="4064312"/>
            <a:ext cx="88900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Line 33"/>
          <p:cNvSpPr>
            <a:spLocks noChangeShapeType="1"/>
          </p:cNvSpPr>
          <p:nvPr/>
        </p:nvSpPr>
        <p:spPr bwMode="auto">
          <a:xfrm flipH="1">
            <a:off x="6138473" y="406431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Line 34"/>
          <p:cNvSpPr>
            <a:spLocks noChangeShapeType="1"/>
          </p:cNvSpPr>
          <p:nvPr/>
        </p:nvSpPr>
        <p:spPr bwMode="auto">
          <a:xfrm flipH="1">
            <a:off x="5870185" y="406431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Line 35"/>
          <p:cNvSpPr>
            <a:spLocks noChangeShapeType="1"/>
          </p:cNvSpPr>
          <p:nvPr/>
        </p:nvSpPr>
        <p:spPr bwMode="auto">
          <a:xfrm flipH="1">
            <a:off x="5581260" y="4064312"/>
            <a:ext cx="1555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Rectangle 38"/>
          <p:cNvSpPr>
            <a:spLocks noChangeArrowheads="1"/>
          </p:cNvSpPr>
          <p:nvPr/>
        </p:nvSpPr>
        <p:spPr bwMode="auto">
          <a:xfrm>
            <a:off x="5381235" y="4064312"/>
            <a:ext cx="66675" cy="2222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Rectangle 39"/>
          <p:cNvSpPr>
            <a:spLocks noChangeArrowheads="1"/>
          </p:cNvSpPr>
          <p:nvPr/>
        </p:nvSpPr>
        <p:spPr bwMode="auto">
          <a:xfrm>
            <a:off x="4222360" y="3638862"/>
            <a:ext cx="22225" cy="2238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Freeform 40"/>
          <p:cNvSpPr>
            <a:spLocks/>
          </p:cNvSpPr>
          <p:nvPr/>
        </p:nvSpPr>
        <p:spPr bwMode="auto">
          <a:xfrm>
            <a:off x="4222360" y="3638862"/>
            <a:ext cx="88900" cy="290513"/>
          </a:xfrm>
          <a:custGeom>
            <a:avLst/>
            <a:gdLst>
              <a:gd name="T0" fmla="*/ 2147483647 w 56"/>
              <a:gd name="T1" fmla="*/ 0 h 183"/>
              <a:gd name="T2" fmla="*/ 2147483647 w 56"/>
              <a:gd name="T3" fmla="*/ 0 h 183"/>
              <a:gd name="T4" fmla="*/ 0 w 56"/>
              <a:gd name="T5" fmla="*/ 2147483647 h 183"/>
              <a:gd name="T6" fmla="*/ 0 w 56"/>
              <a:gd name="T7" fmla="*/ 2147483647 h 183"/>
              <a:gd name="T8" fmla="*/ 2147483647 w 56"/>
              <a:gd name="T9" fmla="*/ 2147483647 h 183"/>
              <a:gd name="T10" fmla="*/ 2147483647 w 56"/>
              <a:gd name="T11" fmla="*/ 2147483647 h 183"/>
              <a:gd name="T12" fmla="*/ 2147483647 w 56"/>
              <a:gd name="T13" fmla="*/ 0 h 18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183"/>
              <a:gd name="T23" fmla="*/ 56 w 56"/>
              <a:gd name="T24" fmla="*/ 183 h 18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183">
                <a:moveTo>
                  <a:pt x="56" y="0"/>
                </a:moveTo>
                <a:lnTo>
                  <a:pt x="42" y="0"/>
                </a:lnTo>
                <a:lnTo>
                  <a:pt x="0" y="141"/>
                </a:lnTo>
                <a:lnTo>
                  <a:pt x="14" y="183"/>
                </a:lnTo>
                <a:lnTo>
                  <a:pt x="14" y="141"/>
                </a:lnTo>
                <a:lnTo>
                  <a:pt x="56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Freeform 41"/>
          <p:cNvSpPr>
            <a:spLocks/>
          </p:cNvSpPr>
          <p:nvPr/>
        </p:nvSpPr>
        <p:spPr bwMode="auto">
          <a:xfrm>
            <a:off x="4155685" y="3638862"/>
            <a:ext cx="88900" cy="223838"/>
          </a:xfrm>
          <a:custGeom>
            <a:avLst/>
            <a:gdLst>
              <a:gd name="T0" fmla="*/ 2147483647 w 56"/>
              <a:gd name="T1" fmla="*/ 2147483647 h 141"/>
              <a:gd name="T2" fmla="*/ 2147483647 w 56"/>
              <a:gd name="T3" fmla="*/ 2147483647 h 141"/>
              <a:gd name="T4" fmla="*/ 2147483647 w 56"/>
              <a:gd name="T5" fmla="*/ 0 h 141"/>
              <a:gd name="T6" fmla="*/ 0 w 56"/>
              <a:gd name="T7" fmla="*/ 0 h 141"/>
              <a:gd name="T8" fmla="*/ 2147483647 w 56"/>
              <a:gd name="T9" fmla="*/ 2147483647 h 1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6"/>
              <a:gd name="T16" fmla="*/ 0 h 141"/>
              <a:gd name="T17" fmla="*/ 56 w 56"/>
              <a:gd name="T18" fmla="*/ 141 h 1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6" h="141">
                <a:moveTo>
                  <a:pt x="42" y="141"/>
                </a:moveTo>
                <a:lnTo>
                  <a:pt x="56" y="141"/>
                </a:lnTo>
                <a:lnTo>
                  <a:pt x="14" y="0"/>
                </a:lnTo>
                <a:lnTo>
                  <a:pt x="0" y="0"/>
                </a:lnTo>
                <a:lnTo>
                  <a:pt x="42" y="14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Rectangle 44"/>
          <p:cNvSpPr>
            <a:spLocks noChangeArrowheads="1"/>
          </p:cNvSpPr>
          <p:nvPr/>
        </p:nvSpPr>
        <p:spPr bwMode="auto">
          <a:xfrm>
            <a:off x="4225535" y="3364225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" name="Rectangle 47"/>
          <p:cNvSpPr>
            <a:spLocks noChangeArrowheads="1"/>
          </p:cNvSpPr>
          <p:nvPr/>
        </p:nvSpPr>
        <p:spPr bwMode="auto">
          <a:xfrm>
            <a:off x="4225535" y="3549962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" name="Rectangle 50"/>
          <p:cNvSpPr>
            <a:spLocks noChangeArrowheads="1"/>
          </p:cNvSpPr>
          <p:nvPr/>
        </p:nvSpPr>
        <p:spPr bwMode="auto">
          <a:xfrm>
            <a:off x="4244585" y="4242112"/>
            <a:ext cx="22225" cy="24606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0" name="Freeform 51"/>
          <p:cNvSpPr>
            <a:spLocks/>
          </p:cNvSpPr>
          <p:nvPr/>
        </p:nvSpPr>
        <p:spPr bwMode="auto">
          <a:xfrm>
            <a:off x="4177910" y="4153212"/>
            <a:ext cx="88900" cy="334963"/>
          </a:xfrm>
          <a:custGeom>
            <a:avLst/>
            <a:gdLst>
              <a:gd name="T0" fmla="*/ 0 w 56"/>
              <a:gd name="T1" fmla="*/ 2147483647 h 211"/>
              <a:gd name="T2" fmla="*/ 2147483647 w 56"/>
              <a:gd name="T3" fmla="*/ 2147483647 h 211"/>
              <a:gd name="T4" fmla="*/ 2147483647 w 56"/>
              <a:gd name="T5" fmla="*/ 2147483647 h 211"/>
              <a:gd name="T6" fmla="*/ 2147483647 w 56"/>
              <a:gd name="T7" fmla="*/ 2147483647 h 211"/>
              <a:gd name="T8" fmla="*/ 2147483647 w 56"/>
              <a:gd name="T9" fmla="*/ 0 h 211"/>
              <a:gd name="T10" fmla="*/ 2147483647 w 56"/>
              <a:gd name="T11" fmla="*/ 2147483647 h 211"/>
              <a:gd name="T12" fmla="*/ 0 w 56"/>
              <a:gd name="T13" fmla="*/ 2147483647 h 21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6"/>
              <a:gd name="T22" fmla="*/ 0 h 211"/>
              <a:gd name="T23" fmla="*/ 56 w 56"/>
              <a:gd name="T24" fmla="*/ 211 h 21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6" h="211">
                <a:moveTo>
                  <a:pt x="0" y="211"/>
                </a:moveTo>
                <a:lnTo>
                  <a:pt x="14" y="211"/>
                </a:lnTo>
                <a:lnTo>
                  <a:pt x="56" y="56"/>
                </a:lnTo>
                <a:lnTo>
                  <a:pt x="42" y="0"/>
                </a:lnTo>
                <a:lnTo>
                  <a:pt x="42" y="56"/>
                </a:lnTo>
                <a:lnTo>
                  <a:pt x="0" y="211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" name="Freeform 52"/>
          <p:cNvSpPr>
            <a:spLocks/>
          </p:cNvSpPr>
          <p:nvPr/>
        </p:nvSpPr>
        <p:spPr bwMode="auto">
          <a:xfrm>
            <a:off x="4244585" y="4242112"/>
            <a:ext cx="90488" cy="246063"/>
          </a:xfrm>
          <a:custGeom>
            <a:avLst/>
            <a:gdLst>
              <a:gd name="T0" fmla="*/ 2147483647 w 57"/>
              <a:gd name="T1" fmla="*/ 0 h 155"/>
              <a:gd name="T2" fmla="*/ 0 w 57"/>
              <a:gd name="T3" fmla="*/ 0 h 155"/>
              <a:gd name="T4" fmla="*/ 2147483647 w 57"/>
              <a:gd name="T5" fmla="*/ 2147483647 h 155"/>
              <a:gd name="T6" fmla="*/ 2147483647 w 57"/>
              <a:gd name="T7" fmla="*/ 2147483647 h 155"/>
              <a:gd name="T8" fmla="*/ 2147483647 w 57"/>
              <a:gd name="T9" fmla="*/ 0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"/>
              <a:gd name="T16" fmla="*/ 0 h 155"/>
              <a:gd name="T17" fmla="*/ 57 w 57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" h="155">
                <a:moveTo>
                  <a:pt x="14" y="0"/>
                </a:moveTo>
                <a:lnTo>
                  <a:pt x="0" y="0"/>
                </a:lnTo>
                <a:lnTo>
                  <a:pt x="42" y="155"/>
                </a:lnTo>
                <a:lnTo>
                  <a:pt x="57" y="155"/>
                </a:lnTo>
                <a:lnTo>
                  <a:pt x="14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55"/>
          <p:cNvSpPr>
            <a:spLocks noChangeArrowheads="1"/>
          </p:cNvSpPr>
          <p:nvPr/>
        </p:nvSpPr>
        <p:spPr bwMode="auto">
          <a:xfrm>
            <a:off x="4244585" y="4577075"/>
            <a:ext cx="22225" cy="904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3" name="Rectangle 58"/>
          <p:cNvSpPr>
            <a:spLocks noChangeArrowheads="1"/>
          </p:cNvSpPr>
          <p:nvPr/>
        </p:nvSpPr>
        <p:spPr bwMode="auto">
          <a:xfrm>
            <a:off x="4244585" y="4488175"/>
            <a:ext cx="22225" cy="889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Rectangle 59"/>
          <p:cNvSpPr>
            <a:spLocks noChangeArrowheads="1"/>
          </p:cNvSpPr>
          <p:nvPr/>
        </p:nvSpPr>
        <p:spPr bwMode="auto">
          <a:xfrm>
            <a:off x="3685248" y="4365143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putq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84" name="Rectangle 83"/>
          <p:cNvSpPr>
            <a:spLocks noChangeAspect="1" noChangeArrowheads="1"/>
          </p:cNvSpPr>
          <p:nvPr/>
        </p:nvSpPr>
        <p:spPr bwMode="auto">
          <a:xfrm>
            <a:off x="965310" y="3057365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1</a:t>
            </a:r>
            <a:endParaRPr lang="en-US" b="1" u="none" dirty="0"/>
          </a:p>
        </p:txBody>
      </p:sp>
      <p:sp>
        <p:nvSpPr>
          <p:cNvPr id="85" name="Rectangle 88"/>
          <p:cNvSpPr>
            <a:spLocks noChangeAspect="1" noChangeArrowheads="1"/>
          </p:cNvSpPr>
          <p:nvPr/>
        </p:nvSpPr>
        <p:spPr bwMode="auto">
          <a:xfrm>
            <a:off x="5573822" y="3051482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3</a:t>
            </a:r>
            <a:endParaRPr lang="en-US" b="1" u="none" dirty="0"/>
          </a:p>
        </p:txBody>
      </p:sp>
      <p:sp>
        <p:nvSpPr>
          <p:cNvPr id="86" name="Rectangle 93"/>
          <p:cNvSpPr>
            <a:spLocks noChangeArrowheads="1"/>
          </p:cNvSpPr>
          <p:nvPr/>
        </p:nvSpPr>
        <p:spPr bwMode="auto">
          <a:xfrm>
            <a:off x="3477822" y="5267627"/>
            <a:ext cx="1554469" cy="288480"/>
          </a:xfrm>
          <a:prstGeom prst="rect">
            <a:avLst/>
          </a:prstGeom>
          <a:solidFill>
            <a:srgbClr val="FFC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>
                <a:solidFill>
                  <a:srgbClr val="000000"/>
                </a:solidFill>
              </a:rPr>
              <a:t>ACE_Reactor</a:t>
            </a:r>
            <a:endParaRPr lang="en-US" b="1" u="none" dirty="0"/>
          </a:p>
        </p:txBody>
      </p:sp>
      <p:sp>
        <p:nvSpPr>
          <p:cNvPr id="89" name="Rectangle 153"/>
          <p:cNvSpPr>
            <a:spLocks noChangeArrowheads="1"/>
          </p:cNvSpPr>
          <p:nvPr/>
        </p:nvSpPr>
        <p:spPr bwMode="auto">
          <a:xfrm>
            <a:off x="3388925" y="3919835"/>
            <a:ext cx="1708839" cy="302904"/>
          </a:xfrm>
          <a:prstGeom prst="rect">
            <a:avLst/>
          </a:prstGeom>
          <a:solidFill>
            <a:srgbClr val="D9F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18288" rIns="0" bIns="0">
            <a:noAutofit/>
          </a:bodyPr>
          <a:lstStyle/>
          <a:p>
            <a:pPr algn="ctr"/>
            <a:r>
              <a:rPr lang="en-US" sz="1600" b="1" u="none" dirty="0">
                <a:solidFill>
                  <a:srgbClr val="000000"/>
                </a:solidFill>
              </a:rPr>
              <a:t>Request Queue</a:t>
            </a:r>
            <a:endParaRPr lang="en-US" b="1" u="none" dirty="0"/>
          </a:p>
        </p:txBody>
      </p:sp>
      <p:sp>
        <p:nvSpPr>
          <p:cNvPr id="90" name="Rectangle 166"/>
          <p:cNvSpPr>
            <a:spLocks noChangeAspect="1" noChangeArrowheads="1"/>
          </p:cNvSpPr>
          <p:nvPr/>
        </p:nvSpPr>
        <p:spPr bwMode="auto">
          <a:xfrm>
            <a:off x="3311075" y="3051482"/>
            <a:ext cx="1892268" cy="283154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600" b="1" u="none" dirty="0" err="1" smtClean="0"/>
              <a:t>TP_HTTP_Task</a:t>
            </a:r>
            <a:r>
              <a:rPr lang="en-US" sz="1600" b="1" u="none" dirty="0" smtClean="0"/>
              <a:t> 2</a:t>
            </a:r>
            <a:endParaRPr lang="en-US" b="1" u="none" dirty="0"/>
          </a:p>
        </p:txBody>
      </p:sp>
      <p:sp>
        <p:nvSpPr>
          <p:cNvPr id="91" name="Rectangle 169"/>
          <p:cNvSpPr>
            <a:spLocks noChangeArrowheads="1"/>
          </p:cNvSpPr>
          <p:nvPr/>
        </p:nvSpPr>
        <p:spPr bwMode="auto">
          <a:xfrm>
            <a:off x="4244585" y="5002525"/>
            <a:ext cx="22225" cy="2682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91"/>
          <p:cNvSpPr/>
          <p:nvPr/>
        </p:nvSpPr>
        <p:spPr bwMode="auto">
          <a:xfrm>
            <a:off x="2402488" y="4675407"/>
            <a:ext cx="3739160" cy="33981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3" name="Rectangle 160"/>
          <p:cNvSpPr>
            <a:spLocks noChangeArrowheads="1"/>
          </p:cNvSpPr>
          <p:nvPr/>
        </p:nvSpPr>
        <p:spPr bwMode="auto">
          <a:xfrm>
            <a:off x="2484418" y="4751607"/>
            <a:ext cx="361316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 err="1" smtClean="0">
                <a:solidFill>
                  <a:srgbClr val="000000"/>
                </a:solidFill>
              </a:rPr>
              <a:t>TP_HTTP_Handlers</a:t>
            </a:r>
            <a:r>
              <a:rPr lang="en-US" sz="1400" b="1" u="none" dirty="0" smtClean="0">
                <a:solidFill>
                  <a:srgbClr val="000000"/>
                </a:solidFill>
              </a:rPr>
              <a:t> </a:t>
            </a:r>
            <a:r>
              <a:rPr lang="en-US" sz="1400" b="1" u="none" dirty="0">
                <a:solidFill>
                  <a:srgbClr val="000000"/>
                </a:solidFill>
              </a:rPr>
              <a:t>&amp; </a:t>
            </a:r>
            <a:r>
              <a:rPr lang="en-US" sz="1400" b="1" u="none" dirty="0" err="1">
                <a:solidFill>
                  <a:srgbClr val="000000"/>
                </a:solidFill>
              </a:rPr>
              <a:t>TP_HTTP_Acceptor</a:t>
            </a:r>
            <a:r>
              <a:rPr lang="en-US" sz="1400" b="1" u="none" dirty="0">
                <a:solidFill>
                  <a:srgbClr val="000000"/>
                </a:solidFill>
              </a:rPr>
              <a:t> </a:t>
            </a:r>
            <a:endParaRPr lang="en-US" sz="2000" b="1" u="none" dirty="0"/>
          </a:p>
        </p:txBody>
      </p:sp>
      <p:grpSp>
        <p:nvGrpSpPr>
          <p:cNvPr id="94" name="Group 93"/>
          <p:cNvGrpSpPr/>
          <p:nvPr/>
        </p:nvGrpSpPr>
        <p:grpSpPr>
          <a:xfrm>
            <a:off x="2811074" y="5199055"/>
            <a:ext cx="431800" cy="370426"/>
            <a:chOff x="8327572" y="4328206"/>
            <a:chExt cx="300243" cy="312737"/>
          </a:xfrm>
        </p:grpSpPr>
        <p:grpSp>
          <p:nvGrpSpPr>
            <p:cNvPr id="95" name="Group 9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9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2" name="Group 101"/>
          <p:cNvGrpSpPr/>
          <p:nvPr/>
        </p:nvGrpSpPr>
        <p:grpSpPr>
          <a:xfrm>
            <a:off x="1315649" y="3476937"/>
            <a:ext cx="431800" cy="370426"/>
            <a:chOff x="8327572" y="4328206"/>
            <a:chExt cx="300243" cy="312737"/>
          </a:xfrm>
        </p:grpSpPr>
        <p:grpSp>
          <p:nvGrpSpPr>
            <p:cNvPr id="103" name="Group 102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05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6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7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8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9" name="Group 108"/>
          <p:cNvGrpSpPr/>
          <p:nvPr/>
        </p:nvGrpSpPr>
        <p:grpSpPr>
          <a:xfrm>
            <a:off x="3548864" y="3421352"/>
            <a:ext cx="431800" cy="370426"/>
            <a:chOff x="8327572" y="4328206"/>
            <a:chExt cx="300243" cy="312737"/>
          </a:xfrm>
        </p:grpSpPr>
        <p:grpSp>
          <p:nvGrpSpPr>
            <p:cNvPr id="110" name="Group 109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11" name="Straight Arrow Connector 110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6" name="Group 115"/>
          <p:cNvGrpSpPr/>
          <p:nvPr/>
        </p:nvGrpSpPr>
        <p:grpSpPr>
          <a:xfrm>
            <a:off x="5972579" y="3422917"/>
            <a:ext cx="431800" cy="370426"/>
            <a:chOff x="8327572" y="4328206"/>
            <a:chExt cx="300243" cy="312737"/>
          </a:xfrm>
        </p:grpSpPr>
        <p:grpSp>
          <p:nvGrpSpPr>
            <p:cNvPr id="117" name="Group 11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19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0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1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118" name="Straight Arrow Connector 11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3" name="Rectangle 4"/>
          <p:cNvSpPr>
            <a:spLocks noChangeArrowheads="1"/>
          </p:cNvSpPr>
          <p:nvPr/>
        </p:nvSpPr>
        <p:spPr bwMode="auto">
          <a:xfrm>
            <a:off x="4433498" y="3594967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24" name="Rectangle 4"/>
          <p:cNvSpPr>
            <a:spLocks noChangeArrowheads="1"/>
          </p:cNvSpPr>
          <p:nvPr/>
        </p:nvSpPr>
        <p:spPr bwMode="auto">
          <a:xfrm>
            <a:off x="5547547" y="3780606"/>
            <a:ext cx="46647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u="none" dirty="0" err="1" smtClean="0">
                <a:solidFill>
                  <a:srgbClr val="000000"/>
                </a:solidFill>
              </a:rPr>
              <a:t>getq</a:t>
            </a:r>
            <a:r>
              <a:rPr lang="en-US" sz="1400" u="none" dirty="0" smtClean="0">
                <a:solidFill>
                  <a:srgbClr val="000000"/>
                </a:solidFill>
              </a:rPr>
              <a:t>()</a:t>
            </a:r>
            <a:endParaRPr lang="en-US" b="1" u="none" dirty="0"/>
          </a:p>
        </p:txBody>
      </p:sp>
      <p:sp>
        <p:nvSpPr>
          <p:cNvPr id="125" name="Line Callout 1 124"/>
          <p:cNvSpPr/>
          <p:nvPr/>
        </p:nvSpPr>
        <p:spPr bwMode="auto">
          <a:xfrm>
            <a:off x="38699" y="5067999"/>
            <a:ext cx="2580035" cy="1200329"/>
          </a:xfrm>
          <a:prstGeom prst="borderCallout1">
            <a:avLst>
              <a:gd name="adj1" fmla="val -172"/>
              <a:gd name="adj2" fmla="val 37482"/>
              <a:gd name="adj3" fmla="val -81407"/>
              <a:gd name="adj4" fmla="val 13005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u="none" dirty="0" smtClean="0"/>
              <a:t>Concurrent threads </a:t>
            </a:r>
            <a:r>
              <a:rPr lang="en-US" i="1" u="none" dirty="0"/>
              <a:t>can corrupt the queue’s internal state if it is not synchronized properly</a:t>
            </a:r>
          </a:p>
        </p:txBody>
      </p:sp>
      <p:graphicFrame>
        <p:nvGraphicFramePr>
          <p:cNvPr id="128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259260"/>
              </p:ext>
            </p:extLst>
          </p:nvPr>
        </p:nvGraphicFramePr>
        <p:xfrm>
          <a:off x="9525" y="968376"/>
          <a:ext cx="5953125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tx1"/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tx1"/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tx1"/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 animBg="1"/>
      <p:bldP spid="12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17" name="Rectangle 97"/>
          <p:cNvSpPr>
            <a:spLocks noChangeArrowheads="1"/>
          </p:cNvSpPr>
          <p:nvPr/>
        </p:nvSpPr>
        <p:spPr bwMode="auto">
          <a:xfrm>
            <a:off x="5535217" y="6475673"/>
            <a:ext cx="20637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98"/>
          <p:cNvSpPr>
            <a:spLocks noChangeArrowheads="1"/>
          </p:cNvSpPr>
          <p:nvPr/>
        </p:nvSpPr>
        <p:spPr bwMode="auto">
          <a:xfrm>
            <a:off x="7800579" y="6475673"/>
            <a:ext cx="20638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876364" y="2951245"/>
            <a:ext cx="3097469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i="1" u="none" dirty="0" smtClean="0">
                <a:latin typeface="+mj-lt"/>
              </a:rPr>
              <a:t>Monitor Object </a:t>
            </a:r>
            <a:r>
              <a:rPr lang="en-US" u="none" dirty="0" smtClean="0">
                <a:latin typeface="+mj-lt"/>
              </a:rPr>
              <a:t>synchronizes </a:t>
            </a:r>
            <a:r>
              <a:rPr lang="en-US" u="none" dirty="0">
                <a:latin typeface="+mj-lt"/>
              </a:rPr>
              <a:t>concurrent method execution to ensure </a:t>
            </a:r>
            <a:r>
              <a:rPr lang="en-US" u="none" dirty="0" smtClean="0">
                <a:latin typeface="+mj-lt"/>
              </a:rPr>
              <a:t>only </a:t>
            </a:r>
            <a:r>
              <a:rPr lang="en-US" u="none" dirty="0">
                <a:latin typeface="+mj-lt"/>
              </a:rPr>
              <a:t>one method at a time runs within an </a:t>
            </a:r>
            <a:r>
              <a:rPr lang="en-US" u="none" dirty="0" smtClean="0">
                <a:latin typeface="+mj-lt"/>
              </a:rPr>
              <a:t>object &amp; allows </a:t>
            </a:r>
            <a:r>
              <a:rPr lang="en-US" u="none" dirty="0">
                <a:latin typeface="+mj-lt"/>
              </a:rPr>
              <a:t>an object’s methods to cooperatively schedule their execution sequences</a:t>
            </a:r>
          </a:p>
        </p:txBody>
      </p:sp>
      <p:graphicFrame>
        <p:nvGraphicFramePr>
          <p:cNvPr id="6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020358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2627368" y="3037228"/>
            <a:ext cx="2300968" cy="1231028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2" y="3069797"/>
            <a:ext cx="5153025" cy="3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3825" y="2700465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5130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graphicFrame>
        <p:nvGraphicFramePr>
          <p:cNvPr id="6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2995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3251936" y="4786164"/>
            <a:ext cx="2283281" cy="1200605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2" y="3069797"/>
            <a:ext cx="5153025" cy="3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3825" y="2700465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6364" y="2951245"/>
            <a:ext cx="3097469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i="1" u="none" dirty="0" smtClean="0">
                <a:latin typeface="+mj-lt"/>
              </a:rPr>
              <a:t>Monitor Object </a:t>
            </a:r>
            <a:r>
              <a:rPr lang="en-US" u="none" dirty="0" smtClean="0">
                <a:latin typeface="+mj-lt"/>
              </a:rPr>
              <a:t>synchronizes </a:t>
            </a:r>
            <a:r>
              <a:rPr lang="en-US" u="none" dirty="0">
                <a:latin typeface="+mj-lt"/>
              </a:rPr>
              <a:t>concurrent method execution to ensure </a:t>
            </a:r>
            <a:r>
              <a:rPr lang="en-US" u="none" dirty="0" smtClean="0">
                <a:latin typeface="+mj-lt"/>
              </a:rPr>
              <a:t>only </a:t>
            </a:r>
            <a:r>
              <a:rPr lang="en-US" u="none" dirty="0">
                <a:latin typeface="+mj-lt"/>
              </a:rPr>
              <a:t>one method at a time runs within an </a:t>
            </a:r>
            <a:r>
              <a:rPr lang="en-US" u="none" dirty="0" smtClean="0">
                <a:latin typeface="+mj-lt"/>
              </a:rPr>
              <a:t>object &amp; allows </a:t>
            </a:r>
            <a:r>
              <a:rPr lang="en-US" u="none" dirty="0">
                <a:latin typeface="+mj-lt"/>
              </a:rPr>
              <a:t>an object’s methods to cooperatively schedule their execution sequences</a:t>
            </a:r>
          </a:p>
        </p:txBody>
      </p:sp>
    </p:spTree>
    <p:extLst>
      <p:ext uri="{BB962C8B-B14F-4D97-AF65-F5344CB8AC3E}">
        <p14:creationId xmlns:p14="http://schemas.microsoft.com/office/powerpoint/2010/main" val="4145330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graphicFrame>
        <p:nvGraphicFramePr>
          <p:cNvPr id="6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871937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 bwMode="auto">
          <a:xfrm>
            <a:off x="677465" y="4780794"/>
            <a:ext cx="2281239" cy="1454603"/>
          </a:xfrm>
          <a:prstGeom prst="rect">
            <a:avLst/>
          </a:prstGeom>
          <a:solidFill>
            <a:srgbClr val="D9F6FF">
              <a:alpha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2" y="3069797"/>
            <a:ext cx="5153025" cy="3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23825" y="2700465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76364" y="2951245"/>
            <a:ext cx="3097469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i="1" u="none" dirty="0" smtClean="0">
                <a:latin typeface="+mj-lt"/>
              </a:rPr>
              <a:t>Monitor Object </a:t>
            </a:r>
            <a:r>
              <a:rPr lang="en-US" u="none" dirty="0" smtClean="0">
                <a:latin typeface="+mj-lt"/>
              </a:rPr>
              <a:t>synchronizes </a:t>
            </a:r>
            <a:r>
              <a:rPr lang="en-US" u="none" dirty="0">
                <a:latin typeface="+mj-lt"/>
              </a:rPr>
              <a:t>concurrent method execution to ensure </a:t>
            </a:r>
            <a:r>
              <a:rPr lang="en-US" u="none" dirty="0" smtClean="0">
                <a:latin typeface="+mj-lt"/>
              </a:rPr>
              <a:t>only </a:t>
            </a:r>
            <a:r>
              <a:rPr lang="en-US" u="none" dirty="0">
                <a:latin typeface="+mj-lt"/>
              </a:rPr>
              <a:t>one method at a time runs within an </a:t>
            </a:r>
            <a:r>
              <a:rPr lang="en-US" u="none" dirty="0" smtClean="0">
                <a:latin typeface="+mj-lt"/>
              </a:rPr>
              <a:t>object &amp; allows </a:t>
            </a:r>
            <a:r>
              <a:rPr lang="en-US" u="none" dirty="0">
                <a:latin typeface="+mj-lt"/>
              </a:rPr>
              <a:t>an object’s methods to cooperatively schedule their execution sequences</a:t>
            </a:r>
          </a:p>
        </p:txBody>
      </p:sp>
    </p:spTree>
    <p:extLst>
      <p:ext uri="{BB962C8B-B14F-4D97-AF65-F5344CB8AC3E}">
        <p14:creationId xmlns:p14="http://schemas.microsoft.com/office/powerpoint/2010/main" val="17059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0" y="6382529"/>
            <a:ext cx="9144000" cy="4647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7788" name="Rectangle 2"/>
          <p:cNvSpPr>
            <a:spLocks noGrp="1" noChangeArrowheads="1"/>
          </p:cNvSpPr>
          <p:nvPr>
            <p:ph type="title"/>
          </p:nvPr>
        </p:nvSpPr>
        <p:spPr>
          <a:xfrm>
            <a:off x="20638" y="200025"/>
            <a:ext cx="9183687" cy="914400"/>
          </a:xfrm>
        </p:spPr>
        <p:txBody>
          <a:bodyPr/>
          <a:lstStyle/>
          <a:p>
            <a:r>
              <a:rPr lang="en-US" dirty="0" smtClean="0"/>
              <a:t>Implementing a Synchronized Request Queue</a:t>
            </a:r>
          </a:p>
        </p:txBody>
      </p:sp>
      <p:sp>
        <p:nvSpPr>
          <p:cNvPr id="17" name="Rectangle 97"/>
          <p:cNvSpPr>
            <a:spLocks noChangeArrowheads="1"/>
          </p:cNvSpPr>
          <p:nvPr/>
        </p:nvSpPr>
        <p:spPr bwMode="auto">
          <a:xfrm>
            <a:off x="5535217" y="6475673"/>
            <a:ext cx="20637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98"/>
          <p:cNvSpPr>
            <a:spLocks noChangeArrowheads="1"/>
          </p:cNvSpPr>
          <p:nvPr/>
        </p:nvSpPr>
        <p:spPr bwMode="auto">
          <a:xfrm>
            <a:off x="7800579" y="6475673"/>
            <a:ext cx="20638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647700" y="6411106"/>
            <a:ext cx="787717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spcBef>
                <a:spcPct val="50000"/>
              </a:spcBef>
              <a:buClr>
                <a:srgbClr val="336699"/>
              </a:buClr>
            </a:pPr>
            <a:r>
              <a:rPr lang="en-US" sz="2000" u="none" dirty="0" smtClean="0">
                <a:latin typeface="Arial" charset="0"/>
              </a:rPr>
              <a:t>See </a:t>
            </a:r>
            <a:r>
              <a:rPr lang="en-US" sz="2000" u="none" dirty="0" smtClean="0">
                <a:latin typeface="Arial" charset="0"/>
                <a:hlinkClick r:id="rId4"/>
              </a:rPr>
              <a:t>www.dre.vanderbilt.edu/~schmidt/PDF/monitor.pdf</a:t>
            </a:r>
            <a:r>
              <a:rPr lang="en-US" sz="2000" u="none" dirty="0" smtClean="0">
                <a:latin typeface="Arial" charset="0"/>
              </a:rPr>
              <a:t> for more info</a:t>
            </a:r>
          </a:p>
        </p:txBody>
      </p:sp>
      <p:graphicFrame>
        <p:nvGraphicFramePr>
          <p:cNvPr id="64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648971"/>
              </p:ext>
            </p:extLst>
          </p:nvPr>
        </p:nvGraphicFramePr>
        <p:xfrm>
          <a:off x="9525" y="968376"/>
          <a:ext cx="9118600" cy="1590737"/>
        </p:xfrm>
        <a:graphic>
          <a:graphicData uri="http://schemas.openxmlformats.org/drawingml/2006/table">
            <a:tbl>
              <a:tblPr/>
              <a:tblGrid>
                <a:gridCol w="2472418"/>
                <a:gridCol w="3480707"/>
                <a:gridCol w="3165475"/>
              </a:tblGrid>
              <a:tr h="3498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</a:rPr>
                        <a:t>Context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Problem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75000"/>
                        </a:spcBef>
                        <a:spcAft>
                          <a:spcPct val="0"/>
                        </a:spcAft>
                        <a:buClr>
                          <a:srgbClr val="006699"/>
                        </a:buClr>
                        <a:buSzPct val="8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Solution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1224977"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sz="1800" u="none" kern="120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JAWS’s </a:t>
                      </a:r>
                      <a:r>
                        <a:rPr lang="en-US" sz="2000" b="1" u="none" kern="120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ACE_Task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en-US" sz="1800" i="1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Half-Sync/Half-</a:t>
                      </a:r>
                      <a:r>
                        <a:rPr lang="en-US" sz="1800" i="1" u="none" kern="1200" baseline="0" dirty="0" err="1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Async</a:t>
                      </a:r>
                      <a:r>
                        <a:rPr lang="en-US" sz="1800" u="none" kern="1200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contains a request queue</a:t>
                      </a:r>
                      <a:endParaRPr lang="en-US" sz="1800" u="none" kern="1200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</a:pPr>
                      <a:r>
                        <a:rPr lang="en-US" u="none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Naïve</a:t>
                      </a:r>
                      <a:r>
                        <a:rPr lang="en-US" u="none" baseline="0" dirty="0" smtClean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 request queues incurs race conditions or “busy waiting” when multiple threads put/get requests</a:t>
                      </a:r>
                      <a:endParaRPr kumimoji="0" lang="en-US" sz="1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33363" marR="0" lvl="0" indent="-233363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Pct val="85000"/>
                        <a:buFontTx/>
                        <a:buChar char="•"/>
                        <a:tabLst/>
                        <a:defRPr/>
                      </a:pP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Apply the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Monitor</a:t>
                      </a:r>
                      <a:r>
                        <a:rPr lang="en-US" sz="1800" b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1" i="1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r>
                        <a:rPr lang="en-US" sz="1800" u="none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pattern to synchronize the request queue efficiently &amp; conveniently </a:t>
                      </a:r>
                      <a:endParaRPr lang="en-US" sz="18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92" y="3069797"/>
            <a:ext cx="5153025" cy="316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3825" y="2700465"/>
            <a:ext cx="1276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none" dirty="0" smtClean="0">
                <a:latin typeface="+mj-lt"/>
              </a:rPr>
              <a:t>Structure</a:t>
            </a:r>
            <a:endParaRPr lang="en-US" b="1" dirty="0"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76364" y="2951245"/>
            <a:ext cx="3097469" cy="23083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i="1" u="none" dirty="0" smtClean="0">
                <a:latin typeface="+mj-lt"/>
              </a:rPr>
              <a:t>Monitor Object </a:t>
            </a:r>
            <a:r>
              <a:rPr lang="en-US" u="none" dirty="0" smtClean="0">
                <a:latin typeface="+mj-lt"/>
              </a:rPr>
              <a:t>synchronizes </a:t>
            </a:r>
            <a:r>
              <a:rPr lang="en-US" u="none" dirty="0">
                <a:latin typeface="+mj-lt"/>
              </a:rPr>
              <a:t>concurrent method execution to ensure </a:t>
            </a:r>
            <a:r>
              <a:rPr lang="en-US" u="none" dirty="0" smtClean="0">
                <a:latin typeface="+mj-lt"/>
              </a:rPr>
              <a:t>only </a:t>
            </a:r>
            <a:r>
              <a:rPr lang="en-US" u="none" dirty="0">
                <a:latin typeface="+mj-lt"/>
              </a:rPr>
              <a:t>one method at a time runs within an </a:t>
            </a:r>
            <a:r>
              <a:rPr lang="en-US" u="none" dirty="0" smtClean="0">
                <a:latin typeface="+mj-lt"/>
              </a:rPr>
              <a:t>object &amp; allows </a:t>
            </a:r>
            <a:r>
              <a:rPr lang="en-US" u="none" dirty="0">
                <a:latin typeface="+mj-lt"/>
              </a:rPr>
              <a:t>an object’s methods to cooperatively schedule their execution sequences</a:t>
            </a:r>
          </a:p>
        </p:txBody>
      </p:sp>
    </p:spTree>
    <p:extLst>
      <p:ext uri="{BB962C8B-B14F-4D97-AF65-F5344CB8AC3E}">
        <p14:creationId xmlns:p14="http://schemas.microsoft.com/office/powerpoint/2010/main" val="4258398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Designs\Blends.pot</Template>
  <TotalTime>153664</TotalTime>
  <Words>12368</Words>
  <Application>Microsoft Office PowerPoint</Application>
  <PresentationFormat>On-screen Show (4:3)</PresentationFormat>
  <Paragraphs>2795</Paragraphs>
  <Slides>189</Slides>
  <Notes>189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189</vt:i4>
      </vt:variant>
    </vt:vector>
  </HeadingPairs>
  <TitlesOfParts>
    <vt:vector size="197" baseType="lpstr">
      <vt:lpstr>DOC-Traditional</vt:lpstr>
      <vt:lpstr>Capsules</vt:lpstr>
      <vt:lpstr>1_Capsules</vt:lpstr>
      <vt:lpstr>2_Capsules</vt:lpstr>
      <vt:lpstr>3_Capsules</vt:lpstr>
      <vt:lpstr>4_Capsules</vt:lpstr>
      <vt:lpstr>1_DOC-Traditional</vt:lpstr>
      <vt:lpstr>2_DOC-Traditional</vt:lpstr>
      <vt:lpstr>PowerPoint Presentation</vt:lpstr>
      <vt:lpstr>Topics Covered in this Part of the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Applying the Active Object Pattern in JAWS</vt:lpstr>
      <vt:lpstr>Applying the Active Object Pattern in JAWS</vt:lpstr>
      <vt:lpstr>Applying the Active Object Pattern in JAWS</vt:lpstr>
      <vt:lpstr>Benefits of the Active Object Pattern</vt:lpstr>
      <vt:lpstr>Benefits of the Active Object Pattern</vt:lpstr>
      <vt:lpstr>Benefits of the Active Object Pattern</vt:lpstr>
      <vt:lpstr>Limitations of the Active Object Pattern</vt:lpstr>
      <vt:lpstr>Limitations of the Active Object Pattern</vt:lpstr>
      <vt:lpstr>PowerPoint Presentation</vt:lpstr>
      <vt:lpstr>Topics Covered in this Part of the Module</vt:lpstr>
      <vt:lpstr>Overview of the ACE Task Framework</vt:lpstr>
      <vt:lpstr>Overview of the ACE Task Framework</vt:lpstr>
      <vt:lpstr>Overview of the ACE Task Framework</vt:lpstr>
      <vt:lpstr>Overview of the ACE Task Framework</vt:lpstr>
      <vt:lpstr>Overview of the ACE Task Framework</vt:lpstr>
      <vt:lpstr>Overview of the ACE Task Framework</vt:lpstr>
      <vt:lpstr>Overview of the ACE Task Framework</vt:lpstr>
      <vt:lpstr>The ACE_Task Class</vt:lpstr>
      <vt:lpstr>The ACE_Task Class</vt:lpstr>
      <vt:lpstr>The ACE_Task Class</vt:lpstr>
      <vt:lpstr>ACE_Task Hook Methods</vt:lpstr>
      <vt:lpstr>ACE_Task Hook Methods</vt:lpstr>
      <vt:lpstr>ACE_Task Hook Methods</vt:lpstr>
      <vt:lpstr>ACE_Task Hook Methods</vt:lpstr>
      <vt:lpstr>Activating an ACE_Task</vt:lpstr>
      <vt:lpstr>Activating an ACE_Task</vt:lpstr>
      <vt:lpstr>Activating an ACE_Task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Thread-per-Connection with ACE_Svc_Handler</vt:lpstr>
      <vt:lpstr>Thread-per-Connection with ACE_Svc_Handler</vt:lpstr>
      <vt:lpstr>Thread-per-Connection with ACE_Svc_Handler</vt:lpstr>
      <vt:lpstr>Thread-per-Connection with ACE_Svc_Handler</vt:lpstr>
      <vt:lpstr>Thread-per-Connection with ACE_Svc_Handler</vt:lpstr>
      <vt:lpstr>Thread-per-Connection with ACE_Acceptor</vt:lpstr>
      <vt:lpstr>Thread-per-Connection with ACE_Acceptor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Improving Upon Thread-per-Connection</vt:lpstr>
      <vt:lpstr>Improving Upon Thread-per-Connection</vt:lpstr>
      <vt:lpstr>Improving Upon Thread-per-Connection</vt:lpstr>
      <vt:lpstr>Improving Upon Thread-per-Connection</vt:lpstr>
      <vt:lpstr>Improving Upon Thread-per-Connection</vt:lpstr>
      <vt:lpstr>Improving Upon Thread-per-Connection</vt:lpstr>
      <vt:lpstr>Improving Upon Thread-per-Connection</vt:lpstr>
      <vt:lpstr>Improving Upon Thread-per-Connection</vt:lpstr>
      <vt:lpstr>Applying Half-Sync/Half-Async Pattern in JAWS</vt:lpstr>
      <vt:lpstr>Applying Half-Sync/Half-Async Pattern in JAWS</vt:lpstr>
      <vt:lpstr>Applying Half-Sync/Half-Async Pattern in JAWS</vt:lpstr>
      <vt:lpstr>Applying Half-Sync/Half-Async Pattern in JAWS</vt:lpstr>
      <vt:lpstr>Applying Half-Sync/Half-Async Pattern in JAWS</vt:lpstr>
      <vt:lpstr>Benefits of the Half-Sync/Half-Async Pattern</vt:lpstr>
      <vt:lpstr>Benefits of the Half-Sync/Half-Async Pattern</vt:lpstr>
      <vt:lpstr>Benefits of the Half-Sync/Half-Async Pattern</vt:lpstr>
      <vt:lpstr>Limitations of the Half-Sync/Half-Async Pattern</vt:lpstr>
      <vt:lpstr>Limitations of the Half-Sync/Half-Async Pattern</vt:lpstr>
      <vt:lpstr>Limitations of the Half-Sync/Half-Async Pattern</vt:lpstr>
      <vt:lpstr>PowerPoint Presentation</vt:lpstr>
      <vt:lpstr>Topics Covered in this Part of the Module</vt:lpstr>
      <vt:lpstr>Half-Async with ACE_Svc_Handler Class</vt:lpstr>
      <vt:lpstr>Half-Async w/ACE_Svc_Handler Class</vt:lpstr>
      <vt:lpstr>Half-Async w/ACE_Svc_Handler Class</vt:lpstr>
      <vt:lpstr>Half-Sync with ACE_Task Class</vt:lpstr>
      <vt:lpstr>Half-Sync with ACE_Task Class</vt:lpstr>
      <vt:lpstr>Half-Sync with ACE_Task Class</vt:lpstr>
      <vt:lpstr>PowerPoint Presentation</vt:lpstr>
      <vt:lpstr>Driver for Half-Sync/Half-Async Web Server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Implementing a Synchronized Request Queue</vt:lpstr>
      <vt:lpstr>Applying Monitor Object Pattern in JAWS</vt:lpstr>
      <vt:lpstr>Applying Monitor Object Pattern in JAWS</vt:lpstr>
      <vt:lpstr>Benefits of the Monitor Object Pattern</vt:lpstr>
      <vt:lpstr>Benefits of the Monitor Object Pattern</vt:lpstr>
      <vt:lpstr>Limitations of the Monitor Object Pattern</vt:lpstr>
      <vt:lpstr>Limitations of the Monitor Object Pattern</vt:lpstr>
      <vt:lpstr>Limitations of the Monitor Object Pattern</vt:lpstr>
      <vt:lpstr>PowerPoint Presentation</vt:lpstr>
      <vt:lpstr>Topics Covered in this Part of the Module</vt:lpstr>
      <vt:lpstr>Motivation for the ACE_Message_Queue Class</vt:lpstr>
      <vt:lpstr>Motivation for the ACE_Message_Queue Class</vt:lpstr>
      <vt:lpstr>The ACE_Message_Block Class</vt:lpstr>
      <vt:lpstr>The ACE_Message_Block Class</vt:lpstr>
      <vt:lpstr>The ACE_Message_Block Class</vt:lpstr>
      <vt:lpstr>The ACE_Message_Queue Class</vt:lpstr>
      <vt:lpstr>The ACE_Message_Queue Class</vt:lpstr>
      <vt:lpstr>The ACE_Message_Queue Class</vt:lpstr>
      <vt:lpstr>Transparently Parameterizing Synchronization </vt:lpstr>
      <vt:lpstr>Transparently Parameterizing Synchronization </vt:lpstr>
      <vt:lpstr>Transparently Parameterizing Synchronization </vt:lpstr>
      <vt:lpstr>Applying Strategized Locking to ACE_Message_Queue</vt:lpstr>
      <vt:lpstr>Applying Strategized Locking to ACE_Message_Queue</vt:lpstr>
      <vt:lpstr>Applying Strategized Locking to ACE_Message_Queue</vt:lpstr>
      <vt:lpstr>Applying Strategized Locking to ACE_Message_Queue</vt:lpstr>
      <vt:lpstr>Applying Strategized Locking to ACE_Message_Queue</vt:lpstr>
      <vt:lpstr>Benefits of the Strategized Locking Pattern</vt:lpstr>
      <vt:lpstr>Benefits of the Strategized Locking Pattern</vt:lpstr>
      <vt:lpstr>Benefits of the Strategized Locking Pattern</vt:lpstr>
      <vt:lpstr>Limitations of the Strategized Locking Pattern</vt:lpstr>
      <vt:lpstr>Limitations of the Strategized Locking Pattern</vt:lpstr>
      <vt:lpstr>Ensuring Locks are Released Properly</vt:lpstr>
      <vt:lpstr>Ensuring Locks are Released Properly</vt:lpstr>
      <vt:lpstr>Applying Scoped Locking to ACE_Message_Queue</vt:lpstr>
      <vt:lpstr>Applying Scoped Locking to ACE_Message_Queue</vt:lpstr>
      <vt:lpstr>Benefit of the Scoped Locking Pattern</vt:lpstr>
      <vt:lpstr>Limitations of the Scoped Locking Pattern</vt:lpstr>
      <vt:lpstr>Limitations of the Scoped Locking Pattern</vt:lpstr>
      <vt:lpstr>Minimizing Unnecessary Locking</vt:lpstr>
      <vt:lpstr>Minimizing Unnecessary Locking</vt:lpstr>
      <vt:lpstr>Applying Thread-safe Interface to ACE_Message_Queue</vt:lpstr>
      <vt:lpstr>Benefits of the Thread-safe Interface Pattern</vt:lpstr>
      <vt:lpstr>Benefits of the Thread-safe Interface Pattern</vt:lpstr>
      <vt:lpstr>Benefits of the Thread-safe Interface Pattern</vt:lpstr>
      <vt:lpstr>Limitations of the Thread-safe Interface Pattern</vt:lpstr>
      <vt:lpstr>Limitations of the Thread-safe Interface Pattern</vt:lpstr>
      <vt:lpstr>Limitations of the Thread-safe Interface Pattern</vt:lpstr>
      <vt:lpstr>PowerPoint Presentation</vt:lpstr>
      <vt:lpstr>Topics Covered in this Part of the Module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Enhancing Predictability with Leader/Followers</vt:lpstr>
      <vt:lpstr>Applying Leader/Followers Pattern in JAWS</vt:lpstr>
      <vt:lpstr>Applying Leader/Followers Pattern in JAWS</vt:lpstr>
      <vt:lpstr>Benefits of the Leader/Followers Pattern</vt:lpstr>
      <vt:lpstr>Benefits of the Leader/Followers Pattern</vt:lpstr>
      <vt:lpstr>Benefits of the Leader/Followers Pattern</vt:lpstr>
      <vt:lpstr>Benefits of the Leader/Followers Pattern</vt:lpstr>
      <vt:lpstr>Benefits of the Leader/Followers Pattern</vt:lpstr>
      <vt:lpstr>Limitations of the Leader/Followers Pattern</vt:lpstr>
      <vt:lpstr>Limitations of the Leader/Followers Pattern</vt:lpstr>
      <vt:lpstr>Limitations of the Leader/Followers Pattern</vt:lpstr>
      <vt:lpstr>PowerPoint Presentation</vt:lpstr>
      <vt:lpstr>Topics Covered in this Part of the Module</vt:lpstr>
      <vt:lpstr>Motivation for the ACE_TP_Reactor Class</vt:lpstr>
      <vt:lpstr>Motivation for the ACE_TP_Reactor Class</vt:lpstr>
      <vt:lpstr>The ACE_TP_Reactor Class</vt:lpstr>
      <vt:lpstr>The ACE_TP_Reactor Class</vt:lpstr>
      <vt:lpstr>Using the ACE_TP_Reactor Class with JAWS</vt:lpstr>
      <vt:lpstr>Using the ACE_TP_Reactor Class with JAWS</vt:lpstr>
      <vt:lpstr>Using the ACE_TP_Reactor Class</vt:lpstr>
      <vt:lpstr>Using the ACE_TP_Reactor Class</vt:lpstr>
      <vt:lpstr>Using the ACE_TP_Reactor Class</vt:lpstr>
      <vt:lpstr>Summary</vt:lpstr>
      <vt:lpstr>Summary</vt:lpstr>
      <vt:lpstr>Summary</vt:lpstr>
    </vt:vector>
  </TitlesOfParts>
  <Company>DARPA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Douglas C. Schmidt</dc:creator>
  <cp:lastModifiedBy>Douglas Schmidt</cp:lastModifiedBy>
  <cp:revision>4430</cp:revision>
  <cp:lastPrinted>2000-03-28T19:18:25Z</cp:lastPrinted>
  <dcterms:created xsi:type="dcterms:W3CDTF">1998-10-13T15:01:11Z</dcterms:created>
  <dcterms:modified xsi:type="dcterms:W3CDTF">2013-02-25T02:24:44Z</dcterms:modified>
</cp:coreProperties>
</file>